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7" r:id="rId7"/>
    <p:sldId id="283" r:id="rId8"/>
    <p:sldId id="262" r:id="rId9"/>
    <p:sldId id="271" r:id="rId10"/>
    <p:sldId id="272" r:id="rId11"/>
    <p:sldId id="269" r:id="rId12"/>
    <p:sldId id="270" r:id="rId13"/>
    <p:sldId id="273" r:id="rId14"/>
    <p:sldId id="274" r:id="rId15"/>
    <p:sldId id="276" r:id="rId16"/>
    <p:sldId id="275" r:id="rId17"/>
    <p:sldId id="277" r:id="rId18"/>
    <p:sldId id="278" r:id="rId19"/>
    <p:sldId id="281" r:id="rId20"/>
    <p:sldId id="279" r:id="rId21"/>
    <p:sldId id="263" r:id="rId22"/>
    <p:sldId id="280" r:id="rId23"/>
    <p:sldId id="264" r:id="rId24"/>
    <p:sldId id="265" r:id="rId25"/>
    <p:sldId id="26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80" autoAdjust="0"/>
  </p:normalViewPr>
  <p:slideViewPr>
    <p:cSldViewPr showGuides="1">
      <p:cViewPr varScale="1">
        <p:scale>
          <a:sx n="69" d="100"/>
          <a:sy n="69" d="100"/>
        </p:scale>
        <p:origin x="1332" y="60"/>
      </p:cViewPr>
      <p:guideLst>
        <p:guide orient="horz" pos="197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>
            <a:extLst>
              <a:ext uri="{FF2B5EF4-FFF2-40B4-BE49-F238E27FC236}">
                <a16:creationId xmlns:a16="http://schemas.microsoft.com/office/drawing/2014/main" id="{49C49326-ADBB-46A9-A4F1-4B9466924610}"/>
              </a:ext>
            </a:extLst>
          </p:cNvPr>
          <p:cNvGrpSpPr>
            <a:grpSpLocks/>
          </p:cNvGrpSpPr>
          <p:nvPr/>
        </p:nvGrpSpPr>
        <p:grpSpPr bwMode="auto">
          <a:xfrm>
            <a:off x="642938" y="1928813"/>
            <a:ext cx="7858125" cy="1928812"/>
            <a:chOff x="428596" y="285728"/>
            <a:chExt cx="8286808" cy="1143008"/>
          </a:xfrm>
        </p:grpSpPr>
        <p:sp>
          <p:nvSpPr>
            <p:cNvPr id="5" name="Скругленный прямоугольник 13">
              <a:extLst>
                <a:ext uri="{FF2B5EF4-FFF2-40B4-BE49-F238E27FC236}">
                  <a16:creationId xmlns:a16="http://schemas.microsoft.com/office/drawing/2014/main" id="{5E07AE3F-A4AF-4465-AA4B-68180E36529C}"/>
                </a:ext>
              </a:extLst>
            </p:cNvPr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Скругленный прямоугольник 16">
              <a:extLst>
                <a:ext uri="{FF2B5EF4-FFF2-40B4-BE49-F238E27FC236}">
                  <a16:creationId xmlns:a16="http://schemas.microsoft.com/office/drawing/2014/main" id="{DEFDF845-40F4-4455-A41D-12CAB9037667}"/>
                </a:ext>
              </a:extLst>
            </p:cNvPr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10">
            <a:extLst>
              <a:ext uri="{FF2B5EF4-FFF2-40B4-BE49-F238E27FC236}">
                <a16:creationId xmlns:a16="http://schemas.microsoft.com/office/drawing/2014/main" id="{DDA5F160-67E6-46DE-86E6-683553D70360}"/>
              </a:ext>
            </a:extLst>
          </p:cNvPr>
          <p:cNvGrpSpPr>
            <a:grpSpLocks/>
          </p:cNvGrpSpPr>
          <p:nvPr/>
        </p:nvGrpSpPr>
        <p:grpSpPr bwMode="auto">
          <a:xfrm>
            <a:off x="214313" y="5286375"/>
            <a:ext cx="4464050" cy="1143000"/>
            <a:chOff x="928662" y="5286388"/>
            <a:chExt cx="4463626" cy="1143008"/>
          </a:xfrm>
        </p:grpSpPr>
        <p:pic>
          <p:nvPicPr>
            <p:cNvPr id="8" name="Рисунок 18" descr="a30df2094fc1.png">
              <a:extLst>
                <a:ext uri="{FF2B5EF4-FFF2-40B4-BE49-F238E27FC236}">
                  <a16:creationId xmlns:a16="http://schemas.microsoft.com/office/drawing/2014/main" id="{FD6475DA-9E3A-4901-B6B6-6FDDBBF75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19" descr="a30df2094fc1.png">
              <a:extLst>
                <a:ext uri="{FF2B5EF4-FFF2-40B4-BE49-F238E27FC236}">
                  <a16:creationId xmlns:a16="http://schemas.microsoft.com/office/drawing/2014/main" id="{807302F5-DE66-433C-BFE6-908A9F7A2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Рисунок 20" descr="a30df2094fc1.png">
            <a:extLst>
              <a:ext uri="{FF2B5EF4-FFF2-40B4-BE49-F238E27FC236}">
                <a16:creationId xmlns:a16="http://schemas.microsoft.com/office/drawing/2014/main" id="{8F18E6BC-0D71-4A06-AB7E-D182CAE4AE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1563"/>
            <a:ext cx="15716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Дата 3">
            <a:extLst>
              <a:ext uri="{FF2B5EF4-FFF2-40B4-BE49-F238E27FC236}">
                <a16:creationId xmlns:a16="http://schemas.microsoft.com/office/drawing/2014/main" id="{CC8E3BEE-F276-488E-8528-D38A9233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0C50-FE29-4F49-9A3E-3CC7BE2FC7F3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12" name="Нижний колонтитул 4">
            <a:extLst>
              <a:ext uri="{FF2B5EF4-FFF2-40B4-BE49-F238E27FC236}">
                <a16:creationId xmlns:a16="http://schemas.microsoft.com/office/drawing/2014/main" id="{9F4F6D9F-94FF-4169-9D2A-0ADC1C3A2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id="{191A2987-A69D-4CDA-9571-A129A911F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F8545-2D3F-4F25-9945-32A01E43B6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5045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B9302B-898A-4FE5-A74B-FD7154DD2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49A94-D865-4918-8143-3D4EE77E0948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45AF0D-255D-43A1-8BAE-137602BEF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B781BB-AEBE-4BB4-8191-A20C3CD5A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E5116-96F8-4EAF-9CC9-F5E5CD2D0B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8694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>
            <a:extLst>
              <a:ext uri="{FF2B5EF4-FFF2-40B4-BE49-F238E27FC236}">
                <a16:creationId xmlns:a16="http://schemas.microsoft.com/office/drawing/2014/main" id="{CC291F8C-AD62-470E-8A13-0338D889BF1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750594" y="2178844"/>
            <a:ext cx="5857875" cy="2071687"/>
            <a:chOff x="428596" y="285728"/>
            <a:chExt cx="8286808" cy="1143008"/>
          </a:xfrm>
        </p:grpSpPr>
        <p:sp>
          <p:nvSpPr>
            <p:cNvPr id="5" name="Скругленный прямоугольник 13">
              <a:extLst>
                <a:ext uri="{FF2B5EF4-FFF2-40B4-BE49-F238E27FC236}">
                  <a16:creationId xmlns:a16="http://schemas.microsoft.com/office/drawing/2014/main" id="{75A77994-07F5-4BA7-873F-7B3F624477BA}"/>
                </a:ext>
              </a:extLst>
            </p:cNvPr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Скругленный прямоугольник 16">
              <a:extLst>
                <a:ext uri="{FF2B5EF4-FFF2-40B4-BE49-F238E27FC236}">
                  <a16:creationId xmlns:a16="http://schemas.microsoft.com/office/drawing/2014/main" id="{0FD2794A-B17A-4E2B-B55E-97E34AA70875}"/>
                </a:ext>
              </a:extLst>
            </p:cNvPr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6D69966-9161-4052-AB1C-42DE5BB0E66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893762" y="4822825"/>
            <a:ext cx="2786062" cy="712788"/>
            <a:chOff x="928662" y="5286388"/>
            <a:chExt cx="4463626" cy="1143008"/>
          </a:xfrm>
        </p:grpSpPr>
        <p:pic>
          <p:nvPicPr>
            <p:cNvPr id="8" name="Рисунок 18" descr="a30df2094fc1.png">
              <a:extLst>
                <a:ext uri="{FF2B5EF4-FFF2-40B4-BE49-F238E27FC236}">
                  <a16:creationId xmlns:a16="http://schemas.microsoft.com/office/drawing/2014/main" id="{DC1E0A6F-10FA-4E7B-891A-5325DA395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19" descr="a30df2094fc1.png">
              <a:extLst>
                <a:ext uri="{FF2B5EF4-FFF2-40B4-BE49-F238E27FC236}">
                  <a16:creationId xmlns:a16="http://schemas.microsoft.com/office/drawing/2014/main" id="{A6519BF8-3514-4A10-BE64-0E74378D9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F60DE8AB-55B9-423D-AEF0-3D2C995D9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BE2C9-2258-49BD-AAFD-FEA64DB45FD9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A55BBD5A-A21E-4BD6-BAC9-D3DA8D3E5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0328C41B-910A-460A-9080-1174824F1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77B89-0CF5-447B-9395-BB827E2B8C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3198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4A7C72-1E5B-4438-A51C-9DFB7B64C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2CAD8-02E8-4C58-9B2F-BD9F415444C3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CFC608-05FE-479C-A596-ED9F9E909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B95F5A-EACC-4B2C-839C-234224F24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D855D-05E8-48B0-AE6B-B8C52E0398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683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>
            <a:extLst>
              <a:ext uri="{FF2B5EF4-FFF2-40B4-BE49-F238E27FC236}">
                <a16:creationId xmlns:a16="http://schemas.microsoft.com/office/drawing/2014/main" id="{54AF5F21-E835-4796-BA58-5B3B7695D963}"/>
              </a:ext>
            </a:extLst>
          </p:cNvPr>
          <p:cNvGrpSpPr>
            <a:grpSpLocks/>
          </p:cNvGrpSpPr>
          <p:nvPr/>
        </p:nvGrpSpPr>
        <p:grpSpPr bwMode="auto">
          <a:xfrm>
            <a:off x="714375" y="4429125"/>
            <a:ext cx="7786688" cy="1357313"/>
            <a:chOff x="428596" y="285728"/>
            <a:chExt cx="8286808" cy="1143008"/>
          </a:xfrm>
        </p:grpSpPr>
        <p:sp>
          <p:nvSpPr>
            <p:cNvPr id="5" name="Скругленный прямоугольник 13">
              <a:extLst>
                <a:ext uri="{FF2B5EF4-FFF2-40B4-BE49-F238E27FC236}">
                  <a16:creationId xmlns:a16="http://schemas.microsoft.com/office/drawing/2014/main" id="{BB575195-D278-464E-AAC2-C6739708C953}"/>
                </a:ext>
              </a:extLst>
            </p:cNvPr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Скругленный прямоугольник 16">
              <a:extLst>
                <a:ext uri="{FF2B5EF4-FFF2-40B4-BE49-F238E27FC236}">
                  <a16:creationId xmlns:a16="http://schemas.microsoft.com/office/drawing/2014/main" id="{26BA077A-900F-4354-97BC-E58431AC57BB}"/>
                </a:ext>
              </a:extLst>
            </p:cNvPr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17">
            <a:extLst>
              <a:ext uri="{FF2B5EF4-FFF2-40B4-BE49-F238E27FC236}">
                <a16:creationId xmlns:a16="http://schemas.microsoft.com/office/drawing/2014/main" id="{93891E61-B65B-4EC3-B4BF-8C8DB18C83B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1660525" y="1946275"/>
            <a:ext cx="4464050" cy="1143000"/>
            <a:chOff x="928662" y="5286388"/>
            <a:chExt cx="4463626" cy="1143008"/>
          </a:xfrm>
        </p:grpSpPr>
        <p:pic>
          <p:nvPicPr>
            <p:cNvPr id="8" name="Рисунок 18" descr="a30df2094fc1.png">
              <a:extLst>
                <a:ext uri="{FF2B5EF4-FFF2-40B4-BE49-F238E27FC236}">
                  <a16:creationId xmlns:a16="http://schemas.microsoft.com/office/drawing/2014/main" id="{F897AC1A-6CEF-4A62-9103-8C6FD7317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19" descr="a30df2094fc1.png">
              <a:extLst>
                <a:ext uri="{FF2B5EF4-FFF2-40B4-BE49-F238E27FC236}">
                  <a16:creationId xmlns:a16="http://schemas.microsoft.com/office/drawing/2014/main" id="{C041BC21-ECE7-42D8-B20F-1B53EB5A0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8CC71AF1-DCE1-42EE-923B-E62618785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89FE6-C6C0-4AF3-8AF1-EDD664232C66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73F3314E-CF35-4B17-AB47-A1099DC9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3A6C9C89-9E85-423F-98B2-B23A5A5A1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723A8-5508-4A04-9FCD-E8D2C7774C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2275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86F0B1F-257C-4AC2-B1BB-97C1D7A34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72F76-A88A-463C-AD94-E2CD7A11B365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5489B5D4-A780-4888-A52E-4E8373313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02AFA572-207F-4899-ACF6-1771AB74F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E0F4A-00AA-41D3-9643-AA555C3E42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168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1E7787C2-F36E-4850-A3EF-0089351D9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545D6-B31A-4C62-86E5-5AC35030E100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C45A34AD-97FA-4456-BBA1-133D9035A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238E2EE9-BFD8-48F7-A7AA-8BE64F2FC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FA532-A1A4-4A8A-A9E4-07F4D10FD5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057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39833CED-3A7C-4506-AAAD-9F431FF07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05CCB-08DC-4284-98ED-775ECECAF090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B891ADA2-7460-4412-AA24-6DB0A2DD6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8E1E5ED0-5AFE-474F-8A90-6C1246DBD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BD01F-4117-4EA8-B715-EDE0434DDF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47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>
            <a:extLst>
              <a:ext uri="{FF2B5EF4-FFF2-40B4-BE49-F238E27FC236}">
                <a16:creationId xmlns:a16="http://schemas.microsoft.com/office/drawing/2014/main" id="{034A777F-2CD4-4A5B-AE31-0410909B58C1}"/>
              </a:ext>
            </a:extLst>
          </p:cNvPr>
          <p:cNvGrpSpPr>
            <a:grpSpLocks/>
          </p:cNvGrpSpPr>
          <p:nvPr/>
        </p:nvGrpSpPr>
        <p:grpSpPr bwMode="auto">
          <a:xfrm>
            <a:off x="285750" y="5857875"/>
            <a:ext cx="2786063" cy="712788"/>
            <a:chOff x="928662" y="5286388"/>
            <a:chExt cx="4463626" cy="1143008"/>
          </a:xfrm>
        </p:grpSpPr>
        <p:pic>
          <p:nvPicPr>
            <p:cNvPr id="3" name="Рисунок 13" descr="a30df2094fc1.png">
              <a:extLst>
                <a:ext uri="{FF2B5EF4-FFF2-40B4-BE49-F238E27FC236}">
                  <a16:creationId xmlns:a16="http://schemas.microsoft.com/office/drawing/2014/main" id="{A6BF99E9-6D07-4C2F-A46B-E30AA6C58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Рисунок 16" descr="a30df2094fc1.png">
              <a:extLst>
                <a:ext uri="{FF2B5EF4-FFF2-40B4-BE49-F238E27FC236}">
                  <a16:creationId xmlns:a16="http://schemas.microsoft.com/office/drawing/2014/main" id="{2C5F2DAC-08D1-4CCD-AC03-E93305757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Дата 1">
            <a:extLst>
              <a:ext uri="{FF2B5EF4-FFF2-40B4-BE49-F238E27FC236}">
                <a16:creationId xmlns:a16="http://schemas.microsoft.com/office/drawing/2014/main" id="{EFDC43C3-6C52-45F1-9821-512C3ADF6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F0821-E00A-4DE2-A21E-B2A2B9F75B3C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C8B1C28B-847F-4F52-827D-50001B83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>
            <a:extLst>
              <a:ext uri="{FF2B5EF4-FFF2-40B4-BE49-F238E27FC236}">
                <a16:creationId xmlns:a16="http://schemas.microsoft.com/office/drawing/2014/main" id="{34FB41F1-90F5-49B6-BAAF-2546CFF8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528F7-6DDC-4475-A18E-6633F310D9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03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>
            <a:extLst>
              <a:ext uri="{FF2B5EF4-FFF2-40B4-BE49-F238E27FC236}">
                <a16:creationId xmlns:a16="http://schemas.microsoft.com/office/drawing/2014/main" id="{AF6E53DA-063F-4D28-A0AC-71C2BA87079C}"/>
              </a:ext>
            </a:extLst>
          </p:cNvPr>
          <p:cNvGrpSpPr>
            <a:grpSpLocks/>
          </p:cNvGrpSpPr>
          <p:nvPr/>
        </p:nvGrpSpPr>
        <p:grpSpPr bwMode="auto">
          <a:xfrm>
            <a:off x="428625" y="285750"/>
            <a:ext cx="3071813" cy="1143000"/>
            <a:chOff x="428596" y="285728"/>
            <a:chExt cx="8286808" cy="1143008"/>
          </a:xfrm>
        </p:grpSpPr>
        <p:sp>
          <p:nvSpPr>
            <p:cNvPr id="6" name="Скругленный прямоугольник 13">
              <a:extLst>
                <a:ext uri="{FF2B5EF4-FFF2-40B4-BE49-F238E27FC236}">
                  <a16:creationId xmlns:a16="http://schemas.microsoft.com/office/drawing/2014/main" id="{007E5191-C923-459F-AD54-C8A3972D68AD}"/>
                </a:ext>
              </a:extLst>
            </p:cNvPr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кругленный прямоугольник 16">
              <a:extLst>
                <a:ext uri="{FF2B5EF4-FFF2-40B4-BE49-F238E27FC236}">
                  <a16:creationId xmlns:a16="http://schemas.microsoft.com/office/drawing/2014/main" id="{B92A282B-73B8-4265-9892-566A8B462075}"/>
                </a:ext>
              </a:extLst>
            </p:cNvPr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F74FE19B-8D25-4709-BF22-79F4CBDA6A9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893762" y="4822825"/>
            <a:ext cx="2786062" cy="712788"/>
            <a:chOff x="928662" y="5286388"/>
            <a:chExt cx="4463626" cy="1143008"/>
          </a:xfrm>
        </p:grpSpPr>
        <p:pic>
          <p:nvPicPr>
            <p:cNvPr id="9" name="Рисунок 18" descr="a30df2094fc1.png">
              <a:extLst>
                <a:ext uri="{FF2B5EF4-FFF2-40B4-BE49-F238E27FC236}">
                  <a16:creationId xmlns:a16="http://schemas.microsoft.com/office/drawing/2014/main" id="{36ED3BCB-8D2E-48F8-A19D-063597B0D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9" descr="a30df2094fc1.png">
              <a:extLst>
                <a:ext uri="{FF2B5EF4-FFF2-40B4-BE49-F238E27FC236}">
                  <a16:creationId xmlns:a16="http://schemas.microsoft.com/office/drawing/2014/main" id="{FA219EE5-06FE-456B-9E03-1400317CA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Дата 4">
            <a:extLst>
              <a:ext uri="{FF2B5EF4-FFF2-40B4-BE49-F238E27FC236}">
                <a16:creationId xmlns:a16="http://schemas.microsoft.com/office/drawing/2014/main" id="{A27FE9D3-B847-4521-A01E-BE7E00E0F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1333B-7809-4894-BA7C-D4D019EAA9BA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12" name="Нижний колонтитул 5">
            <a:extLst>
              <a:ext uri="{FF2B5EF4-FFF2-40B4-BE49-F238E27FC236}">
                <a16:creationId xmlns:a16="http://schemas.microsoft.com/office/drawing/2014/main" id="{4C70EA5C-798F-4E70-87FF-655B28643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>
            <a:extLst>
              <a:ext uri="{FF2B5EF4-FFF2-40B4-BE49-F238E27FC236}">
                <a16:creationId xmlns:a16="http://schemas.microsoft.com/office/drawing/2014/main" id="{5A032422-7C4B-4BC4-8FAF-C90ECE8FE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76232-C144-4DF8-8FE4-F77ED2B9DE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4076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>
            <a:extLst>
              <a:ext uri="{FF2B5EF4-FFF2-40B4-BE49-F238E27FC236}">
                <a16:creationId xmlns:a16="http://schemas.microsoft.com/office/drawing/2014/main" id="{E87CEDF3-3EF4-4C09-AC4E-33D8312C62F7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4786313"/>
            <a:ext cx="5500687" cy="571500"/>
            <a:chOff x="428596" y="285728"/>
            <a:chExt cx="8286808" cy="1143008"/>
          </a:xfrm>
        </p:grpSpPr>
        <p:sp>
          <p:nvSpPr>
            <p:cNvPr id="6" name="Скругленный прямоугольник 13">
              <a:extLst>
                <a:ext uri="{FF2B5EF4-FFF2-40B4-BE49-F238E27FC236}">
                  <a16:creationId xmlns:a16="http://schemas.microsoft.com/office/drawing/2014/main" id="{45116F63-88F9-4E9A-BAFA-A0A973781284}"/>
                </a:ext>
              </a:extLst>
            </p:cNvPr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кругленный прямоугольник 16">
              <a:extLst>
                <a:ext uri="{FF2B5EF4-FFF2-40B4-BE49-F238E27FC236}">
                  <a16:creationId xmlns:a16="http://schemas.microsoft.com/office/drawing/2014/main" id="{4F547571-A4AD-4E9F-BCEA-F0032C8C439D}"/>
                </a:ext>
              </a:extLst>
            </p:cNvPr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3E1F8EC-E9B0-48AF-988B-BC35EF915ECF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893762" y="4822825"/>
            <a:ext cx="2786062" cy="712788"/>
            <a:chOff x="928662" y="5286388"/>
            <a:chExt cx="4463626" cy="1143008"/>
          </a:xfrm>
        </p:grpSpPr>
        <p:pic>
          <p:nvPicPr>
            <p:cNvPr id="9" name="Рисунок 18" descr="a30df2094fc1.png">
              <a:extLst>
                <a:ext uri="{FF2B5EF4-FFF2-40B4-BE49-F238E27FC236}">
                  <a16:creationId xmlns:a16="http://schemas.microsoft.com/office/drawing/2014/main" id="{1B800FC7-ABB1-4AD7-AA01-8474B8A00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9" descr="a30df2094fc1.png">
              <a:extLst>
                <a:ext uri="{FF2B5EF4-FFF2-40B4-BE49-F238E27FC236}">
                  <a16:creationId xmlns:a16="http://schemas.microsoft.com/office/drawing/2014/main" id="{6E0B0CDC-B1B4-4DF1-A8C0-DDE93B51F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Дата 4">
            <a:extLst>
              <a:ext uri="{FF2B5EF4-FFF2-40B4-BE49-F238E27FC236}">
                <a16:creationId xmlns:a16="http://schemas.microsoft.com/office/drawing/2014/main" id="{3B80032D-4B9D-438C-ADED-2D65759E8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97310-6AFF-47F1-A086-5ADD8104B271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12" name="Нижний колонтитул 5">
            <a:extLst>
              <a:ext uri="{FF2B5EF4-FFF2-40B4-BE49-F238E27FC236}">
                <a16:creationId xmlns:a16="http://schemas.microsoft.com/office/drawing/2014/main" id="{65707DFD-0E0C-494C-A492-E1753FDF2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>
            <a:extLst>
              <a:ext uri="{FF2B5EF4-FFF2-40B4-BE49-F238E27FC236}">
                <a16:creationId xmlns:a16="http://schemas.microsoft.com/office/drawing/2014/main" id="{439FFB4D-6043-4A78-9ED3-8F9D61237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92BBA-9279-4EE0-9E81-D2C90FCDFD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52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>
            <a:extLst>
              <a:ext uri="{FF2B5EF4-FFF2-40B4-BE49-F238E27FC236}">
                <a16:creationId xmlns:a16="http://schemas.microsoft.com/office/drawing/2014/main" id="{7B9C08AF-F8A7-4084-908D-A2B1CFECB093}"/>
              </a:ext>
            </a:extLst>
          </p:cNvPr>
          <p:cNvGrpSpPr>
            <a:grpSpLocks/>
          </p:cNvGrpSpPr>
          <p:nvPr/>
        </p:nvGrpSpPr>
        <p:grpSpPr bwMode="auto">
          <a:xfrm>
            <a:off x="428625" y="285750"/>
            <a:ext cx="8286750" cy="1143000"/>
            <a:chOff x="428596" y="285728"/>
            <a:chExt cx="8286808" cy="1143008"/>
          </a:xfrm>
        </p:grpSpPr>
        <p:sp>
          <p:nvSpPr>
            <p:cNvPr id="11" name="Скругленный прямоугольник 10">
              <a:extLst>
                <a:ext uri="{FF2B5EF4-FFF2-40B4-BE49-F238E27FC236}">
                  <a16:creationId xmlns:a16="http://schemas.microsoft.com/office/drawing/2014/main" id="{71D1A04B-1492-46ED-81A4-A8105A6E0153}"/>
                </a:ext>
              </a:extLst>
            </p:cNvPr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Скругленный прямоугольник 11">
              <a:extLst>
                <a:ext uri="{FF2B5EF4-FFF2-40B4-BE49-F238E27FC236}">
                  <a16:creationId xmlns:a16="http://schemas.microsoft.com/office/drawing/2014/main" id="{726DB034-3F15-4D0D-BDF7-1316122FA6F3}"/>
                </a:ext>
              </a:extLst>
            </p:cNvPr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27" name="Заголовок 1">
            <a:extLst>
              <a:ext uri="{FF2B5EF4-FFF2-40B4-BE49-F238E27FC236}">
                <a16:creationId xmlns:a16="http://schemas.microsoft.com/office/drawing/2014/main" id="{5981CBBD-CE79-4811-B01B-F09185DE034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8" name="Текст 2">
            <a:extLst>
              <a:ext uri="{FF2B5EF4-FFF2-40B4-BE49-F238E27FC236}">
                <a16:creationId xmlns:a16="http://schemas.microsoft.com/office/drawing/2014/main" id="{92BB26EA-1BDB-4F87-92B5-14D037B0F4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19F039-4FA8-4656-A1E2-A4BEF03743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2F7F4C-5F78-43D6-BAFE-BB1285DDC329}" type="datetimeFigureOut">
              <a:rPr lang="ru-RU"/>
              <a:pPr>
                <a:defRPr/>
              </a:pPr>
              <a:t>10.06.2017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7FC1AC-0A90-407C-98D2-C63FD54F6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C9CD22-A0CA-486E-9E9E-3844B70C9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227DF94-22AD-49C9-B889-C4482F085D8C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2" name="Группа 13">
            <a:extLst>
              <a:ext uri="{FF2B5EF4-FFF2-40B4-BE49-F238E27FC236}">
                <a16:creationId xmlns:a16="http://schemas.microsoft.com/office/drawing/2014/main" id="{A1B8EC5B-231D-4EA2-810C-A1AEA037650B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893762" y="4822825"/>
            <a:ext cx="2786062" cy="712788"/>
            <a:chOff x="928662" y="5286388"/>
            <a:chExt cx="4463626" cy="1143008"/>
          </a:xfrm>
        </p:grpSpPr>
        <p:pic>
          <p:nvPicPr>
            <p:cNvPr id="1033" name="Рисунок 14" descr="a30df2094fc1.png">
              <a:extLst>
                <a:ext uri="{FF2B5EF4-FFF2-40B4-BE49-F238E27FC236}">
                  <a16:creationId xmlns:a16="http://schemas.microsoft.com/office/drawing/2014/main" id="{371443DE-E87C-4335-95D1-250868AA35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Рисунок 15" descr="a30df2094fc1.png">
              <a:extLst>
                <a:ext uri="{FF2B5EF4-FFF2-40B4-BE49-F238E27FC236}">
                  <a16:creationId xmlns:a16="http://schemas.microsoft.com/office/drawing/2014/main" id="{EAFE1907-E500-4F21-A0B6-5BAE095A3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6" r:id="rId2"/>
    <p:sldLayoutId id="2147483672" r:id="rId3"/>
    <p:sldLayoutId id="2147483667" r:id="rId4"/>
    <p:sldLayoutId id="2147483668" r:id="rId5"/>
    <p:sldLayoutId id="2147483669" r:id="rId6"/>
    <p:sldLayoutId id="2147483673" r:id="rId7"/>
    <p:sldLayoutId id="2147483674" r:id="rId8"/>
    <p:sldLayoutId id="2147483675" r:id="rId9"/>
    <p:sldLayoutId id="2147483670" r:id="rId10"/>
    <p:sldLayoutId id="214748367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154BFA9A-BFD1-42F2-8697-5465D05C9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7772400" cy="1584175"/>
          </a:xfrm>
        </p:spPr>
        <p:txBody>
          <a:bodyPr/>
          <a:lstStyle/>
          <a:p>
            <a:r>
              <a:rPr lang="ru-RU" altLang="ru-RU" sz="3000" dirty="0"/>
              <a:t>«Коллекция пуговиц как одна из форм развития познавательных процессов </a:t>
            </a:r>
            <a:br>
              <a:rPr lang="ru-RU" altLang="ru-RU" sz="3000" dirty="0"/>
            </a:br>
            <a:r>
              <a:rPr lang="ru-RU" altLang="ru-RU" sz="3000" dirty="0"/>
              <a:t>и мелкой моторики рук у дошкольников».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72908D-75CC-42B2-9F63-6DEF35D4C6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2040" y="4293096"/>
            <a:ext cx="3632448" cy="1752600"/>
          </a:xfrm>
        </p:spPr>
        <p:txBody>
          <a:bodyPr rtlCol="0">
            <a:normAutofit/>
          </a:bodyPr>
          <a:lstStyle/>
          <a:p>
            <a:r>
              <a:rPr lang="ru-RU" sz="2000" i="1" dirty="0">
                <a:solidFill>
                  <a:schemeClr val="tx1"/>
                </a:solidFill>
              </a:rPr>
              <a:t>Подготовила: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Янчук Марина Владимировна,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воспитатель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3C0F3EE4-124B-449A-B187-E7A884902C78}"/>
              </a:ext>
            </a:extLst>
          </p:cNvPr>
          <p:cNvSpPr/>
          <p:nvPr/>
        </p:nvSpPr>
        <p:spPr>
          <a:xfrm>
            <a:off x="1547664" y="404664"/>
            <a:ext cx="6408712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муниципальное дошкольное образовательное учреждение  «Детский сад № 254 Тракторозаводского района Волгограда»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993A7-75AE-452C-BC5C-003CFBB98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Сортировка, да и только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DA0D21-E9D4-44BA-81DB-75C8CD1432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38"/>
          <a:stretch/>
        </p:blipFill>
        <p:spPr>
          <a:xfrm rot="5400000">
            <a:off x="6348771" y="1580221"/>
            <a:ext cx="2476873" cy="271804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82C0E8-3EC5-48EE-8FF3-73637E6004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784468" y="4562767"/>
            <a:ext cx="3161764" cy="182057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328E646-5CB2-4C14-8951-32D1BCBB426C}"/>
              </a:ext>
            </a:extLst>
          </p:cNvPr>
          <p:cNvSpPr/>
          <p:nvPr/>
        </p:nvSpPr>
        <p:spPr>
          <a:xfrm>
            <a:off x="683568" y="1482975"/>
            <a:ext cx="5100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моторики, развитие зрительного и тактильного восприятия, классификации.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Возьмите пустую упаковку от конфет или яиц и предложите ребенку разложить пуговицы: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—пуговицы с двумя дырочками, в другой с 4-мя дырочками;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—рассортировать по форме;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разложить пуговицы по цветам.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Играйте, сравнивая гладкие и шершавые пуговицы, металлические и пластмассовые.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усложнить игру, выделив для каждого цвета пуговиц один ряд или предложив выкладывать пуговицы в определенном порядке.</a:t>
            </a:r>
          </a:p>
        </p:txBody>
      </p:sp>
    </p:spTree>
    <p:extLst>
      <p:ext uri="{BB962C8B-B14F-4D97-AF65-F5344CB8AC3E}">
        <p14:creationId xmlns:p14="http://schemas.microsoft.com/office/powerpoint/2010/main" val="1125728764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F1E963-9FCC-45DF-8F23-E08AF9B84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Мозаика из пуговиц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D0F275D-2BA0-4A04-B28F-244800987E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745705" y="3539711"/>
            <a:ext cx="3976654" cy="2958027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FE74708-6C29-4664-A2A2-E8338140B148}"/>
              </a:ext>
            </a:extLst>
          </p:cNvPr>
          <p:cNvSpPr/>
          <p:nvPr/>
        </p:nvSpPr>
        <p:spPr>
          <a:xfrm>
            <a:off x="755576" y="185364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в свободные кружочки предлагаемых картинок положить пуговицы по цветам.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873A60-DCCA-4DE0-B611-CD935D5B3E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014678"/>
            <a:ext cx="3019985" cy="200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341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5EDC8-214D-429A-9810-3CC129541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Продолжи закономерность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53E2C03-E60E-4705-A4DD-FF74EF813B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58091" y="2060848"/>
            <a:ext cx="2664296" cy="3197156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E3EE212-B299-44F8-8EF1-3AFCFDD2B19A}"/>
              </a:ext>
            </a:extLst>
          </p:cNvPr>
          <p:cNvSpPr/>
          <p:nvPr/>
        </p:nvSpPr>
        <p:spPr>
          <a:xfrm>
            <a:off x="3419872" y="1700808"/>
            <a:ext cx="5266928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мышления, мелкой моторики.</a:t>
            </a:r>
          </a:p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предложить ребенку выкладывать пуговицы в определенной последовательности. Например, большая - маленькая, большая - маленькая и т. д., либо красная - синяя, красная - синяя и т. д., либо красная – синяя - зеленая, красная – синяя - зеленая, либо одна красная - две желтые, одна красная - две желтые и т. п., в зависимости от того, какие пуговицы вы подготовили для игры</a:t>
            </a:r>
            <a:r>
              <a:rPr lang="ru-RU" sz="23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2203036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4267A5-0505-47AA-ACD1-89A80635E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Запомни и воспроизведи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847E0A-D691-424F-A375-1F51D3DB46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158409" y="4077072"/>
            <a:ext cx="3528391" cy="250567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F1280E-48D9-4549-8B87-A1C7B9DE5AB9}"/>
              </a:ext>
            </a:extLst>
          </p:cNvPr>
          <p:cNvSpPr/>
          <p:nvPr/>
        </p:nvSpPr>
        <p:spPr>
          <a:xfrm>
            <a:off x="457200" y="1628800"/>
            <a:ext cx="82296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зрительного внимания и памяти.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Играют два человека. Перед ними лежат два одинаковых набора пуговиц, ни одна пуговица не повторяется. У каждого игрока есть игровое поле – это квадрат, разделенный на клетки. Начинающий игру выставляет на своём поле пуговицы, второй игрок должен посмотреть и запомнить, где какая пуговица лежит. После чего первый игрок закрывает листком бумаги своё игровое поле, а второй должен на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своём поле повторить то  же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пуговиц.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больше в игре используется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клеток и пуговиц, тем игра становится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интересней и сложней.</a:t>
            </a:r>
          </a:p>
        </p:txBody>
      </p:sp>
    </p:spTree>
    <p:extLst>
      <p:ext uri="{BB962C8B-B14F-4D97-AF65-F5344CB8AC3E}">
        <p14:creationId xmlns:p14="http://schemas.microsoft.com/office/powerpoint/2010/main" val="386196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AC9A4-E2F2-46F7-A819-F46283A51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пуговиц в коробке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5794938-580D-4DFA-A00D-7C2B5C588BFB}"/>
              </a:ext>
            </a:extLst>
          </p:cNvPr>
          <p:cNvSpPr/>
          <p:nvPr/>
        </p:nvSpPr>
        <p:spPr>
          <a:xfrm>
            <a:off x="611560" y="1772816"/>
            <a:ext cx="475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математических представлений, слухового восприятия.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мелких пуговок одного размера.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Кладем их в 5 футлярчиков от киндер-сюрпризов и закрываем крышкой. В первый футляр — одну, во второй — две, и т. д. На слух нужно расставить коробочки в порядке возрастания количества пуговок. </a:t>
            </a:r>
          </a:p>
        </p:txBody>
      </p:sp>
    </p:spTree>
    <p:extLst>
      <p:ext uri="{BB962C8B-B14F-4D97-AF65-F5344CB8AC3E}">
        <p14:creationId xmlns:p14="http://schemas.microsoft.com/office/powerpoint/2010/main" val="85293769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212B85-A2AB-4452-B929-DDD7A099A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Пуговичное ожерелье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F4E7B4-B5C2-40EB-B445-7C0F1AB404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663787" y="5013176"/>
            <a:ext cx="3816425" cy="1637308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5DF58FF-45C0-407B-B0B5-2661B7BF8C54}"/>
              </a:ext>
            </a:extLst>
          </p:cNvPr>
          <p:cNvSpPr/>
          <p:nvPr/>
        </p:nvSpPr>
        <p:spPr>
          <a:xfrm>
            <a:off x="611560" y="1628800"/>
            <a:ext cx="834510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и тактильную чувствительность. Позже, с помощью этого ожерелья, можно проводить обучающие занятия, к примеру, такие как: «Изучаем цвета», «Учимся считать», «Большие – маленькие», «Найди одинаковые пуговички» и т.п.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пуговицы, нитки.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толстую прочную нитку (лучше веревку). Она должна быть такой длины, чтобы ожерелье по диаметру было меньше головы ребенка. Наденьте на нее много пуговиц, различающихся по форме, размеру и цвету (каждую пуговку наденьте на веревку при помощи иглы только в одно отверстие). Крепко завяжите нитку.</a:t>
            </a:r>
          </a:p>
        </p:txBody>
      </p:sp>
    </p:spTree>
    <p:extLst>
      <p:ext uri="{BB962C8B-B14F-4D97-AF65-F5344CB8AC3E}">
        <p14:creationId xmlns:p14="http://schemas.microsoft.com/office/powerpoint/2010/main" val="284863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84C76B-2E0F-4D57-AEB1-2CB11413E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Выложи цифру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EF67E5B-3CCF-4992-8A8A-F9D8C7018A34}"/>
              </a:ext>
            </a:extLst>
          </p:cNvPr>
          <p:cNvSpPr/>
          <p:nvPr/>
        </p:nvSpPr>
        <p:spPr>
          <a:xfrm>
            <a:off x="611560" y="1659285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цифрами.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предлагает ребенку выложить цифру, а рядом  соответствующее количество пуговиц.</a:t>
            </a:r>
          </a:p>
        </p:txBody>
      </p:sp>
    </p:spTree>
    <p:extLst>
      <p:ext uri="{BB962C8B-B14F-4D97-AF65-F5344CB8AC3E}">
        <p14:creationId xmlns:p14="http://schemas.microsoft.com/office/powerpoint/2010/main" val="2114743617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13D47-9716-49D2-939B-C32793EC5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Родовое дерево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EEE4F26-659D-4FF4-A203-AD61C6C3BD36}"/>
              </a:ext>
            </a:extLst>
          </p:cNvPr>
          <p:cNvSpPr/>
          <p:nvPr/>
        </p:nvSpPr>
        <p:spPr>
          <a:xfrm>
            <a:off x="457200" y="1628800"/>
            <a:ext cx="5770984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родовое дерево совместно с ребёнком, объясняя родственные связи.</a:t>
            </a:r>
          </a:p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нарисованное на листе бумаги дерево с симметрично расположенными на нём тремя уровнями ветвей, пуговицы. </a:t>
            </a:r>
          </a:p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необходимо выбрать пуговицу, принадлежащую маме и положить её слева от ствола дерева, выбрать «папину» пуговицу и положить её справа от ствола. Старшее поколение обозначают самыми большими пуговицами, младшее – самыми маленькими</a:t>
            </a:r>
          </a:p>
        </p:txBody>
      </p:sp>
    </p:spTree>
    <p:extLst>
      <p:ext uri="{BB962C8B-B14F-4D97-AF65-F5344CB8AC3E}">
        <p14:creationId xmlns:p14="http://schemas.microsoft.com/office/powerpoint/2010/main" val="410066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94F03-15A4-4002-89A5-9A27F09DD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Рыбалка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76F9102-70A9-472F-B7B7-A1204308122A}"/>
              </a:ext>
            </a:extLst>
          </p:cNvPr>
          <p:cNvSpPr/>
          <p:nvPr/>
        </p:nvSpPr>
        <p:spPr>
          <a:xfrm>
            <a:off x="1932856" y="1700808"/>
            <a:ext cx="703163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сенсомоторной и познавательной сфер.</a:t>
            </a: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«пуговичное море» , пуговицы, ведерко</a:t>
            </a: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 ребенку: «Мы с тобой отправляемся на рыбалку в «пуговичное море». Наши руки помогут нам выловить рыбку – пуговичку. Опусти руки в «пуговичное море» и вылови «рубку». Пусть ребенок возьмет любую пуговицу и опишет ее (маленькая, гладкая, легкая, круглая, синяя, на ножке). Положим улов в ведерко. Взрослый вылавливает рыбку и просит ребенка рассказать о ней и тоже кладет в ведерко. Затем взрослый просит ребенка с закрытыми глазами найти в ведерке свою рыбку.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игру можно вовлечь от 1-5 детей.</a:t>
            </a:r>
          </a:p>
        </p:txBody>
      </p:sp>
    </p:spTree>
    <p:extLst>
      <p:ext uri="{BB962C8B-B14F-4D97-AF65-F5344CB8AC3E}">
        <p14:creationId xmlns:p14="http://schemas.microsoft.com/office/powerpoint/2010/main" val="68082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901FC235-4F5A-4F35-AC55-5DB2862BEFA3}"/>
              </a:ext>
            </a:extLst>
          </p:cNvPr>
          <p:cNvSpPr/>
          <p:nvPr/>
        </p:nvSpPr>
        <p:spPr>
          <a:xfrm>
            <a:off x="1763688" y="1052736"/>
            <a:ext cx="25202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мнемотаблица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321469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BB68AF1-565B-431E-9F90-C3B4D1D1E175}"/>
              </a:ext>
            </a:extLst>
          </p:cNvPr>
          <p:cNvSpPr/>
          <p:nvPr/>
        </p:nvSpPr>
        <p:spPr>
          <a:xfrm>
            <a:off x="611560" y="836712"/>
            <a:ext cx="79208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«Вы можете стать кем угодно, и никто не заметит этого. </a:t>
            </a:r>
          </a:p>
          <a:p>
            <a:pPr algn="just"/>
            <a:r>
              <a:rPr lang="ru-RU" sz="40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Но если у вас отсутствует пуговица, каждый обратит на это внимание.» </a:t>
            </a:r>
          </a:p>
          <a:p>
            <a:pPr algn="r"/>
            <a:r>
              <a:rPr lang="ru-RU" sz="3200" dirty="0" err="1"/>
              <a:t>Э.М.Ремарк</a:t>
            </a:r>
            <a:r>
              <a:rPr lang="ru-RU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6735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603AF-A8DF-4B09-8231-EFC561F0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Подбери листья к дереву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B83543-FA31-4FD3-9D9B-F46A13ECEEE0}"/>
              </a:ext>
            </a:extLst>
          </p:cNvPr>
          <p:cNvSpPr/>
          <p:nvPr/>
        </p:nvSpPr>
        <p:spPr>
          <a:xfrm>
            <a:off x="4283968" y="1690342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 зелёных и желтых оттенков.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пуговиц определенного цвета необходимо подобрать дереву листики (в зависимости от времени года).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F79D4E-A4E1-4164-B124-F8C4613A2E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2024844"/>
            <a:ext cx="2436467" cy="399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09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666C13-9EF3-4501-BD4B-AB8660E9C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 dirty="0"/>
            </a:br>
            <a:r>
              <a:rPr lang="ru-RU" b="1" dirty="0"/>
              <a:t>«Дорожки»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3DD08B-17D4-4E1D-A323-90C4B797F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218884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Детям предлагается проводить до дома животных по лабиринтам. Оказывается, зажимая пуговичку пальчиком, это делать гораздо интереснее и сложнее.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B44982-785D-46DE-9B54-93AD44665E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822033"/>
            <a:ext cx="2786633" cy="27866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69D309-47F8-4399-A31D-875DC70729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3656338"/>
            <a:ext cx="298191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6246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3456E-0298-469B-8C26-634BEF6D1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«ЛОГИЧЕСКИЕ ЗАДАЧКИ»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6BAD07D-2C55-4F05-A79E-CB01B6E0938A}"/>
              </a:ext>
            </a:extLst>
          </p:cNvPr>
          <p:cNvSpPr/>
          <p:nvPr/>
        </p:nvSpPr>
        <p:spPr>
          <a:xfrm>
            <a:off x="683568" y="170080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ребенку выкладывать пуговицы в определенной последовательности.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- маленькая, большая - маленькая и т.д.,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- синяя, красная - синяя и т.д.,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– синяя - зеленая, красная – синяя - зеленая,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красная - две желтые, одна красная - две желтые и т.п.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36646109"/>
      </p:ext>
    </p:extLst>
  </p:cSld>
  <p:clrMapOvr>
    <a:masterClrMapping/>
  </p:clrMapOvr>
  <p:transition spd="slow"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F4B0D3-7C70-4A3F-905A-9BBF34307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 dirty="0"/>
            </a:br>
            <a:r>
              <a:rPr lang="ru-RU" b="1" dirty="0">
                <a:solidFill>
                  <a:schemeClr val="accent4"/>
                </a:solidFill>
              </a:rPr>
              <a:t>Массаж пуговицами</a:t>
            </a:r>
            <a:r>
              <a:rPr lang="ru-RU" dirty="0">
                <a:solidFill>
                  <a:schemeClr val="accent4"/>
                </a:solidFill>
              </a:rPr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6107F0-51E5-4AAC-8F8D-A755158AD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74625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такому массажу активизируется «мануальный интеллект», стимулируются кончики пальцев рук и ладоней, происходит активизация сенсорно – моторных функций, необходимых для успешного взаимодействия с окружающим миром.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174625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68275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Коробка заполняется пуговицами разного размера, разного цвета, формы, изготовленных из различных материалов, предлагается выполнять следующие задания: </a:t>
            </a:r>
          </a:p>
          <a:p>
            <a:pPr indent="-168275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Опустить руку в коробку и погладить пуговицы ладошкой, а затем внешней стороной ладони. </a:t>
            </a:r>
          </a:p>
          <a:p>
            <a:pPr indent="-168275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Захватить пуговицы в кулак и пересыпать обратно в коробку. </a:t>
            </a:r>
          </a:p>
          <a:p>
            <a:pPr indent="-168275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Перетирка пуговиц между ладонями, с увеличение амплитуды. </a:t>
            </a:r>
          </a:p>
          <a:p>
            <a:pPr indent="-168275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Поиск и перекатывание пуговиц определенного цвета, формы, размера. </a:t>
            </a:r>
          </a:p>
          <a:p>
            <a:pPr indent="-168275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Перекатывание пуговиц внешней стороной ладони.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08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0F99FE-AC19-47A6-AB20-10A5B733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 dirty="0"/>
            </a:br>
            <a:r>
              <a:rPr lang="ru-RU" b="1" dirty="0">
                <a:solidFill>
                  <a:schemeClr val="accent2"/>
                </a:solidFill>
              </a:rPr>
              <a:t>Вывод:</a:t>
            </a:r>
            <a:r>
              <a:rPr lang="ru-RU" dirty="0">
                <a:solidFill>
                  <a:schemeClr val="accent2"/>
                </a:solidFill>
              </a:rPr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AD9D9F-E049-40E0-B097-FBF4AEC9A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600" b="1" dirty="0"/>
              <a:t>Самая обычная вещь – пуговица помогает связать обучение с жизнью, развить познавательный интерес детей, любознательность к различным областям знаний, творчество. Расширить их кругозор посредством познавательно-исследовательской деятельности, появляется интерес к сравнению пуговиц, к познанию их особенностей, и назначению, у детей формируются элементарные математические представления, интерес к окружающему миру, формируется потребность к здоровому образу жизни, развивается репродуктивное и творческое воображение.</a:t>
            </a:r>
            <a:r>
              <a:rPr lang="ru-RU" sz="26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682605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C0D546-EC9C-44FB-9BCB-457C44141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761865A-A479-48A5-AA31-1E703B9E98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722" y="1600200"/>
            <a:ext cx="6038556" cy="452596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3BEDA6-6C64-4FF1-9B29-6004EF42A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3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37FBE0-493C-4CD2-A09E-3818FB3D7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 dirty="0"/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Актуальность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840684-F3AB-4831-81EB-1B61A1837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/>
          <a:lstStyle/>
          <a:p>
            <a:pPr marL="0" indent="174625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отмечается резкое увеличение детей с отклонениями в психомоторном и речевом развитии. Учёными установлено, что уровень развития речи находится в прямой зависимости от степени сформированности  движений пальцев рук. Поэтому в дошкольном возрасте важно создать условия для накопления детьми двигательного и практического опыта, развития навыков ручной умелости. </a:t>
            </a:r>
          </a:p>
          <a:p>
            <a:pPr marL="0" lvl="0" indent="174625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эта очень актуальна. Одним из главных средств развития моторики рук служат игры с предметами.  Такую  работу психологи называют  ориентировочно-исследовательской деятельностью, так как в ходе её  дети получают самый разный чувственный опыт, возможность изучить свойства и качества предметов, а практическое познание функций, назначения предметов  даёт возможность  развить практическое мышление.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63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0BF69CB8-25A2-4386-BF00-103789C41F32}"/>
              </a:ext>
            </a:extLst>
          </p:cNvPr>
          <p:cNvSpPr/>
          <p:nvPr/>
        </p:nvSpPr>
        <p:spPr>
          <a:xfrm>
            <a:off x="1259632" y="413339"/>
            <a:ext cx="684076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ЦЕЛЬ: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 Совершенствование практических умений и навыков детей в работе с нестандартными материалами и оборудованием. Развитие у детей воображения, памяти, мышления, внимания, мелкой моторики рук, стремление к самостоятельности, аккуратность. 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8A787ACC-141B-4FF2-ADBC-6F59298C99AA}"/>
              </a:ext>
            </a:extLst>
          </p:cNvPr>
          <p:cNvSpPr/>
          <p:nvPr/>
        </p:nvSpPr>
        <p:spPr>
          <a:xfrm>
            <a:off x="3455876" y="3392158"/>
            <a:ext cx="2304256" cy="90093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8F438488-BAE6-4993-80D3-B3DAE8134EC2}"/>
              </a:ext>
            </a:extLst>
          </p:cNvPr>
          <p:cNvSpPr/>
          <p:nvPr/>
        </p:nvSpPr>
        <p:spPr>
          <a:xfrm>
            <a:off x="449542" y="2605709"/>
            <a:ext cx="2538282" cy="1471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развитие мыслительной активности и творческих способностей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270CB89D-3679-44C7-839E-440D9D65517C}"/>
              </a:ext>
            </a:extLst>
          </p:cNvPr>
          <p:cNvSpPr/>
          <p:nvPr/>
        </p:nvSpPr>
        <p:spPr>
          <a:xfrm>
            <a:off x="449542" y="4419800"/>
            <a:ext cx="2151239" cy="1257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развитие коммуникативных навыков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F57A2C05-87B5-486C-A208-CE66628C9497}"/>
              </a:ext>
            </a:extLst>
          </p:cNvPr>
          <p:cNvSpPr/>
          <p:nvPr/>
        </p:nvSpPr>
        <p:spPr>
          <a:xfrm>
            <a:off x="2758661" y="4869160"/>
            <a:ext cx="201622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развитие стремления к поисково-познавательной деятельности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7E8377F-BE3C-44FE-AC9A-B9451FF2B1FC}"/>
              </a:ext>
            </a:extLst>
          </p:cNvPr>
          <p:cNvSpPr/>
          <p:nvPr/>
        </p:nvSpPr>
        <p:spPr>
          <a:xfrm>
            <a:off x="5148064" y="4829282"/>
            <a:ext cx="3744416" cy="16952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 самостоятельного применения детьми освоенных эталонов для анализа предметов, выделения их сходства и различия по нескольким основаниям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5DF112A-B7D3-42BA-85FB-B93A7BB5D564}"/>
              </a:ext>
            </a:extLst>
          </p:cNvPr>
          <p:cNvSpPr/>
          <p:nvPr/>
        </p:nvSpPr>
        <p:spPr>
          <a:xfrm>
            <a:off x="6012160" y="2605709"/>
            <a:ext cx="2520280" cy="1471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формирование представления о многообразии видов пуговиц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17D0277C-594D-4F17-AC2D-1A3928FB143F}"/>
              </a:ext>
            </a:extLst>
          </p:cNvPr>
          <p:cNvCxnSpPr>
            <a:stCxn id="3" idx="1"/>
          </p:cNvCxnSpPr>
          <p:nvPr/>
        </p:nvCxnSpPr>
        <p:spPr>
          <a:xfrm flipH="1" flipV="1">
            <a:off x="2987824" y="3212976"/>
            <a:ext cx="805502" cy="3111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6F35B5ED-4D72-41AE-8493-B52779651314}"/>
              </a:ext>
            </a:extLst>
          </p:cNvPr>
          <p:cNvCxnSpPr>
            <a:stCxn id="3" idx="7"/>
            <a:endCxn id="8" idx="1"/>
          </p:cNvCxnSpPr>
          <p:nvPr/>
        </p:nvCxnSpPr>
        <p:spPr>
          <a:xfrm flipV="1">
            <a:off x="5422682" y="3341391"/>
            <a:ext cx="589478" cy="1827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E11C00AC-A40D-4159-8889-674F313B98BB}"/>
              </a:ext>
            </a:extLst>
          </p:cNvPr>
          <p:cNvCxnSpPr/>
          <p:nvPr/>
        </p:nvCxnSpPr>
        <p:spPr>
          <a:xfrm flipH="1">
            <a:off x="2600781" y="4022647"/>
            <a:ext cx="963107" cy="5584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AEC58983-D382-4F0F-904E-55FC491762E6}"/>
              </a:ext>
            </a:extLst>
          </p:cNvPr>
          <p:cNvCxnSpPr>
            <a:endCxn id="6" idx="0"/>
          </p:cNvCxnSpPr>
          <p:nvPr/>
        </p:nvCxnSpPr>
        <p:spPr>
          <a:xfrm flipH="1">
            <a:off x="3766773" y="4281949"/>
            <a:ext cx="517195" cy="5872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877933DA-CB7B-4085-84EC-A4DC2786DA89}"/>
              </a:ext>
            </a:extLst>
          </p:cNvPr>
          <p:cNvCxnSpPr>
            <a:stCxn id="3" idx="5"/>
          </p:cNvCxnSpPr>
          <p:nvPr/>
        </p:nvCxnSpPr>
        <p:spPr>
          <a:xfrm>
            <a:off x="5422682" y="4161157"/>
            <a:ext cx="877510" cy="6681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12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929136-E20A-4629-9AD2-5D301309B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65104"/>
          </a:xfrm>
        </p:spPr>
        <p:txBody>
          <a:bodyPr/>
          <a:lstStyle/>
          <a:p>
            <a:pPr lvl="0"/>
            <a:endParaRPr lang="ru-RU" sz="2800" b="1" dirty="0"/>
          </a:p>
          <a:p>
            <a:pPr lvl="0"/>
            <a:r>
              <a:rPr lang="ru-RU" sz="2800" b="1" dirty="0"/>
              <a:t>Создаем предпосылки для успешного развития устной речи.</a:t>
            </a:r>
            <a:r>
              <a:rPr lang="ru-RU" sz="2800" dirty="0"/>
              <a:t> </a:t>
            </a:r>
          </a:p>
          <a:p>
            <a:pPr lvl="0"/>
            <a:endParaRPr lang="ru-RU" sz="2800" dirty="0"/>
          </a:p>
          <a:p>
            <a:pPr lvl="0"/>
            <a:r>
              <a:rPr lang="ru-RU" sz="2800" b="1" dirty="0"/>
              <a:t>Побуждаем детей к творчеству.</a:t>
            </a:r>
            <a:r>
              <a:rPr lang="ru-RU" sz="2800" dirty="0"/>
              <a:t> </a:t>
            </a:r>
          </a:p>
          <a:p>
            <a:pPr lvl="0"/>
            <a:endParaRPr lang="ru-RU" sz="2800" dirty="0"/>
          </a:p>
          <a:p>
            <a:pPr lvl="0"/>
            <a:r>
              <a:rPr lang="ru-RU" sz="2800" b="1" dirty="0"/>
              <a:t>Закрепляем знания об окружающем мире.</a:t>
            </a:r>
            <a:r>
              <a:rPr lang="ru-RU" sz="2800" dirty="0"/>
              <a:t> </a:t>
            </a:r>
          </a:p>
          <a:p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17013B8-4B5D-4831-BD14-B71379D34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Развивая мелкую моторику рук мы: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BF0D1F9-54EE-4575-94DB-C9883BB79C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695927"/>
            <a:ext cx="3744416" cy="34381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9050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9EBACD-8F4D-4132-9481-CC77A345C1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8720"/>
            <a:ext cx="9144000" cy="4653136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BF56F916-709B-45FB-ABA0-7C393F51AFCD}"/>
              </a:ext>
            </a:extLst>
          </p:cNvPr>
          <p:cNvSpPr/>
          <p:nvPr/>
        </p:nvSpPr>
        <p:spPr>
          <a:xfrm>
            <a:off x="3923928" y="4005064"/>
            <a:ext cx="1728192" cy="43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31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7D86C9-8229-4CDD-B024-25697CA29C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260648"/>
            <a:ext cx="8496944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554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C8A987-8850-4ED5-A678-16C18A98A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/>
              <a:t>«Найди лишнюю пуговицу»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F939C9-E7D9-4FD6-B289-A4267D217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 развивать логическое мышление детей. 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4 пуговицы, 1 из которых отличается по цвету Воспитатель выкладывает в ряд 4 пуговицы одного цвета и среди них кладёт 1 пуговицу  другого цвета. Затем предлагает ребёнку убрать лишнюю пуговицу или заменить её на  нужную  по цвету. Можно разложить пуговицы одинаковые по размеру (например, большие красные) и среди них одну маленькую красную пуговицу.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69CD8C-8606-4843-87B5-4A1C30C646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6" b="95900" l="2889" r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316417"/>
            <a:ext cx="1855093" cy="18097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4D5BE6-9816-4297-A25E-B776322358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45" b="93850" l="4000" r="94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286" y="4316417"/>
            <a:ext cx="1855093" cy="18097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F7D065D-2CA0-4364-B4FB-A43F89CDE72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11" b="95216" l="4889" r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4316417"/>
            <a:ext cx="1855093" cy="180974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C901AC0-CFD4-4E7B-8034-EE964ECEBA1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221088"/>
            <a:ext cx="2176744" cy="19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78803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665CC3-72C2-4719-B7D7-B86876B0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Картинки из пуговиц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B8D545-6027-422C-9295-67009349C6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99592" y="1625862"/>
            <a:ext cx="2376264" cy="2733875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016C2F6-BF4C-459F-8CB4-546A14F2A669}"/>
              </a:ext>
            </a:extLst>
          </p:cNvPr>
          <p:cNvSpPr/>
          <p:nvPr/>
        </p:nvSpPr>
        <p:spPr>
          <a:xfrm>
            <a:off x="4355976" y="184482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творческих способностей и образного мышления ребенка вы можете предложить ему выкладывать из пуговиц цветочки, дорожки, домики, всевозможные узоры, словом, то, что подскажет ваша фантазия и фантазия ребенка.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B877E-B12B-4599-9582-6C211396AC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567961"/>
            <a:ext cx="3148575" cy="190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39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59_U_O</Template>
  <TotalTime>299</TotalTime>
  <Words>1074</Words>
  <Application>Microsoft Office PowerPoint</Application>
  <PresentationFormat>Экран (4:3)</PresentationFormat>
  <Paragraphs>95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Пуговица</vt:lpstr>
      <vt:lpstr>«Коллекция пуговиц как одна из форм развития познавательных процессов  и мелкой моторики рук у дошкольников». </vt:lpstr>
      <vt:lpstr>Презентация PowerPoint</vt:lpstr>
      <vt:lpstr> Актуальность  </vt:lpstr>
      <vt:lpstr>Презентация PowerPoint</vt:lpstr>
      <vt:lpstr>Развивая мелкую моторику рук мы:</vt:lpstr>
      <vt:lpstr>Презентация PowerPoint</vt:lpstr>
      <vt:lpstr>Презентация PowerPoint</vt:lpstr>
      <vt:lpstr>«Найди лишнюю пуговицу» </vt:lpstr>
      <vt:lpstr>Картинки из пуговиц</vt:lpstr>
      <vt:lpstr>Сортировка, да и только</vt:lpstr>
      <vt:lpstr>Мозаика из пуговиц</vt:lpstr>
      <vt:lpstr>Продолжи закономерность</vt:lpstr>
      <vt:lpstr>Запомни и воспроизведи</vt:lpstr>
      <vt:lpstr>Сколько пуговиц в коробке</vt:lpstr>
      <vt:lpstr>Пуговичное ожерелье</vt:lpstr>
      <vt:lpstr>Выложи цифру</vt:lpstr>
      <vt:lpstr>Родовое дерево</vt:lpstr>
      <vt:lpstr>Рыбалка</vt:lpstr>
      <vt:lpstr>Презентация PowerPoint</vt:lpstr>
      <vt:lpstr>Подбери листья к дереву</vt:lpstr>
      <vt:lpstr> «Дорожки» </vt:lpstr>
      <vt:lpstr>«ЛОГИЧЕСКИЕ ЗАДАЧКИ»</vt:lpstr>
      <vt:lpstr> Массаж пуговицами  </vt:lpstr>
      <vt:lpstr> Вывод: 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«Коллекция пуговиц как одна из форм развития познавательных процессов  и мелкой моторики рук у дошкольников».</dc:title>
  <dc:creator>марина</dc:creator>
  <cp:lastModifiedBy>марина</cp:lastModifiedBy>
  <cp:revision>23</cp:revision>
  <dcterms:created xsi:type="dcterms:W3CDTF">2017-05-20T16:32:09Z</dcterms:created>
  <dcterms:modified xsi:type="dcterms:W3CDTF">2017-06-10T15:55:12Z</dcterms:modified>
</cp:coreProperties>
</file>