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61" r:id="rId4"/>
    <p:sldId id="263" r:id="rId5"/>
    <p:sldId id="258" r:id="rId6"/>
    <p:sldId id="260" r:id="rId7"/>
    <p:sldId id="266" r:id="rId8"/>
    <p:sldId id="265" r:id="rId9"/>
    <p:sldId id="270" r:id="rId10"/>
    <p:sldId id="278" r:id="rId11"/>
    <p:sldId id="277" r:id="rId12"/>
    <p:sldId id="271" r:id="rId13"/>
    <p:sldId id="279" r:id="rId14"/>
    <p:sldId id="264" r:id="rId15"/>
    <p:sldId id="267" r:id="rId16"/>
    <p:sldId id="262" r:id="rId17"/>
    <p:sldId id="28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AFA52-4991-404C-A5E1-8383C526A145}" type="datetimeFigureOut">
              <a:rPr lang="ru-RU" smtClean="0"/>
              <a:pPr/>
              <a:t>10.06.2017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016EA-A256-4A10-9D56-9DF31971AD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AFA52-4991-404C-A5E1-8383C526A145}" type="datetimeFigureOut">
              <a:rPr lang="ru-RU" smtClean="0"/>
              <a:pPr/>
              <a:t>10.06.2017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016EA-A256-4A10-9D56-9DF31971AD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AFA52-4991-404C-A5E1-8383C526A145}" type="datetimeFigureOut">
              <a:rPr lang="ru-RU" smtClean="0"/>
              <a:pPr/>
              <a:t>10.06.2017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016EA-A256-4A10-9D56-9DF31971AD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AFA52-4991-404C-A5E1-8383C526A145}" type="datetimeFigureOut">
              <a:rPr lang="ru-RU" smtClean="0"/>
              <a:pPr/>
              <a:t>10.06.2017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016EA-A256-4A10-9D56-9DF31971AD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AFA52-4991-404C-A5E1-8383C526A145}" type="datetimeFigureOut">
              <a:rPr lang="ru-RU" smtClean="0"/>
              <a:pPr/>
              <a:t>10.06.2017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016EA-A256-4A10-9D56-9DF31971AD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AFA52-4991-404C-A5E1-8383C526A145}" type="datetimeFigureOut">
              <a:rPr lang="ru-RU" smtClean="0"/>
              <a:pPr/>
              <a:t>10.06.2017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016EA-A256-4A10-9D56-9DF31971AD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AFA52-4991-404C-A5E1-8383C526A145}" type="datetimeFigureOut">
              <a:rPr lang="ru-RU" smtClean="0"/>
              <a:pPr/>
              <a:t>10.06.2017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016EA-A256-4A10-9D56-9DF31971AD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AFA52-4991-404C-A5E1-8383C526A145}" type="datetimeFigureOut">
              <a:rPr lang="ru-RU" smtClean="0"/>
              <a:pPr/>
              <a:t>10.06.2017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016EA-A256-4A10-9D56-9DF31971AD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AFA52-4991-404C-A5E1-8383C526A145}" type="datetimeFigureOut">
              <a:rPr lang="ru-RU" smtClean="0"/>
              <a:pPr/>
              <a:t>10.06.2017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016EA-A256-4A10-9D56-9DF31971AD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AFA52-4991-404C-A5E1-8383C526A145}" type="datetimeFigureOut">
              <a:rPr lang="ru-RU" smtClean="0"/>
              <a:pPr/>
              <a:t>10.06.2017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016EA-A256-4A10-9D56-9DF31971AD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AFA52-4991-404C-A5E1-8383C526A145}" type="datetimeFigureOut">
              <a:rPr lang="ru-RU" smtClean="0"/>
              <a:pPr/>
              <a:t>10.06.2017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016EA-A256-4A10-9D56-9DF31971AD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FAFA52-4991-404C-A5E1-8383C526A145}" type="datetimeFigureOut">
              <a:rPr lang="ru-RU" smtClean="0"/>
              <a:pPr/>
              <a:t>10.06.2017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2016EA-A256-4A10-9D56-9DF31971AD6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edsovet.su/_ld/377/8108806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14316" y="3500438"/>
            <a:ext cx="8429684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6">
                    <a:lumMod val="75000"/>
                  </a:schemeClr>
                </a:solidFill>
                <a:effectLst/>
                <a:latin typeface="Georgia" pitchFamily="18" charset="0"/>
              </a:rPr>
              <a:t>Проект</a:t>
            </a:r>
            <a:endParaRPr lang="en-US" sz="5400" b="1" cap="none" spc="0" dirty="0" smtClean="0">
              <a:ln/>
              <a:solidFill>
                <a:schemeClr val="accent6">
                  <a:lumMod val="75000"/>
                </a:schemeClr>
              </a:solidFill>
              <a:effectLst/>
              <a:latin typeface="Georgia" pitchFamily="18" charset="0"/>
            </a:endParaRPr>
          </a:p>
          <a:p>
            <a:pPr algn="ctr"/>
            <a:r>
              <a:rPr lang="ru-RU" sz="5400" b="1" cap="none" spc="0" dirty="0" smtClean="0">
                <a:ln/>
                <a:solidFill>
                  <a:schemeClr val="accent6">
                    <a:lumMod val="75000"/>
                  </a:schemeClr>
                </a:solidFill>
                <a:effectLst/>
                <a:latin typeface="Georgia" pitchFamily="18" charset="0"/>
              </a:rPr>
              <a:t> </a:t>
            </a:r>
            <a:r>
              <a:rPr lang="ru-RU" sz="6000" b="1" cap="none" spc="0" dirty="0" smtClean="0">
                <a:ln/>
                <a:solidFill>
                  <a:schemeClr val="accent6">
                    <a:lumMod val="75000"/>
                  </a:schemeClr>
                </a:solidFill>
                <a:effectLst/>
                <a:latin typeface="Georgia" pitchFamily="18" charset="0"/>
              </a:rPr>
              <a:t>«НАШИ ИМЕНА»</a:t>
            </a:r>
            <a:endParaRPr lang="ru-RU" sz="6000" b="1" cap="none" spc="0" dirty="0">
              <a:ln/>
              <a:solidFill>
                <a:schemeClr val="accent6">
                  <a:lumMod val="75000"/>
                </a:schemeClr>
              </a:solidFill>
              <a:effectLst/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2844" y="4286256"/>
            <a:ext cx="9144000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Я</a:t>
            </a:r>
            <a:r>
              <a:rPr lang="ru-RU" sz="2400" b="1" dirty="0" smtClean="0"/>
              <a:t> </a:t>
            </a:r>
            <a:r>
              <a:rPr lang="ru-RU" sz="2400" b="1" dirty="0" smtClean="0">
                <a:solidFill>
                  <a:srgbClr val="FF0000"/>
                </a:solidFill>
              </a:rPr>
              <a:t>взял интервью с начальником отдела ЗАГС Кировского района З.М.Кабановой, она сообщила, что за 2015 год в Кировском районе зарегистрировано 186 записей актов о рождении, из которых мальчиков -91, девочек-95.Самые популярные имена мальчиков – Георгий, Давид, Сармат, Артур, девочек чаще называют именами Елизавета, </a:t>
            </a:r>
            <a:r>
              <a:rPr lang="ru-RU" sz="2400" b="1" dirty="0" err="1" smtClean="0">
                <a:solidFill>
                  <a:srgbClr val="FF0000"/>
                </a:solidFill>
              </a:rPr>
              <a:t>Аделина</a:t>
            </a:r>
            <a:r>
              <a:rPr lang="ru-RU" sz="2400" b="1" dirty="0" smtClean="0">
                <a:solidFill>
                  <a:srgbClr val="FF0000"/>
                </a:solidFill>
              </a:rPr>
              <a:t>, Алана, Ангелина</a:t>
            </a:r>
            <a:r>
              <a:rPr lang="ru-RU" sz="2800" b="1" dirty="0" smtClean="0">
                <a:solidFill>
                  <a:srgbClr val="FF0000"/>
                </a:solidFill>
              </a:rPr>
              <a:t>.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F:\DCIM\118SSCAM\SDC11156.JPG"/>
          <p:cNvPicPr>
            <a:picLocks noChangeAspect="1" noChangeArrowheads="1"/>
          </p:cNvPicPr>
          <p:nvPr/>
        </p:nvPicPr>
        <p:blipFill>
          <a:blip r:embed="rId2" cstate="print"/>
          <a:srcRect t="3390" r="13559" b="3389"/>
          <a:stretch>
            <a:fillRect/>
          </a:stretch>
        </p:blipFill>
        <p:spPr bwMode="auto">
          <a:xfrm>
            <a:off x="2071670" y="142852"/>
            <a:ext cx="4946078" cy="4000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E:\DCIM\118SSCAM\SDC111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2071678"/>
            <a:ext cx="6643734" cy="44291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142844" y="785794"/>
            <a:ext cx="90011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Учащиеся нашего класса подготовили сообщение о значении и происхождении своего имени, узнали у своих родителей, почему они дали ему именно такое имя. Я провел небольшое  исследование. И выяснил, какие имена носят девочки и мальчики  в начальной школе 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500042"/>
            <a:ext cx="835824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3300"/>
                </a:solidFill>
              </a:rPr>
              <a:t>Редкие имена детей в начальной школе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357158" y="1500174"/>
            <a:ext cx="842968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Девочки  </a:t>
            </a:r>
            <a:r>
              <a:rPr lang="ru-RU" dirty="0" smtClean="0">
                <a:solidFill>
                  <a:srgbClr val="0070C0"/>
                </a:solidFill>
              </a:rPr>
              <a:t>                                                                                    Мальчики</a:t>
            </a:r>
          </a:p>
          <a:p>
            <a:r>
              <a:rPr lang="ru-RU" dirty="0" smtClean="0">
                <a:solidFill>
                  <a:srgbClr val="008000"/>
                </a:solidFill>
              </a:rPr>
              <a:t>Диана                                                                                           Сармат</a:t>
            </a:r>
          </a:p>
          <a:p>
            <a:r>
              <a:rPr lang="ru-RU" dirty="0" smtClean="0">
                <a:solidFill>
                  <a:srgbClr val="008000"/>
                </a:solidFill>
              </a:rPr>
              <a:t>Кристина                                                                                     Даниил</a:t>
            </a:r>
          </a:p>
          <a:p>
            <a:r>
              <a:rPr lang="ru-RU" dirty="0" err="1" smtClean="0">
                <a:solidFill>
                  <a:srgbClr val="008000"/>
                </a:solidFill>
              </a:rPr>
              <a:t>Лина</a:t>
            </a:r>
            <a:r>
              <a:rPr lang="ru-RU" dirty="0" smtClean="0">
                <a:solidFill>
                  <a:srgbClr val="008000"/>
                </a:solidFill>
              </a:rPr>
              <a:t>                                                                                             Вадим</a:t>
            </a:r>
          </a:p>
          <a:p>
            <a:r>
              <a:rPr lang="ru-RU" dirty="0" err="1" smtClean="0">
                <a:solidFill>
                  <a:srgbClr val="008000"/>
                </a:solidFill>
              </a:rPr>
              <a:t>Сабина</a:t>
            </a:r>
            <a:r>
              <a:rPr lang="ru-RU" dirty="0" smtClean="0">
                <a:solidFill>
                  <a:srgbClr val="008000"/>
                </a:solidFill>
              </a:rPr>
              <a:t>                                                                                          Владимир</a:t>
            </a:r>
          </a:p>
          <a:p>
            <a:r>
              <a:rPr lang="ru-RU" dirty="0" err="1" smtClean="0">
                <a:solidFill>
                  <a:srgbClr val="008000"/>
                </a:solidFill>
              </a:rPr>
              <a:t>Камила</a:t>
            </a:r>
            <a:r>
              <a:rPr lang="ru-RU" dirty="0" smtClean="0">
                <a:solidFill>
                  <a:srgbClr val="008000"/>
                </a:solidFill>
              </a:rPr>
              <a:t>                                                                                         Байрам</a:t>
            </a:r>
          </a:p>
          <a:p>
            <a:r>
              <a:rPr lang="ru-RU" dirty="0" smtClean="0">
                <a:solidFill>
                  <a:srgbClr val="008000"/>
                </a:solidFill>
              </a:rPr>
              <a:t>Элизабет                                                                                       Владислав</a:t>
            </a:r>
          </a:p>
          <a:p>
            <a:r>
              <a:rPr lang="ru-RU" dirty="0" smtClean="0">
                <a:solidFill>
                  <a:srgbClr val="008000"/>
                </a:solidFill>
              </a:rPr>
              <a:t>Анастасия                                                                                    </a:t>
            </a:r>
            <a:r>
              <a:rPr lang="ru-RU" dirty="0" err="1" smtClean="0">
                <a:solidFill>
                  <a:srgbClr val="008000"/>
                </a:solidFill>
              </a:rPr>
              <a:t>Зелимхан</a:t>
            </a:r>
            <a:endParaRPr lang="ru-RU" dirty="0" smtClean="0">
              <a:solidFill>
                <a:srgbClr val="008000"/>
              </a:solidFill>
            </a:endParaRPr>
          </a:p>
          <a:p>
            <a:r>
              <a:rPr lang="ru-RU" dirty="0" smtClean="0">
                <a:solidFill>
                  <a:srgbClr val="008000"/>
                </a:solidFill>
              </a:rPr>
              <a:t>Людмила                                                                                       Марат                                </a:t>
            </a:r>
            <a:r>
              <a:rPr lang="ru-RU" dirty="0" smtClean="0">
                <a:solidFill>
                  <a:srgbClr val="FF0000"/>
                </a:solidFill>
              </a:rPr>
              <a:t>                                 </a:t>
            </a:r>
          </a:p>
          <a:p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F:\DCIM\118SSCAM\SDC11152.JPG"/>
          <p:cNvPicPr>
            <a:picLocks noChangeAspect="1" noChangeArrowheads="1"/>
          </p:cNvPicPr>
          <p:nvPr/>
        </p:nvPicPr>
        <p:blipFill>
          <a:blip r:embed="rId2" cstate="print"/>
          <a:srcRect l="23707" t="6897" r="31034" b="15516"/>
          <a:stretch>
            <a:fillRect/>
          </a:stretch>
        </p:blipFill>
        <p:spPr bwMode="auto">
          <a:xfrm>
            <a:off x="714348" y="2500306"/>
            <a:ext cx="2500330" cy="32147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Picture 2" descr="F:\DCIM\118SSCAM\SDC11151.JPG"/>
          <p:cNvPicPr>
            <a:picLocks noChangeAspect="1" noChangeArrowheads="1"/>
          </p:cNvPicPr>
          <p:nvPr/>
        </p:nvPicPr>
        <p:blipFill>
          <a:blip r:embed="rId3" cstate="print"/>
          <a:srcRect l="42081" t="18100" r="11765" b="453"/>
          <a:stretch>
            <a:fillRect/>
          </a:stretch>
        </p:blipFill>
        <p:spPr bwMode="auto">
          <a:xfrm>
            <a:off x="6000760" y="2643182"/>
            <a:ext cx="2428892" cy="32147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0" y="285728"/>
            <a:ext cx="9144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Я думал, что имя Марат очень распространено, но к моему удивлению в начальной школе, оказалось всего лишь два Марата.</a:t>
            </a:r>
          </a:p>
          <a:p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034" y="5929330"/>
            <a:ext cx="30003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err="1" smtClean="0">
                <a:solidFill>
                  <a:srgbClr val="FF0000"/>
                </a:solidFill>
              </a:rPr>
              <a:t>Моргоев</a:t>
            </a:r>
            <a:r>
              <a:rPr lang="ru-RU" sz="3200" b="1" dirty="0" smtClean="0">
                <a:solidFill>
                  <a:srgbClr val="FF0000"/>
                </a:solidFill>
              </a:rPr>
              <a:t> Марат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43570" y="5929330"/>
            <a:ext cx="3143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Козырев Марат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00182" y="428604"/>
            <a:ext cx="7643818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</a:rPr>
              <a:t>Происхождение имени Марат.</a:t>
            </a:r>
          </a:p>
          <a:p>
            <a:pPr algn="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4000" dirty="0" smtClean="0">
                <a:solidFill>
                  <a:schemeClr val="accent6">
                    <a:lumMod val="75000"/>
                  </a:schemeClr>
                </a:solidFill>
              </a:rPr>
              <a:t>Имя Марат татарское, мусульманское, католическое</a:t>
            </a:r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  <a:p>
            <a:pPr algn="r"/>
            <a:endParaRPr lang="ru-RU" sz="4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</a:rPr>
              <a:t>Краткая форма имени </a:t>
            </a:r>
          </a:p>
          <a:p>
            <a:pPr algn="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</a:rPr>
              <a:t>Марат.</a:t>
            </a:r>
          </a:p>
          <a:p>
            <a:pPr algn="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4000" dirty="0" err="1" smtClean="0">
                <a:solidFill>
                  <a:schemeClr val="accent6">
                    <a:lumMod val="50000"/>
                  </a:schemeClr>
                </a:solidFill>
              </a:rPr>
              <a:t>Маратушка</a:t>
            </a: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ru-RU" sz="4000" dirty="0" err="1" smtClean="0">
                <a:solidFill>
                  <a:schemeClr val="accent6">
                    <a:lumMod val="50000"/>
                  </a:schemeClr>
                </a:solidFill>
              </a:rPr>
              <a:t>Марик</a:t>
            </a: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  <a:t>, Маратик, Марио, </a:t>
            </a:r>
            <a:r>
              <a:rPr lang="ru-RU" sz="4000" dirty="0" err="1" smtClean="0">
                <a:solidFill>
                  <a:schemeClr val="accent6">
                    <a:lumMod val="50000"/>
                  </a:schemeClr>
                </a:solidFill>
              </a:rPr>
              <a:t>Мар</a:t>
            </a:r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  <a:endParaRPr lang="ru-RU" sz="44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8429652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Имя Марат имеет две версии происхождения. По первой версии имя Марат в переводе с арабского означает «желанный». Также есть и другой перевод – «цель, желание». По второй версии - имя Марат стало широко распространено в СССР в честь Жан-Поля Марата – это  предводитель  Французской Революции. Есть версия, что свое имя Жан-Поль Марат получил от названия места, где родился.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При этом «Марат» - это 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было не имя французского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 революционера, а его 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фамилия. Французы его имя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произносили как </a:t>
            </a:r>
            <a:r>
              <a:rPr lang="ru-RU" sz="2800" b="1" dirty="0" err="1" smtClean="0">
                <a:solidFill>
                  <a:srgbClr val="002060"/>
                </a:solidFill>
              </a:rPr>
              <a:t>Мара</a:t>
            </a:r>
            <a:r>
              <a:rPr lang="ru-RU" sz="2800" b="1" dirty="0" smtClean="0">
                <a:solidFill>
                  <a:srgbClr val="002060"/>
                </a:solidFill>
              </a:rPr>
              <a:t>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85786" y="428604"/>
            <a:ext cx="807249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</a:rPr>
              <a:t>Почему же у меня именно такое имя, а не другое? Все задавались этим вопросом, но не все получали на него ответ. Я один из тех, кто ответа так и не получил. Просто меня так назвали… дедушкиному брату ,а он был известным в республике врачом и просто уважаемым человеком , понравилось это имя. Я очень благодарен своим родным, что они выбрали для меня такое прекрасное имя.   </a:t>
            </a:r>
            <a:endParaRPr lang="ru-RU" sz="24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142852"/>
            <a:ext cx="857256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 </a:t>
            </a:r>
            <a:r>
              <a:rPr lang="ru-RU" dirty="0" smtClean="0">
                <a:solidFill>
                  <a:srgbClr val="FF0000"/>
                </a:solidFill>
              </a:rPr>
              <a:t>Выполняя исследовательский проект, я узнал много интересного о своём имени. Также я научился находить интересную и полезную информацию и работать с разными её источниками.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Эта тема заинтересовала меня, стала мне интересной и я думаю, что обязательно буду продолжать исследование тайны своего имени.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И какое бы не было у тебя имя, я уверен, что не имя красит человека, а человек имя!</a:t>
            </a:r>
          </a:p>
          <a:p>
            <a:pPr algn="ctr"/>
            <a:endParaRPr lang="ru-RU" dirty="0" smtClean="0">
              <a:solidFill>
                <a:srgbClr val="FF0000"/>
              </a:solidFill>
            </a:endParaRP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Всем известна поговорка: "Как назовешь корабль, так он и поплывет". И это не простое выражение, а многовековые наблюдения и опыт наших прадедов. Это же касается и деток. От того, какое имя будет дано малышу, зависит многое в его жизни. 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 descr="http://maxpark.com/static/u/article_image/13/01/21/tmprKkVpY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16" y="3000372"/>
            <a:ext cx="2886070" cy="37106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2285992"/>
            <a:ext cx="750099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6">
                    <a:lumMod val="75000"/>
                  </a:schemeClr>
                </a:solidFill>
              </a:rPr>
              <a:t>Разработчики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проекта: </a:t>
            </a:r>
          </a:p>
          <a:p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Ученик  </a:t>
            </a: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</a:rPr>
              <a:t>1- б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класса</a:t>
            </a:r>
          </a:p>
          <a:p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</a:rPr>
              <a:t>МКОУ СОШ №1  </a:t>
            </a:r>
            <a:r>
              <a:rPr lang="ru-RU" sz="2400" b="1" dirty="0" err="1">
                <a:solidFill>
                  <a:schemeClr val="accent6">
                    <a:lumMod val="75000"/>
                  </a:schemeClr>
                </a:solidFill>
              </a:rPr>
              <a:t>Моргоев</a:t>
            </a: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</a:rPr>
              <a:t> Марат, </a:t>
            </a:r>
            <a:endParaRPr lang="ru-RU" sz="24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учитель </a:t>
            </a: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</a:rPr>
              <a:t>начальных классов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:</a:t>
            </a:r>
          </a:p>
          <a:p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2400" b="1" dirty="0" err="1">
                <a:solidFill>
                  <a:schemeClr val="accent6">
                    <a:lumMod val="75000"/>
                  </a:schemeClr>
                </a:solidFill>
              </a:rPr>
              <a:t>Стрельникова</a:t>
            </a: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</a:rPr>
              <a:t> Галина Борисовна</a:t>
            </a:r>
          </a:p>
        </p:txBody>
      </p:sp>
      <p:pic>
        <p:nvPicPr>
          <p:cNvPr id="2050" name="Picture 2" descr="F:\DCIM\118SSCAM\SDC11153.JPG"/>
          <p:cNvPicPr>
            <a:picLocks noChangeAspect="1" noChangeArrowheads="1"/>
          </p:cNvPicPr>
          <p:nvPr/>
        </p:nvPicPr>
        <p:blipFill>
          <a:blip r:embed="rId2" cstate="print"/>
          <a:srcRect l="19531" r="26562" b="12500"/>
          <a:stretch>
            <a:fillRect/>
          </a:stretch>
        </p:blipFill>
        <p:spPr bwMode="auto">
          <a:xfrm>
            <a:off x="5000628" y="2000240"/>
            <a:ext cx="3857620" cy="46961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42976" y="214290"/>
            <a:ext cx="7143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Введение</a:t>
            </a:r>
            <a:endParaRPr lang="ru-RU" sz="4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1000108"/>
            <a:ext cx="814393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Когда мне было пять </a:t>
            </a:r>
          </a:p>
          <a:p>
            <a:pPr algn="ctr">
              <a:buFontTx/>
              <a:buNone/>
            </a:pP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лет, я не знал, почему </a:t>
            </a:r>
          </a:p>
          <a:p>
            <a:pPr algn="ctr">
              <a:buFontTx/>
              <a:buNone/>
            </a:pP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меня назвали Маратом </a:t>
            </a:r>
          </a:p>
          <a:p>
            <a:pPr algn="ctr">
              <a:buFontTx/>
              <a:buNone/>
            </a:pP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и что обозначает моё </a:t>
            </a:r>
          </a:p>
          <a:p>
            <a:pPr algn="ctr">
              <a:buFontTx/>
              <a:buNone/>
            </a:pP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имя.</a:t>
            </a:r>
          </a:p>
          <a:p>
            <a:pPr algn="ctr">
              <a:buFontTx/>
              <a:buNone/>
            </a:pP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Оказывается имя –это </a:t>
            </a:r>
          </a:p>
          <a:p>
            <a:pPr algn="ctr">
              <a:buFontTx/>
              <a:buNone/>
            </a:pP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один из главных знаков –</a:t>
            </a:r>
          </a:p>
          <a:p>
            <a:pPr algn="ctr">
              <a:buFontTx/>
              <a:buNone/>
            </a:pP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символов для человека</a:t>
            </a:r>
            <a:endParaRPr lang="ru-RU" sz="36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nachalo4ka.ru/wp-content/uploads/2014/05/veselyie-rebyata-shablon-prevyu-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7012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643174" y="142852"/>
            <a:ext cx="5715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Гипотеза проекта</a:t>
            </a: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785794"/>
            <a:ext cx="91440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Мой проект посвящён изучению личного имени человека, я предположил, что  личные имена имели все люди во все времена, ведь недаром есть русская пословица: « В лицо человек сам себя ещё не узнаёт, а имя своё знает».</a:t>
            </a:r>
            <a:endParaRPr lang="ru-RU" sz="40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4282" y="214290"/>
            <a:ext cx="664370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Цель</a:t>
            </a: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  <a:t>  – определение происхождения, значения и использования имени Марат.</a:t>
            </a:r>
            <a:endParaRPr lang="ru-RU" sz="3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214282" y="1785926"/>
            <a:ext cx="7298345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</a:rPr>
              <a:t>Задачи: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3200" b="1" dirty="0">
                <a:solidFill>
                  <a:schemeClr val="accent6">
                    <a:lumMod val="75000"/>
                  </a:schemeClr>
                </a:solidFill>
              </a:rPr>
              <a:t>узнать об истории и </a:t>
            </a: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  <a:t>происхождении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3200" b="1" dirty="0">
                <a:solidFill>
                  <a:schemeClr val="accent6">
                    <a:lumMod val="75000"/>
                  </a:schemeClr>
                </a:solidFill>
              </a:rPr>
              <a:t>имен;</a:t>
            </a:r>
          </a:p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3200" b="1" dirty="0">
                <a:solidFill>
                  <a:schemeClr val="accent6">
                    <a:lumMod val="75000"/>
                  </a:schemeClr>
                </a:solidFill>
              </a:rPr>
              <a:t>узнать значение  имени Марат;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3200" b="1" dirty="0">
                <a:solidFill>
                  <a:schemeClr val="accent6">
                    <a:lumMod val="75000"/>
                  </a:schemeClr>
                </a:solidFill>
              </a:rPr>
              <a:t>установить популярность имён  среди </a:t>
            </a:r>
            <a:endParaRPr lang="ru-RU" sz="32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  <a:t>обучающихся </a:t>
            </a:r>
            <a:r>
              <a:rPr lang="ru-RU" sz="3200" b="1" dirty="0">
                <a:solidFill>
                  <a:schemeClr val="accent6">
                    <a:lumMod val="75000"/>
                  </a:schemeClr>
                </a:solidFill>
              </a:rPr>
              <a:t>начальных классов;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dirty="0">
                <a:solidFill>
                  <a:schemeClr val="accent6">
                    <a:lumMod val="75000"/>
                  </a:schemeClr>
                </a:solidFill>
              </a:rPr>
              <a:t>выявить  известных людей, которые </a:t>
            </a:r>
            <a:endParaRPr lang="ru-RU" sz="32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  <a:t>Носят исследуемое </a:t>
            </a:r>
            <a:r>
              <a:rPr lang="ru-RU" sz="3200" b="1" dirty="0">
                <a:solidFill>
                  <a:schemeClr val="accent6">
                    <a:lumMod val="75000"/>
                  </a:schemeClr>
                </a:solidFill>
              </a:rPr>
              <a:t>имя.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00100" y="214290"/>
            <a:ext cx="74113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Обоснование темы выбранного проекта</a:t>
            </a:r>
            <a:endParaRPr lang="ru-RU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1071546"/>
            <a:ext cx="757242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  <a:t>Имя человеку даётся с рождения. Он его не выбирает, за него это делают другие.  Очень хочется узнать, историю происхождения и значение имён, совпадают ли наши черты характера со значением наших имён.</a:t>
            </a:r>
            <a:endParaRPr lang="ru-RU" sz="32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500430" y="1714488"/>
            <a:ext cx="2286016" cy="2000250"/>
          </a:xfrm>
          <a:prstGeom prst="ellipse">
            <a:avLst/>
          </a:prstGeom>
          <a:solidFill>
            <a:srgbClr val="FFFF99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b="1" u="sng" dirty="0" smtClean="0">
                <a:solidFill>
                  <a:srgbClr val="0070C0"/>
                </a:solidFill>
                <a:latin typeface="Calibri" pitchFamily="34" charset="0"/>
              </a:rPr>
              <a:t>Методы</a:t>
            </a:r>
          </a:p>
          <a:p>
            <a:pPr algn="ctr"/>
            <a:r>
              <a:rPr lang="ru-RU" b="1" u="sng" dirty="0" smtClean="0">
                <a:solidFill>
                  <a:srgbClr val="0070C0"/>
                </a:solidFill>
                <a:latin typeface="Calibri" pitchFamily="34" charset="0"/>
              </a:rPr>
              <a:t>исследования</a:t>
            </a:r>
            <a:endParaRPr lang="ru-RU" b="1" u="sng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5929322" y="2357430"/>
            <a:ext cx="2928937" cy="857250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chemeClr val="accent6">
                    <a:lumMod val="50000"/>
                  </a:schemeClr>
                </a:solidFill>
              </a:rPr>
              <a:t>Анализ</a:t>
            </a:r>
          </a:p>
        </p:txBody>
      </p:sp>
      <p:sp>
        <p:nvSpPr>
          <p:cNvPr id="5" name="Овал 4"/>
          <p:cNvSpPr/>
          <p:nvPr/>
        </p:nvSpPr>
        <p:spPr>
          <a:xfrm rot="16200000">
            <a:off x="3178966" y="4964906"/>
            <a:ext cx="2928938" cy="857250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chemeClr val="accent6">
                    <a:lumMod val="50000"/>
                  </a:schemeClr>
                </a:solidFill>
              </a:rPr>
              <a:t>Наблюдени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е </a:t>
            </a:r>
          </a:p>
        </p:txBody>
      </p:sp>
      <p:sp>
        <p:nvSpPr>
          <p:cNvPr id="6" name="Овал 5"/>
          <p:cNvSpPr/>
          <p:nvPr/>
        </p:nvSpPr>
        <p:spPr>
          <a:xfrm rot="19480864">
            <a:off x="906920" y="3982446"/>
            <a:ext cx="2928938" cy="857250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chemeClr val="accent6">
                    <a:lumMod val="50000"/>
                  </a:schemeClr>
                </a:solidFill>
              </a:rPr>
              <a:t>Анкетирование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357158" y="2357430"/>
            <a:ext cx="2928938" cy="857250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chemeClr val="accent6">
                    <a:lumMod val="50000"/>
                  </a:schemeClr>
                </a:solidFill>
              </a:rPr>
              <a:t>Изучение литературы</a:t>
            </a:r>
          </a:p>
        </p:txBody>
      </p:sp>
      <p:sp>
        <p:nvSpPr>
          <p:cNvPr id="9" name="Овал 8"/>
          <p:cNvSpPr/>
          <p:nvPr/>
        </p:nvSpPr>
        <p:spPr>
          <a:xfrm rot="13189514" flipV="1">
            <a:off x="5100170" y="4161164"/>
            <a:ext cx="2832114" cy="890587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chemeClr val="accent6">
                    <a:lumMod val="50000"/>
                  </a:schemeClr>
                </a:solidFill>
              </a:rPr>
              <a:t>Интервью</a:t>
            </a:r>
            <a:r>
              <a:rPr lang="ru-RU" b="1" i="1" dirty="0"/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nachalo4ka.ru/wp-content/uploads/2014/05/shablon-deti-prevyu-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142" y="0"/>
            <a:ext cx="9127858" cy="6858000"/>
          </a:xfrm>
          <a:prstGeom prst="rect">
            <a:avLst/>
          </a:prstGeom>
          <a:noFill/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0" y="1142984"/>
            <a:ext cx="91440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Имена, имена, имена – в  нашей жизни звучат не случайно: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Как загадочна эта страна –Так и имя – загадка и тайна.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Александр Бобров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Ожегов Слов.РЯ 53т.76х100/32 н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357166"/>
            <a:ext cx="3348037" cy="5160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4429124" y="4143380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Имя- личное название человека, данное при рождении.</a:t>
            </a:r>
            <a:endParaRPr lang="ru-RU" sz="2800" b="1" dirty="0">
              <a:solidFill>
                <a:schemeClr val="accent6">
                  <a:lumMod val="75000"/>
                </a:schemeClr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rgbClr val="FFC000"/>
      </a:dk1>
      <a:lt1>
        <a:srgbClr val="FFC000"/>
      </a:lt1>
      <a:dk2>
        <a:srgbClr val="F79646"/>
      </a:dk2>
      <a:lt2>
        <a:srgbClr val="FBD5B5"/>
      </a:lt2>
      <a:accent1>
        <a:srgbClr val="FBD5B5"/>
      </a:accent1>
      <a:accent2>
        <a:srgbClr val="FAC08F"/>
      </a:accent2>
      <a:accent3>
        <a:srgbClr val="FAC08F"/>
      </a:accent3>
      <a:accent4>
        <a:srgbClr val="FAC08F"/>
      </a:accent4>
      <a:accent5>
        <a:srgbClr val="E36C09"/>
      </a:accent5>
      <a:accent6>
        <a:srgbClr val="E36C09"/>
      </a:accent6>
      <a:hlink>
        <a:srgbClr val="974806"/>
      </a:hlink>
      <a:folHlink>
        <a:srgbClr val="974806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976</TotalTime>
  <Words>575</Words>
  <Application>Microsoft Office PowerPoint</Application>
  <PresentationFormat>Экран (4:3)</PresentationFormat>
  <Paragraphs>76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Калькулятор</dc:creator>
  <cp:lastModifiedBy>Калькулятор</cp:lastModifiedBy>
  <cp:revision>110</cp:revision>
  <dcterms:created xsi:type="dcterms:W3CDTF">2016-03-06T10:29:27Z</dcterms:created>
  <dcterms:modified xsi:type="dcterms:W3CDTF">2017-06-10T07:46:18Z</dcterms:modified>
</cp:coreProperties>
</file>