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2" r:id="rId6"/>
    <p:sldId id="260" r:id="rId7"/>
    <p:sldId id="261" r:id="rId8"/>
    <p:sldId id="263" r:id="rId9"/>
    <p:sldId id="273" r:id="rId10"/>
    <p:sldId id="264" r:id="rId11"/>
    <p:sldId id="266" r:id="rId12"/>
    <p:sldId id="267" r:id="rId13"/>
    <p:sldId id="269" r:id="rId14"/>
    <p:sldId id="270" r:id="rId15"/>
    <p:sldId id="271" r:id="rId16"/>
    <p:sldId id="268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0D017-8660-4793-AF17-FCB4BF6B75AD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B6CEA48-B9C0-4244-B6CD-AF9510DF36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0D017-8660-4793-AF17-FCB4BF6B75AD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CEA48-B9C0-4244-B6CD-AF9510DF3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0D017-8660-4793-AF17-FCB4BF6B75AD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CEA48-B9C0-4244-B6CD-AF9510DF3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0D017-8660-4793-AF17-FCB4BF6B75AD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CEA48-B9C0-4244-B6CD-AF9510DF3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0D017-8660-4793-AF17-FCB4BF6B75AD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CEA48-B9C0-4244-B6CD-AF9510DF36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0D017-8660-4793-AF17-FCB4BF6B75AD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CEA48-B9C0-4244-B6CD-AF9510DF36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0D017-8660-4793-AF17-FCB4BF6B75AD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CEA48-B9C0-4244-B6CD-AF9510DF36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0D017-8660-4793-AF17-FCB4BF6B75AD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CEA48-B9C0-4244-B6CD-AF9510DF3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0D017-8660-4793-AF17-FCB4BF6B75AD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CEA48-B9C0-4244-B6CD-AF9510DF3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0D017-8660-4793-AF17-FCB4BF6B75AD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CEA48-B9C0-4244-B6CD-AF9510DF3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0D017-8660-4793-AF17-FCB4BF6B75AD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CEA48-B9C0-4244-B6CD-AF9510DF3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900D017-8660-4793-AF17-FCB4BF6B75AD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B6CEA48-B9C0-4244-B6CD-AF9510DF36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3323455"/>
          </a:xfrm>
        </p:spPr>
        <p:txBody>
          <a:bodyPr/>
          <a:lstStyle/>
          <a:p>
            <a:r>
              <a:rPr lang="ru-RU" sz="6600" dirty="0" smtClean="0"/>
              <a:t>Покрытосеменные растения 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341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Почему цветковые занимают господствующее положение на планете?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546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55058135"/>
              </p:ext>
            </p:extLst>
          </p:nvPr>
        </p:nvGraphicFramePr>
        <p:xfrm>
          <a:off x="251520" y="260648"/>
          <a:ext cx="8712968" cy="72885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29408"/>
                <a:gridCol w="3240360"/>
              </a:tblGrid>
              <a:tr h="542219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Признаки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Голосеменные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u="sng" dirty="0" smtClean="0"/>
                        <a:t>Покрытосеменные </a:t>
                      </a:r>
                      <a:endParaRPr lang="ru-RU" sz="2400" u="sng" dirty="0"/>
                    </a:p>
                  </a:txBody>
                  <a:tcPr/>
                </a:tc>
              </a:tr>
              <a:tr h="66979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Наличие семян 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9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Наличие цветков и плодов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_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9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Способ опыления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_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9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Жизненные формы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преобладают деревья, есть и кустарники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9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Способ питания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автотрофы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5685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Способ расселения и размножения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семенами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56856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Наличие специальных органов размножения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шишки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05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0023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94170249"/>
              </p:ext>
            </p:extLst>
          </p:nvPr>
        </p:nvGraphicFramePr>
        <p:xfrm>
          <a:off x="251520" y="260648"/>
          <a:ext cx="8712968" cy="66605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2880320"/>
                <a:gridCol w="3240360"/>
              </a:tblGrid>
              <a:tr h="542219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Признаки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Голосеменные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u="sng" dirty="0" smtClean="0"/>
                        <a:t>Покрытосеменные </a:t>
                      </a:r>
                      <a:endParaRPr lang="ru-RU" sz="2400" u="sng" dirty="0"/>
                    </a:p>
                  </a:txBody>
                  <a:tcPr/>
                </a:tc>
              </a:tr>
              <a:tr h="66979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Наличие семян 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</a:t>
                      </a:r>
                      <a:endParaRPr lang="ru-RU" sz="2400" dirty="0"/>
                    </a:p>
                  </a:txBody>
                  <a:tcPr/>
                </a:tc>
              </a:tr>
              <a:tr h="66979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Наличие цветков и плодов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_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</a:t>
                      </a:r>
                      <a:endParaRPr lang="ru-RU" sz="2400" dirty="0"/>
                    </a:p>
                  </a:txBody>
                  <a:tcPr/>
                </a:tc>
              </a:tr>
              <a:tr h="66979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Способ опыления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_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Ветром, животными, водой, самоопыление…</a:t>
                      </a:r>
                      <a:endParaRPr lang="ru-RU" sz="2000" dirty="0"/>
                    </a:p>
                  </a:txBody>
                  <a:tcPr/>
                </a:tc>
              </a:tr>
              <a:tr h="66979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Жизненные формы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преобладают деревья, есть и кустарники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Деревья, кустарники, травы…</a:t>
                      </a:r>
                      <a:endParaRPr lang="ru-RU" sz="2000" dirty="0"/>
                    </a:p>
                  </a:txBody>
                  <a:tcPr/>
                </a:tc>
              </a:tr>
              <a:tr h="66979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Способ питания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автотрофы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Автотрофы, + гетеротрофы</a:t>
                      </a:r>
                      <a:endParaRPr lang="ru-RU" sz="2000" dirty="0"/>
                    </a:p>
                  </a:txBody>
                  <a:tcPr/>
                </a:tc>
              </a:tr>
              <a:tr h="95685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Способ расселения и размножения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семенами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Семенами, + вегетативно</a:t>
                      </a:r>
                      <a:endParaRPr lang="ru-RU" sz="2000" dirty="0"/>
                    </a:p>
                  </a:txBody>
                  <a:tcPr/>
                </a:tc>
              </a:tr>
              <a:tr h="956856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Наличие специальных органов размножения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шишки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Клубни, луковицы, выводковые почки, усы, столоны</a:t>
                      </a:r>
                      <a:endParaRPr lang="ru-RU" sz="2000" dirty="0"/>
                    </a:p>
                  </a:txBody>
                  <a:tcPr/>
                </a:tc>
              </a:tr>
              <a:tr h="38805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9294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отдел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1785918" y="1785926"/>
            <a:ext cx="2643206" cy="14287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786314" y="1714488"/>
            <a:ext cx="2428892" cy="15001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отдел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Класс                         Класс </a:t>
            </a:r>
          </a:p>
          <a:p>
            <a:pPr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однодольные           двудольные     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1785918" y="1785926"/>
            <a:ext cx="2643206" cy="14287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786314" y="1714488"/>
            <a:ext cx="2428892" cy="15001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r>
              <a:rPr lang="ru-RU" dirty="0" smtClean="0"/>
              <a:t>Различия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Количество семядолей</a:t>
            </a:r>
          </a:p>
          <a:p>
            <a:r>
              <a:rPr lang="ru-RU" sz="4000" dirty="0" smtClean="0">
                <a:solidFill>
                  <a:schemeClr val="tx1"/>
                </a:solidFill>
              </a:rPr>
              <a:t>Наличие эндосперма</a:t>
            </a:r>
          </a:p>
          <a:p>
            <a:r>
              <a:rPr lang="ru-RU" sz="4000" dirty="0" smtClean="0">
                <a:solidFill>
                  <a:schemeClr val="tx1"/>
                </a:solidFill>
              </a:rPr>
              <a:t>Тип жилкования</a:t>
            </a:r>
          </a:p>
          <a:p>
            <a:r>
              <a:rPr lang="ru-RU" sz="4000" dirty="0" smtClean="0">
                <a:solidFill>
                  <a:schemeClr val="tx1"/>
                </a:solidFill>
              </a:rPr>
              <a:t>Наличие камбия</a:t>
            </a:r>
          </a:p>
          <a:p>
            <a:r>
              <a:rPr lang="ru-RU" sz="4000" dirty="0" smtClean="0">
                <a:solidFill>
                  <a:schemeClr val="tx1"/>
                </a:solidFill>
              </a:rPr>
              <a:t>Тип корневой системы</a:t>
            </a:r>
          </a:p>
          <a:p>
            <a:r>
              <a:rPr lang="ru-RU" sz="4000" dirty="0" smtClean="0">
                <a:solidFill>
                  <a:schemeClr val="tx1"/>
                </a:solidFill>
              </a:rPr>
              <a:t>Жизненные формы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Почему цветковые занимают господствующее положение на планете?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546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РТ №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>
                <a:solidFill>
                  <a:schemeClr val="tx1"/>
                </a:solidFill>
              </a:rPr>
              <a:t>Цветковые</a:t>
            </a:r>
          </a:p>
          <a:p>
            <a:pPr>
              <a:buNone/>
            </a:pPr>
            <a:r>
              <a:rPr lang="ru-RU" sz="6000" dirty="0" smtClean="0">
                <a:solidFill>
                  <a:schemeClr val="tx1"/>
                </a:solidFill>
              </a:rPr>
              <a:t>Семена</a:t>
            </a:r>
          </a:p>
          <a:p>
            <a:pPr>
              <a:buNone/>
            </a:pPr>
            <a:r>
              <a:rPr lang="ru-RU" sz="6000" dirty="0" smtClean="0">
                <a:solidFill>
                  <a:schemeClr val="tx1"/>
                </a:solidFill>
              </a:rPr>
              <a:t>Плодах</a:t>
            </a:r>
          </a:p>
          <a:p>
            <a:pPr>
              <a:buNone/>
            </a:pPr>
            <a:r>
              <a:rPr lang="ru-RU" sz="6000" dirty="0" smtClean="0">
                <a:solidFill>
                  <a:schemeClr val="tx1"/>
                </a:solidFill>
              </a:rPr>
              <a:t>Завязи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04640" y="908720"/>
            <a:ext cx="4254011" cy="2592288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692696"/>
            <a:ext cx="3412699" cy="2552105"/>
          </a:xfrm>
        </p:spPr>
      </p:pic>
      <p:pic>
        <p:nvPicPr>
          <p:cNvPr id="1026" name="Picture 2" descr="E:\лос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831087"/>
            <a:ext cx="3239062" cy="242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цветок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3501008"/>
            <a:ext cx="3713692" cy="27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8368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????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83093" y="4247228"/>
            <a:ext cx="4254011" cy="2592288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88640"/>
            <a:ext cx="3412699" cy="2552105"/>
          </a:xfrm>
        </p:spPr>
      </p:pic>
      <p:pic>
        <p:nvPicPr>
          <p:cNvPr id="1026" name="Picture 2" descr="E:\лос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276872"/>
            <a:ext cx="3239062" cy="242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5594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28537042"/>
              </p:ext>
            </p:extLst>
          </p:nvPr>
        </p:nvGraphicFramePr>
        <p:xfrm>
          <a:off x="457200" y="260350"/>
          <a:ext cx="8229600" cy="70567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3387824"/>
                <a:gridCol w="2098576"/>
              </a:tblGrid>
              <a:tr h="542219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Признаки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Голосеменные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9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Наличие семян 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9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Наличие цветков и плодов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9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Способ опыления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9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Жизненные формы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9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Способ питания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5685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Способ расселения и размножения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5685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Наличие специальных органов размножения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05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21029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08569392"/>
              </p:ext>
            </p:extLst>
          </p:nvPr>
        </p:nvGraphicFramePr>
        <p:xfrm>
          <a:off x="457200" y="260350"/>
          <a:ext cx="8229600" cy="71786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3387824"/>
                <a:gridCol w="2098576"/>
              </a:tblGrid>
              <a:tr h="542219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Признаки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Голосеменные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9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Наличие семян 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9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Наличие цветков и плодов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_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9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Способ опыления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_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9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Жизненные формы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преобладают деревья, есть и кустарники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9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Способ питания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автотрофы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5685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Способ расселения и размножения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семенами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5685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Наличие специальных органов размножения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шишки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05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5578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82666" y="1340769"/>
            <a:ext cx="6057411" cy="4536503"/>
          </a:xfrm>
        </p:spPr>
      </p:pic>
    </p:spTree>
    <p:extLst>
      <p:ext uri="{BB962C8B-B14F-4D97-AF65-F5344CB8AC3E}">
        <p14:creationId xmlns:p14="http://schemas.microsoft.com/office/powerpoint/2010/main" xmlns="" val="354739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4128" y="260648"/>
            <a:ext cx="3353235" cy="2511298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89" y="308756"/>
            <a:ext cx="3158328" cy="2112132"/>
          </a:xfrm>
        </p:spPr>
      </p:pic>
      <p:pic>
        <p:nvPicPr>
          <p:cNvPr id="2050" name="Picture 2" descr="E:\цветок в воде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89" y="3974657"/>
            <a:ext cx="3025643" cy="255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стелющ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7" y="1438908"/>
            <a:ext cx="2514347" cy="2514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элеоьвейс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28275" y="3861048"/>
            <a:ext cx="3217985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E:\на камнях камнеломка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13639" y="4293096"/>
            <a:ext cx="2705822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E:\много цветов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60996" y="1628800"/>
            <a:ext cx="5570801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78354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« … заселяют различные почвы (кислые, соленые, плодородные, неплодородные), обитают в воде и в пустынях, живут на камнях, стволах других растений, на стенах домов, растут в разных климатических зонах – от жаркого тропического пояса до холодных тундр…» 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924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Проблема?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з</a:t>
            </a:r>
            <a:r>
              <a:rPr lang="ru-RU" sz="4000" dirty="0" smtClean="0">
                <a:solidFill>
                  <a:schemeClr val="tx1"/>
                </a:solidFill>
              </a:rPr>
              <a:t>анимают цветковые почему планете господствующее на положение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48</TotalTime>
  <Words>266</Words>
  <Application>Microsoft Office PowerPoint</Application>
  <PresentationFormat>Экран (4:3)</PresentationFormat>
  <Paragraphs>96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Исполнительная</vt:lpstr>
      <vt:lpstr>Покрытосеменные растения </vt:lpstr>
      <vt:lpstr>?</vt:lpstr>
      <vt:lpstr>                    ????</vt:lpstr>
      <vt:lpstr>Слайд 4</vt:lpstr>
      <vt:lpstr>Слайд 5</vt:lpstr>
      <vt:lpstr>Слайд 6</vt:lpstr>
      <vt:lpstr>Слайд 7</vt:lpstr>
      <vt:lpstr>Слайд 8</vt:lpstr>
      <vt:lpstr>Проблема?</vt:lpstr>
      <vt:lpstr>Проблема </vt:lpstr>
      <vt:lpstr>Слайд 11</vt:lpstr>
      <vt:lpstr>Слайд 12</vt:lpstr>
      <vt:lpstr>отдел</vt:lpstr>
      <vt:lpstr>отдел</vt:lpstr>
      <vt:lpstr>Различия </vt:lpstr>
      <vt:lpstr>Проблема </vt:lpstr>
      <vt:lpstr>РТ №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Покрытосеменные растения </dc:title>
  <dc:creator>химия</dc:creator>
  <cp:lastModifiedBy>Admin</cp:lastModifiedBy>
  <cp:revision>7</cp:revision>
  <dcterms:created xsi:type="dcterms:W3CDTF">2017-04-17T10:51:16Z</dcterms:created>
  <dcterms:modified xsi:type="dcterms:W3CDTF">2017-04-23T11:37:25Z</dcterms:modified>
</cp:coreProperties>
</file>