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0" r:id="rId3"/>
    <p:sldId id="274" r:id="rId4"/>
    <p:sldId id="262" r:id="rId5"/>
    <p:sldId id="275" r:id="rId6"/>
    <p:sldId id="290" r:id="rId7"/>
    <p:sldId id="267" r:id="rId8"/>
    <p:sldId id="268" r:id="rId9"/>
    <p:sldId id="278" r:id="rId10"/>
    <p:sldId id="263" r:id="rId11"/>
    <p:sldId id="266" r:id="rId12"/>
    <p:sldId id="292" r:id="rId13"/>
    <p:sldId id="283" r:id="rId14"/>
    <p:sldId id="284" r:id="rId15"/>
    <p:sldId id="279" r:id="rId16"/>
    <p:sldId id="285" r:id="rId17"/>
    <p:sldId id="286" r:id="rId18"/>
    <p:sldId id="289" r:id="rId19"/>
    <p:sldId id="288" r:id="rId20"/>
    <p:sldId id="280" r:id="rId21"/>
    <p:sldId id="281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C2E"/>
    <a:srgbClr val="7FE3F1"/>
    <a:srgbClr val="5D2884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400" dirty="0" smtClean="0"/>
              <a:t>Снижение уровня познавательной </a:t>
            </a:r>
            <a:r>
              <a:rPr lang="ru-RU" sz="2400" dirty="0"/>
              <a:t>активности </a:t>
            </a:r>
            <a:r>
              <a:rPr lang="ru-RU" sz="2400" dirty="0" smtClean="0"/>
              <a:t>старших дошкольников за</a:t>
            </a:r>
            <a:r>
              <a:rPr lang="ru-RU" sz="2400" baseline="0" dirty="0" smtClean="0"/>
              <a:t> 2010-2015 гг.</a:t>
            </a:r>
            <a:endParaRPr lang="ru-RU" sz="2400" dirty="0"/>
          </a:p>
        </c:rich>
      </c:tx>
      <c:layout>
        <c:manualLayout>
          <c:xMode val="edge"/>
          <c:yMode val="edge"/>
          <c:x val="0.2118895852304177"/>
          <c:y val="0"/>
        </c:manualLayout>
      </c:layout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2.6937704215544509E-2"/>
          <c:y val="0.21580880382606732"/>
          <c:w val="0.55551151344177263"/>
          <c:h val="0.668928042068183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познавательной активности первоклассников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Высокий уровень</c:v>
                </c:pt>
                <c:pt idx="1">
                  <c:v>низкий уровень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0.30000000000000032</c:v>
                </c:pt>
                <c:pt idx="1">
                  <c:v>0.70000000000000062</c:v>
                </c:pt>
              </c:numCache>
            </c:numRef>
          </c:val>
        </c:ser>
      </c:pie3DChart>
      <c:spPr>
        <a:solidFill>
          <a:srgbClr val="00B0F0"/>
        </a:solidFill>
      </c:spPr>
    </c:plotArea>
    <c:legend>
      <c:legendPos val="r"/>
      <c:legendEntry>
        <c:idx val="0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1868099820855793"/>
          <c:y val="0.6137619474611673"/>
          <c:w val="0.34812172287987897"/>
          <c:h val="0.26542221361888613"/>
        </c:manualLayout>
      </c:layout>
      <c:spPr>
        <a:solidFill>
          <a:srgbClr val="FFFF00"/>
        </a:solidFill>
      </c:spPr>
    </c:legend>
    <c:plotVisOnly val="1"/>
  </c:chart>
  <c:txPr>
    <a:bodyPr/>
    <a:lstStyle/>
    <a:p>
      <a:pPr algn="just"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&#1084;&#1080;&#1085;&#1086;&#1073;&#1088;&#1085;&#1072;&#1091;&#1082;&#1080;.&#1088;&#1092;/&#1085;&#1086;&#1074;&#1086;&#1089;&#1090;&#1080;/3447/&#1092;&#1072;&#1081;&#1083;/2280/13.06.14-&#1060;&#1043;&#1054;&#1057;-&#1044;&#1054;.pdf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21457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 smtClean="0"/>
              <a:t>«Повышение познавательной и творческой активности воспитанников посредством вовлечения в проектную деятельность»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929330"/>
            <a:ext cx="8643998" cy="714380"/>
          </a:xfrm>
          <a:solidFill>
            <a:srgbClr val="00B0F0"/>
          </a:solidFill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 smtClean="0"/>
              <a:t>Ахметова Л.М. - воспитатель МБДОУ № 32г. Лениногорск </a:t>
            </a:r>
            <a:endParaRPr lang="ru-RU" sz="2800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2571744"/>
            <a:ext cx="4357718" cy="3269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200" b="1" dirty="0" smtClean="0"/>
              <a:t>Задачи проектной деятельности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8647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800" b="1" dirty="0" smtClean="0"/>
              <a:t>Формирование: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Представлений о предмете изучения;</a:t>
            </a:r>
          </a:p>
          <a:p>
            <a:pPr>
              <a:buNone/>
            </a:pPr>
            <a:r>
              <a:rPr lang="ru-RU" sz="2800" b="1" dirty="0" smtClean="0"/>
              <a:t>Воспитание: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Мотивации к познанию;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Уверенности в своих возможностях;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Повышение самооценки воспитанников;</a:t>
            </a:r>
          </a:p>
          <a:p>
            <a:pPr>
              <a:buNone/>
            </a:pPr>
            <a:r>
              <a:rPr lang="ru-RU" sz="2800" b="1" dirty="0" smtClean="0"/>
              <a:t>Развитие: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Познавательных способностей;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Творческого мышления;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b="1" dirty="0" smtClean="0"/>
              <a:t>Обучение: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Способам поиска информации;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Способам исследований;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Применению знаний в самостоятельной деятельности;</a:t>
            </a:r>
          </a:p>
          <a:p>
            <a:pPr>
              <a:buNone/>
            </a:pPr>
            <a:r>
              <a:rPr lang="ru-RU" sz="2800" b="1" dirty="0" smtClean="0"/>
              <a:t>Совершенствование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Навыков исследовательского поведения;</a:t>
            </a:r>
          </a:p>
          <a:p>
            <a:pPr>
              <a:buNone/>
            </a:pPr>
            <a:r>
              <a:rPr lang="ru-RU" sz="2800" b="1" dirty="0" smtClean="0"/>
              <a:t>Побуждение: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/>
              <a:t> </a:t>
            </a:r>
            <a:r>
              <a:rPr lang="ru-RU" sz="2800" dirty="0" smtClean="0"/>
              <a:t>К</a:t>
            </a:r>
            <a:r>
              <a:rPr lang="ru-RU" sz="2800" b="1" dirty="0" smtClean="0"/>
              <a:t> </a:t>
            </a:r>
            <a:r>
              <a:rPr lang="ru-RU" sz="2800" dirty="0" smtClean="0"/>
              <a:t>проявлению самостоятельности;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Инициативности воспитанников.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8581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Целевые ориентиры проектной 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86808" cy="550072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solidFill>
                <a:srgbClr val="5D2884"/>
              </a:solidFill>
            </a:endParaRPr>
          </a:p>
          <a:p>
            <a:endParaRPr lang="ru-RU" dirty="0" smtClean="0">
              <a:solidFill>
                <a:srgbClr val="5D2884"/>
              </a:solidFill>
            </a:endParaRPr>
          </a:p>
          <a:p>
            <a:endParaRPr lang="ru-RU" dirty="0" smtClean="0">
              <a:solidFill>
                <a:srgbClr val="5D2884"/>
              </a:solidFill>
            </a:endParaRPr>
          </a:p>
          <a:p>
            <a:endParaRPr lang="ru-RU" dirty="0" smtClean="0">
              <a:solidFill>
                <a:srgbClr val="5D2884"/>
              </a:solidFill>
            </a:endParaRPr>
          </a:p>
          <a:p>
            <a:endParaRPr lang="ru-RU" dirty="0" smtClean="0">
              <a:solidFill>
                <a:srgbClr val="5D2884"/>
              </a:solidFill>
            </a:endParaRPr>
          </a:p>
          <a:p>
            <a:r>
              <a:rPr lang="ru-RU" dirty="0" smtClean="0">
                <a:solidFill>
                  <a:srgbClr val="5D2884"/>
                </a:solidFill>
              </a:rPr>
              <a:t>Активный, </a:t>
            </a:r>
          </a:p>
          <a:p>
            <a:r>
              <a:rPr lang="ru-RU" dirty="0" smtClean="0">
                <a:solidFill>
                  <a:srgbClr val="5D2884"/>
                </a:solidFill>
              </a:rPr>
              <a:t>Любознательный, </a:t>
            </a:r>
          </a:p>
          <a:p>
            <a:r>
              <a:rPr lang="ru-RU" dirty="0" smtClean="0">
                <a:solidFill>
                  <a:srgbClr val="5D2884"/>
                </a:solidFill>
              </a:rPr>
              <a:t>Разносторонне развитый; </a:t>
            </a:r>
          </a:p>
          <a:p>
            <a:r>
              <a:rPr lang="ru-RU" dirty="0" smtClean="0">
                <a:solidFill>
                  <a:srgbClr val="5D2884"/>
                </a:solidFill>
              </a:rPr>
              <a:t>Творчески свободный ребенок </a:t>
            </a:r>
            <a:endParaRPr lang="ru-RU" dirty="0">
              <a:solidFill>
                <a:srgbClr val="5D2884"/>
              </a:solidFill>
            </a:endParaRPr>
          </a:p>
        </p:txBody>
      </p:sp>
      <p:pic>
        <p:nvPicPr>
          <p:cNvPr id="4" name="Рисунок 3" descr="kids-outdoo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3" y="2000240"/>
            <a:ext cx="3708963" cy="3012323"/>
          </a:xfrm>
          <a:prstGeom prst="rect">
            <a:avLst/>
          </a:prstGeom>
        </p:spPr>
      </p:pic>
      <p:pic>
        <p:nvPicPr>
          <p:cNvPr id="5" name="Рисунок 4" descr="girls-500x4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428736"/>
            <a:ext cx="3643337" cy="2400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/>
              <a:t>Классификация проектов</a:t>
            </a:r>
            <a:br>
              <a:rPr lang="ru-RU" sz="3600" b="1" dirty="0" smtClean="0"/>
            </a:br>
            <a:r>
              <a:rPr lang="ru-RU" sz="3600" b="1" dirty="0" smtClean="0"/>
              <a:t> по доминирующему методу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504351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4929198"/>
            <a:ext cx="3071834" cy="135732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</a:t>
            </a:r>
            <a:r>
              <a:rPr lang="ru-RU" sz="2400" b="1" dirty="0" err="1" smtClean="0">
                <a:solidFill>
                  <a:schemeClr val="tx1"/>
                </a:solidFill>
              </a:rPr>
              <a:t>Поисково</a:t>
            </a:r>
            <a:r>
              <a:rPr lang="ru-RU" sz="2400" b="1" dirty="0" smtClean="0">
                <a:solidFill>
                  <a:schemeClr val="tx1"/>
                </a:solidFill>
              </a:rPr>
              <a:t> -         исследовательские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571612"/>
            <a:ext cx="3000396" cy="1500198"/>
          </a:xfrm>
          <a:prstGeom prst="rect">
            <a:avLst/>
          </a:prstGeom>
          <a:solidFill>
            <a:srgbClr val="24FC2E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Информационные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388" y="4572008"/>
            <a:ext cx="2071702" cy="1428760"/>
          </a:xfrm>
          <a:prstGeom prst="rect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Игровые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15140" y="1928802"/>
            <a:ext cx="1857388" cy="135732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Творческие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428992" y="2786058"/>
            <a:ext cx="2714644" cy="1643074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Проекты</a:t>
            </a:r>
          </a:p>
          <a:p>
            <a:pPr algn="ctr"/>
            <a:endParaRPr lang="ru-RU" dirty="0"/>
          </a:p>
        </p:txBody>
      </p:sp>
      <p:cxnSp>
        <p:nvCxnSpPr>
          <p:cNvPr id="13" name="Прямая со стрелкой 12"/>
          <p:cNvCxnSpPr>
            <a:endCxn id="7" idx="3"/>
          </p:cNvCxnSpPr>
          <p:nvPr/>
        </p:nvCxnSpPr>
        <p:spPr>
          <a:xfrm rot="10800000">
            <a:off x="3428992" y="2321712"/>
            <a:ext cx="571504" cy="53578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9" idx="1"/>
          </p:cNvCxnSpPr>
          <p:nvPr/>
        </p:nvCxnSpPr>
        <p:spPr>
          <a:xfrm flipV="1">
            <a:off x="5929322" y="2607463"/>
            <a:ext cx="785818" cy="46434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3178960" y="4321974"/>
            <a:ext cx="571504" cy="50006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5715008" y="4286257"/>
            <a:ext cx="571504" cy="57150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01122" cy="71438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b="1" dirty="0" smtClean="0"/>
              <a:t>Этапы проекта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572560" cy="542928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1 этап   Погружение в проект 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Педагог отбирает возможные темы и предлагает их детям;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Мотивирует у детей интерес к теме проекта;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Помогает сформулировать:</a:t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- проблему проекта; </a:t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-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цель и задачи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Побуждает детей к: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     -  обсуждению,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     -  созданию проекта,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     -  достижения поставленных целей</a:t>
            </a:r>
            <a:endParaRPr lang="ru-RU" sz="2400" b="1" dirty="0"/>
          </a:p>
        </p:txBody>
      </p:sp>
      <p:pic>
        <p:nvPicPr>
          <p:cNvPr id="4" name="Picture 4" descr="Фото-0007"/>
          <p:cNvPicPr>
            <a:picLocks noChangeAspect="1" noChangeArrowheads="1"/>
          </p:cNvPicPr>
          <p:nvPr/>
        </p:nvPicPr>
        <p:blipFill>
          <a:blip r:embed="rId2" cstate="print"/>
          <a:srcRect l="13158" t="27220" r="-1974"/>
          <a:stretch>
            <a:fillRect/>
          </a:stretch>
        </p:blipFill>
        <p:spPr>
          <a:xfrm>
            <a:off x="5786446" y="2787375"/>
            <a:ext cx="3071834" cy="3356244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Этапы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2 этап  </a:t>
            </a:r>
            <a:r>
              <a:rPr lang="ru-RU" sz="2400" b="1" dirty="0" smtClean="0">
                <a:solidFill>
                  <a:srgbClr val="7030A0"/>
                </a:solidFill>
                <a:cs typeface="Times New Roman" pitchFamily="18" charset="0"/>
              </a:rPr>
              <a:t>Планирование деятельности</a:t>
            </a:r>
          </a:p>
          <a:p>
            <a:r>
              <a:rPr lang="ru-RU" sz="2400" b="1" dirty="0" smtClean="0">
                <a:cs typeface="Times New Roman" panose="02020603050405020304" pitchFamily="18" charset="0"/>
              </a:rPr>
              <a:t>Помощь  </a:t>
            </a:r>
            <a:r>
              <a:rPr lang="ru-RU" sz="2400" b="1" dirty="0" smtClean="0">
                <a:cs typeface="Times New Roman" panose="02020603050405020304" pitchFamily="18" charset="0"/>
              </a:rPr>
              <a:t>воспитанникам  в планировании деятельности по решению задач проекта; </a:t>
            </a:r>
          </a:p>
          <a:p>
            <a:r>
              <a:rPr lang="ru-RU" sz="2400" b="1" dirty="0" smtClean="0">
                <a:cs typeface="Times New Roman" panose="02020603050405020304" pitchFamily="18" charset="0"/>
              </a:rPr>
              <a:t>Предоставление воспитанникам ресурсов  для осуществления деятельности;</a:t>
            </a:r>
          </a:p>
          <a:p>
            <a:r>
              <a:rPr lang="ru-RU" sz="2400" b="1" dirty="0" smtClean="0">
                <a:cs typeface="Times New Roman" panose="02020603050405020304" pitchFamily="18" charset="0"/>
              </a:rPr>
              <a:t>Планирование взаимодействия педагогов с </a:t>
            </a:r>
            <a:r>
              <a:rPr lang="ru-RU" sz="2400" b="1" dirty="0" smtClean="0">
                <a:cs typeface="Times New Roman" panose="02020603050405020304" pitchFamily="18" charset="0"/>
              </a:rPr>
              <a:t> воспитанниками, родителями</a:t>
            </a:r>
            <a:r>
              <a:rPr lang="ru-RU" sz="2400" b="1" dirty="0" smtClean="0">
                <a:cs typeface="Times New Roman" panose="02020603050405020304" pitchFamily="18" charset="0"/>
              </a:rPr>
              <a:t>;</a:t>
            </a:r>
          </a:p>
          <a:p>
            <a:r>
              <a:rPr lang="ru-RU" sz="2400" b="1" dirty="0" smtClean="0">
                <a:cs typeface="Times New Roman" panose="02020603050405020304" pitchFamily="18" charset="0"/>
              </a:rPr>
              <a:t>Планирование взаимодействия дошкольников с родителями.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Этапы проекта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15370" cy="519749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3 этап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Осуществление деятельности по решению проблемы</a:t>
            </a:r>
          </a:p>
          <a:p>
            <a:pPr algn="ctr">
              <a:buNone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/>
              <a:t>- Беседы с детьми и родителями;</a:t>
            </a:r>
          </a:p>
          <a:p>
            <a:pPr>
              <a:buNone/>
            </a:pPr>
            <a:r>
              <a:rPr lang="ru-RU" sz="2400" b="1" dirty="0" smtClean="0"/>
              <a:t>- Игровая деятельность;</a:t>
            </a:r>
          </a:p>
          <a:p>
            <a:pPr>
              <a:buNone/>
            </a:pPr>
            <a:r>
              <a:rPr lang="ru-RU" sz="2400" b="1" dirty="0" smtClean="0"/>
              <a:t>- Исследовательская деятельность;</a:t>
            </a:r>
          </a:p>
          <a:p>
            <a:pPr>
              <a:buNone/>
            </a:pPr>
            <a:r>
              <a:rPr lang="ru-RU" sz="2400" b="1" dirty="0" smtClean="0"/>
              <a:t>- Чтение художественной литературы;</a:t>
            </a:r>
          </a:p>
          <a:p>
            <a:pPr>
              <a:buNone/>
            </a:pPr>
            <a:r>
              <a:rPr lang="ru-RU" sz="2400" b="1" dirty="0" smtClean="0"/>
              <a:t>- Продуктивная деятельность по </a:t>
            </a:r>
          </a:p>
          <a:p>
            <a:pPr>
              <a:buNone/>
            </a:pPr>
            <a:r>
              <a:rPr lang="ru-RU" sz="2400" b="1" dirty="0" smtClean="0"/>
              <a:t>художественно  -  эстетическому </a:t>
            </a:r>
          </a:p>
          <a:p>
            <a:pPr>
              <a:buNone/>
            </a:pPr>
            <a:r>
              <a:rPr lang="ru-RU" sz="2400" b="1" dirty="0" smtClean="0"/>
              <a:t>развитию;</a:t>
            </a:r>
          </a:p>
          <a:p>
            <a:pPr>
              <a:buNone/>
            </a:pPr>
            <a:r>
              <a:rPr lang="ru-RU" sz="2400" b="1" dirty="0" smtClean="0"/>
              <a:t>- Организованная образовательная деятельность;</a:t>
            </a:r>
          </a:p>
          <a:p>
            <a:pPr>
              <a:buNone/>
            </a:pPr>
            <a:r>
              <a:rPr lang="ru-RU" sz="2400" b="1" dirty="0" smtClean="0"/>
              <a:t>-  Трудовые поручения;</a:t>
            </a:r>
          </a:p>
          <a:p>
            <a:pPr>
              <a:buNone/>
            </a:pPr>
            <a:r>
              <a:rPr lang="ru-RU" sz="2400" b="1" dirty="0" smtClean="0"/>
              <a:t>- </a:t>
            </a:r>
            <a:r>
              <a:rPr lang="ru-RU" sz="2400" b="1" dirty="0" smtClean="0">
                <a:cs typeface="Times New Roman" panose="02020603050405020304" pitchFamily="18" charset="0"/>
              </a:rPr>
              <a:t>Взаимодействие с родителями </a:t>
            </a:r>
            <a:r>
              <a:rPr lang="ru-RU" sz="2400" b="1" dirty="0" smtClean="0"/>
              <a:t>и т. д.</a:t>
            </a:r>
            <a:endParaRPr lang="ru-RU" sz="2400" b="1" dirty="0" smtClean="0"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Фото-00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980304"/>
            <a:ext cx="2786082" cy="3174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Этапы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4 этап   Презентация результатов</a:t>
            </a:r>
          </a:p>
          <a:p>
            <a:r>
              <a:rPr lang="ru-RU" sz="2400" b="1" dirty="0" smtClean="0">
                <a:cs typeface="Times New Roman" panose="02020603050405020304" pitchFamily="18" charset="0"/>
              </a:rPr>
              <a:t>Репетиция с детьми предстоящей презентации результатов проектной деятельности;</a:t>
            </a:r>
          </a:p>
          <a:p>
            <a:r>
              <a:rPr lang="ru-RU" sz="2400" b="1" dirty="0" smtClean="0">
                <a:cs typeface="Times New Roman" panose="02020603050405020304" pitchFamily="18" charset="0"/>
              </a:rPr>
              <a:t>Организация презентации</a:t>
            </a:r>
          </a:p>
          <a:p>
            <a:endParaRPr lang="ru-RU" sz="2400" dirty="0"/>
          </a:p>
        </p:txBody>
      </p:sp>
      <p:pic>
        <p:nvPicPr>
          <p:cNvPr id="4" name="Рисунок 3" descr="interaktivnaya-doska-NT-Wall-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3929066"/>
            <a:ext cx="3340577" cy="2322918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  <a:bevelB w="165100" prst="coolSlant"/>
          </a:sp3d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</p:pic>
      <p:pic>
        <p:nvPicPr>
          <p:cNvPr id="5" name="Рисунок 4" descr="6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3714752"/>
            <a:ext cx="3679025" cy="26488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93978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dirty="0" smtClean="0"/>
              <a:t>Результативность проектной деятельности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86874" cy="5286412"/>
          </a:xfrm>
          <a:solidFill>
            <a:srgbClr val="00B0F0"/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проявляется в активном участии: </a:t>
            </a:r>
          </a:p>
          <a:p>
            <a:r>
              <a:rPr lang="ru-RU" dirty="0" smtClean="0"/>
              <a:t>в проектной деятельности</a:t>
            </a:r>
          </a:p>
        </p:txBody>
      </p:sp>
      <p:pic>
        <p:nvPicPr>
          <p:cNvPr id="4" name="Рисунок 3" descr="new_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714620"/>
            <a:ext cx="3121152" cy="2340864"/>
          </a:xfrm>
          <a:prstGeom prst="rect">
            <a:avLst/>
          </a:prstGeom>
        </p:spPr>
      </p:pic>
      <p:pic>
        <p:nvPicPr>
          <p:cNvPr id="5" name="Рисунок 4" descr="i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2500306"/>
            <a:ext cx="2158092" cy="2881924"/>
          </a:xfrm>
          <a:prstGeom prst="rect">
            <a:avLst/>
          </a:prstGeom>
        </p:spPr>
      </p:pic>
      <p:pic>
        <p:nvPicPr>
          <p:cNvPr id="6" name="Рисунок 5" descr="i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4071942"/>
            <a:ext cx="3467768" cy="2405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/>
              <a:t>Результативность проектной деятельности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b="1" dirty="0" smtClean="0"/>
              <a:t>в выполнении творческих заданий детей совместно с родителями  </a:t>
            </a:r>
            <a:endParaRPr lang="ru-RU" b="1" dirty="0"/>
          </a:p>
        </p:txBody>
      </p:sp>
      <p:pic>
        <p:nvPicPr>
          <p:cNvPr id="4" name="Рисунок 3" descr="CAM028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500438"/>
            <a:ext cx="3524243" cy="2643182"/>
          </a:xfrm>
          <a:prstGeom prst="rect">
            <a:avLst/>
          </a:prstGeom>
        </p:spPr>
      </p:pic>
      <p:pic>
        <p:nvPicPr>
          <p:cNvPr id="5" name="Рисунок 4" descr="CAM028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2809871"/>
            <a:ext cx="2928940" cy="3619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5715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/>
              <a:t>Результативность проектной деятельности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92933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2400" b="1" dirty="0" smtClean="0"/>
              <a:t>в конкурсном движении разных уровней;</a:t>
            </a:r>
          </a:p>
          <a:p>
            <a:r>
              <a:rPr lang="ru-RU" sz="2400" b="1" dirty="0" smtClean="0"/>
              <a:t>в познавательных викторинах для дошкольников;</a:t>
            </a:r>
          </a:p>
          <a:p>
            <a:pPr>
              <a:buNone/>
            </a:pPr>
            <a:r>
              <a:rPr lang="ru-RU" sz="2400" b="1" dirty="0" smtClean="0"/>
              <a:t> на которых занимают призовые места</a:t>
            </a:r>
          </a:p>
        </p:txBody>
      </p:sp>
      <p:pic>
        <p:nvPicPr>
          <p:cNvPr id="4" name="Рисунок 3" descr="16085В1.1.2017.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643182"/>
            <a:ext cx="1372823" cy="1941097"/>
          </a:xfrm>
          <a:prstGeom prst="rect">
            <a:avLst/>
          </a:prstGeom>
        </p:spPr>
      </p:pic>
      <p:pic>
        <p:nvPicPr>
          <p:cNvPr id="5" name="Рисунок 4" descr="Рисунок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5272" y="1785926"/>
            <a:ext cx="1251633" cy="1757100"/>
          </a:xfrm>
          <a:prstGeom prst="rect">
            <a:avLst/>
          </a:prstGeom>
        </p:spPr>
      </p:pic>
      <p:pic>
        <p:nvPicPr>
          <p:cNvPr id="6" name="Рисунок 5" descr="Рисунок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4643446"/>
            <a:ext cx="1424828" cy="2000240"/>
          </a:xfrm>
          <a:prstGeom prst="rect">
            <a:avLst/>
          </a:prstGeom>
        </p:spPr>
      </p:pic>
      <p:pic>
        <p:nvPicPr>
          <p:cNvPr id="7" name="Рисунок 6" descr="SWScan0000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2714620"/>
            <a:ext cx="1385084" cy="1949721"/>
          </a:xfrm>
          <a:prstGeom prst="rect">
            <a:avLst/>
          </a:prstGeom>
        </p:spPr>
      </p:pic>
      <p:pic>
        <p:nvPicPr>
          <p:cNvPr id="8" name="Рисунок 7" descr="Рисунок (2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7686" y="2786058"/>
            <a:ext cx="1373941" cy="1928802"/>
          </a:xfrm>
          <a:prstGeom prst="rect">
            <a:avLst/>
          </a:prstGeom>
        </p:spPr>
      </p:pic>
      <p:pic>
        <p:nvPicPr>
          <p:cNvPr id="9" name="Рисунок 8" descr="Рисунок (3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72066" y="4929198"/>
            <a:ext cx="1228129" cy="1724104"/>
          </a:xfrm>
          <a:prstGeom prst="rect">
            <a:avLst/>
          </a:prstGeom>
        </p:spPr>
      </p:pic>
      <p:pic>
        <p:nvPicPr>
          <p:cNvPr id="10" name="Рисунок 9" descr="Рисунок (15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143768" y="4714884"/>
            <a:ext cx="1228129" cy="1724104"/>
          </a:xfrm>
          <a:prstGeom prst="rect">
            <a:avLst/>
          </a:prstGeom>
        </p:spPr>
      </p:pic>
      <p:pic>
        <p:nvPicPr>
          <p:cNvPr id="11" name="Рисунок 10" descr="Рисунок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143636" y="2643182"/>
            <a:ext cx="1299567" cy="1824392"/>
          </a:xfrm>
          <a:prstGeom prst="rect">
            <a:avLst/>
          </a:prstGeom>
        </p:spPr>
      </p:pic>
      <p:pic>
        <p:nvPicPr>
          <p:cNvPr id="12" name="Рисунок 11" descr="Рисунок (4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000364" y="4786322"/>
            <a:ext cx="1371005" cy="1924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6834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Актуальность темы:</a:t>
            </a:r>
            <a:endParaRPr lang="ru-RU" sz="36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57158" y="1214422"/>
          <a:ext cx="8401050" cy="500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72547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Заключение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643998" cy="52864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b="1" dirty="0" smtClean="0"/>
              <a:t> Метод проектной деятельности отвечает современным подходам в образовании  и способствует:</a:t>
            </a:r>
          </a:p>
          <a:p>
            <a:pPr>
              <a:buNone/>
            </a:pPr>
            <a:endParaRPr lang="ru-RU" sz="2800" b="1" dirty="0" smtClean="0"/>
          </a:p>
          <a:p>
            <a:r>
              <a:rPr lang="ru-RU" sz="2800" b="1" dirty="0" smtClean="0"/>
              <a:t>развитию познавательной , творческой активности  в процессе игровой и учебно-познавательной деятельности;</a:t>
            </a:r>
          </a:p>
          <a:p>
            <a:r>
              <a:rPr lang="ru-RU" sz="2800" b="1" dirty="0" smtClean="0"/>
              <a:t>формированию у дошкольников умений и навыков коммуникативного характера;</a:t>
            </a:r>
          </a:p>
          <a:p>
            <a:r>
              <a:rPr lang="ru-RU" sz="2800" b="1" dirty="0" smtClean="0"/>
              <a:t>поиску самостоятельного решения задач в различных условиях;</a:t>
            </a:r>
          </a:p>
          <a:p>
            <a:r>
              <a:rPr lang="ru-RU" sz="2800" b="1" dirty="0" smtClean="0"/>
              <a:t>обогащению детско-родительских отношений в результате совместной творческой деятельности по реализации проектов;</a:t>
            </a:r>
          </a:p>
          <a:p>
            <a:r>
              <a:rPr lang="ru-RU" sz="2800" b="1" dirty="0" smtClean="0"/>
              <a:t>приобретению навыков публичных выступлений</a:t>
            </a:r>
          </a:p>
          <a:p>
            <a:pPr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Литература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5778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>
                <a:cs typeface="Times New Roman" pitchFamily="18" charset="0"/>
              </a:rPr>
              <a:t>. Федеральный государственный образовательный стандарт дошкольного образования. . [Электронный ресурс] – Режим доступа:   </a:t>
            </a:r>
            <a:r>
              <a:rPr lang="ru-RU" dirty="0" smtClean="0">
                <a:cs typeface="Times New Roman" pitchFamily="18" charset="0"/>
                <a:hlinkClick r:id="rId2"/>
              </a:rPr>
              <a:t>http://минобрнауки.рф/новости/3447/файл/2280/13.06.14-ФГОС-ДО.pdf</a:t>
            </a:r>
            <a:r>
              <a:rPr lang="ru-RU" dirty="0" smtClean="0"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2. </a:t>
            </a:r>
            <a:r>
              <a:rPr lang="ru-RU" dirty="0" err="1" smtClean="0">
                <a:cs typeface="Times New Roman" pitchFamily="18" charset="0"/>
              </a:rPr>
              <a:t>Айдашева</a:t>
            </a:r>
            <a:r>
              <a:rPr lang="ru-RU" dirty="0" smtClean="0">
                <a:cs typeface="Times New Roman" pitchFamily="18" charset="0"/>
              </a:rPr>
              <a:t> Г.А. Дошкольная педагогика / Г.А. </a:t>
            </a:r>
            <a:r>
              <a:rPr lang="ru-RU" dirty="0" err="1" smtClean="0">
                <a:cs typeface="Times New Roman" pitchFamily="18" charset="0"/>
              </a:rPr>
              <a:t>Айдашева</a:t>
            </a:r>
            <a:r>
              <a:rPr lang="ru-RU" dirty="0" smtClean="0">
                <a:cs typeface="Times New Roman" pitchFamily="18" charset="0"/>
              </a:rPr>
              <a:t>, Н.О. Пичугина. - М: Феникс, 2004. 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3. </a:t>
            </a:r>
            <a:r>
              <a:rPr lang="ru-RU" dirty="0" err="1" smtClean="0">
                <a:cs typeface="Times New Roman" pitchFamily="18" charset="0"/>
              </a:rPr>
              <a:t>Венгер</a:t>
            </a:r>
            <a:r>
              <a:rPr lang="ru-RU" dirty="0" smtClean="0">
                <a:cs typeface="Times New Roman" pitchFamily="18" charset="0"/>
              </a:rPr>
              <a:t> Л.А. Развитие познавательных способностей в процессе дошкольного возраста  / Л.А. </a:t>
            </a:r>
            <a:r>
              <a:rPr lang="ru-RU" dirty="0" err="1" smtClean="0">
                <a:cs typeface="Times New Roman" pitchFamily="18" charset="0"/>
              </a:rPr>
              <a:t>Венгер</a:t>
            </a:r>
            <a:r>
              <a:rPr lang="ru-RU" dirty="0" smtClean="0">
                <a:cs typeface="Times New Roman" pitchFamily="18" charset="0"/>
              </a:rPr>
              <a:t>. – М.: Просвещение, 1986.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4.Веракса Н. Е., </a:t>
            </a:r>
            <a:r>
              <a:rPr lang="ru-RU" dirty="0" err="1" smtClean="0">
                <a:cs typeface="Times New Roman" pitchFamily="18" charset="0"/>
              </a:rPr>
              <a:t>Веракса</a:t>
            </a:r>
            <a:r>
              <a:rPr lang="ru-RU" dirty="0" smtClean="0">
                <a:cs typeface="Times New Roman" pitchFamily="18" charset="0"/>
              </a:rPr>
              <a:t> А. Н. Проектная деятельность дошкольников. Пособие для педагогов дошкольных учреждений. М.: МОЗАИКА-СИНТЕЗ, 2008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5.Голицин В.Б. Познавательная активность дошкольников [Текст]/ В.Б. </a:t>
            </a:r>
            <a:r>
              <a:rPr lang="ru-RU" dirty="0" err="1" smtClean="0">
                <a:cs typeface="Times New Roman" pitchFamily="18" charset="0"/>
              </a:rPr>
              <a:t>Голицин</a:t>
            </a:r>
            <a:r>
              <a:rPr lang="ru-RU" dirty="0" smtClean="0">
                <a:cs typeface="Times New Roman" pitchFamily="18" charset="0"/>
              </a:rPr>
              <a:t> // Советская педагогика. -1991. - № 3.- С.19.</a:t>
            </a:r>
            <a:br>
              <a:rPr lang="ru-RU" dirty="0" smtClean="0">
                <a:cs typeface="Times New Roman" pitchFamily="18" charset="0"/>
              </a:rPr>
            </a:br>
            <a:endParaRPr lang="ru-RU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6.Голицина Н.С., </a:t>
            </a:r>
            <a:r>
              <a:rPr lang="ru-RU" dirty="0" err="1" smtClean="0">
                <a:cs typeface="Times New Roman" pitchFamily="18" charset="0"/>
              </a:rPr>
              <a:t>Сенновская</a:t>
            </a:r>
            <a:r>
              <a:rPr lang="ru-RU" dirty="0" smtClean="0">
                <a:cs typeface="Times New Roman" pitchFamily="18" charset="0"/>
              </a:rPr>
              <a:t> И.Б. Проектный метод. Пособие для учителя. М., 2006.</a:t>
            </a:r>
            <a:endParaRPr lang="ru-RU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0022-022-Spasibo-za-vniman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334" y="571480"/>
            <a:ext cx="8810384" cy="5416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Причины, препятствующие развитию познавательной активности: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38290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Воспитанники</a:t>
            </a:r>
          </a:p>
          <a:p>
            <a:r>
              <a:rPr lang="ru-RU" dirty="0" smtClean="0"/>
              <a:t>получают готовые знания;</a:t>
            </a:r>
          </a:p>
          <a:p>
            <a:r>
              <a:rPr lang="ru-RU" dirty="0" smtClean="0"/>
              <a:t>пассивно слушают информацию;</a:t>
            </a:r>
          </a:p>
          <a:p>
            <a:r>
              <a:rPr lang="ru-RU" dirty="0" smtClean="0"/>
              <a:t>не имеют возможности добывать информацию </a:t>
            </a:r>
            <a:r>
              <a:rPr lang="ru-RU" dirty="0" smtClean="0"/>
              <a:t>самостоятельно;</a:t>
            </a:r>
            <a:endParaRPr lang="ru-RU" dirty="0" smtClean="0"/>
          </a:p>
          <a:p>
            <a:r>
              <a:rPr lang="ru-RU" dirty="0" smtClean="0"/>
              <a:t>не имеют условий для самостоятельного творчества и эксперимента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2869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b="1" dirty="0" smtClean="0"/>
              <a:t>Проектная деятельность - методологическая основа реализации ФГОС ДО.</a:t>
            </a:r>
            <a:endParaRPr lang="ru-RU" sz="31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52864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Это познавательно – исследовательская, творческая, поисковая совместная работа педагогов, воспитанников и их родителей</a:t>
            </a:r>
            <a:endParaRPr lang="ru-RU" dirty="0"/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3071810"/>
            <a:ext cx="5716926" cy="3214710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00013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Условия для развития  познавательной активности дошкольников  через проектную деятельность в соответствии с требованиями ФГОС ДО :</a:t>
            </a:r>
            <a:br>
              <a:rPr lang="ru-RU" sz="2800" b="1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572560" cy="528638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1.  Учет интересов и потребностей воспитанников;</a:t>
            </a:r>
          </a:p>
          <a:p>
            <a:pPr>
              <a:buNone/>
            </a:pPr>
            <a:r>
              <a:rPr lang="ru-RU" sz="2400" dirty="0" smtClean="0"/>
              <a:t>2.  осмысление и осознание себя как части  окружающего мира;</a:t>
            </a:r>
          </a:p>
          <a:p>
            <a:pPr>
              <a:buNone/>
            </a:pPr>
            <a:r>
              <a:rPr lang="ru-RU" sz="2400" dirty="0" smtClean="0"/>
              <a:t>3.  сохранение индивидуальности каждого  ребенка,</a:t>
            </a:r>
          </a:p>
          <a:p>
            <a:pPr>
              <a:buNone/>
            </a:pPr>
            <a:r>
              <a:rPr lang="ru-RU" sz="2400" dirty="0" smtClean="0"/>
              <a:t> 4. обогащение развивающей среды;</a:t>
            </a:r>
          </a:p>
          <a:p>
            <a:pPr>
              <a:buNone/>
            </a:pPr>
            <a:r>
              <a:rPr lang="ru-RU" sz="2400" dirty="0" smtClean="0"/>
              <a:t>5. предоставление средств и материалов для развития;</a:t>
            </a:r>
          </a:p>
          <a:p>
            <a:pPr>
              <a:buNone/>
            </a:pPr>
            <a:r>
              <a:rPr lang="ru-RU" sz="2400" dirty="0" smtClean="0"/>
              <a:t>                                      6. обучение способам добывания  знаний</a:t>
            </a:r>
          </a:p>
          <a:p>
            <a:pPr>
              <a:buNone/>
            </a:pPr>
            <a:r>
              <a:rPr lang="ru-RU" sz="2400" dirty="0" smtClean="0"/>
              <a:t>                                           7. познание окружающего мира 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                             через действие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Содержимое 3" descr="1360729685_b01b9c64ad3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571876"/>
            <a:ext cx="2536049" cy="2857520"/>
          </a:xfrm>
          <a:prstGeom prst="rect">
            <a:avLst/>
          </a:prstGeom>
        </p:spPr>
      </p:pic>
      <p:pic>
        <p:nvPicPr>
          <p:cNvPr id="5" name="Рисунок 4" descr="anime-deti-79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4357694"/>
            <a:ext cx="2071702" cy="1938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3600" b="1" dirty="0" smtClean="0"/>
              <a:t>Интеграция образовательных областей в проектной деятельности: </a:t>
            </a:r>
            <a:endParaRPr lang="ru-RU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3428992" y="2643182"/>
            <a:ext cx="2143140" cy="1571636"/>
          </a:xfrm>
          <a:prstGeom prst="verticalScroll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Проект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в ДОУ</a:t>
            </a:r>
          </a:p>
          <a:p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 rot="3271549">
            <a:off x="5706373" y="2654931"/>
            <a:ext cx="516799" cy="9468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8070398">
            <a:off x="2695042" y="2536325"/>
            <a:ext cx="530870" cy="10884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3451493">
            <a:off x="2444549" y="4016386"/>
            <a:ext cx="51481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7415116">
            <a:off x="5552516" y="4096318"/>
            <a:ext cx="522356" cy="1030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14282" y="1500174"/>
            <a:ext cx="3214710" cy="200026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</a:rPr>
              <a:t>Коммуникативно</a:t>
            </a:r>
            <a:r>
              <a:rPr lang="ru-RU" sz="2000" b="1" dirty="0" smtClean="0">
                <a:solidFill>
                  <a:schemeClr val="tx1"/>
                </a:solidFill>
              </a:rPr>
              <a:t> - личностное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 развитие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715008" y="1571612"/>
            <a:ext cx="2857520" cy="171451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Познавательно -речевое развитие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00034" y="4572008"/>
            <a:ext cx="2786082" cy="178595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художественно-эстетическое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 развитие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857884" y="4214818"/>
            <a:ext cx="2714644" cy="198597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/>
              <a:t>   Физическое</a:t>
            </a:r>
          </a:p>
          <a:p>
            <a:r>
              <a:rPr lang="ru-RU" sz="2000" b="1" dirty="0" smtClean="0"/>
              <a:t>      развитие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58246" cy="92869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600" b="1" dirty="0" smtClean="0"/>
              <a:t>Развитие психических процессов через проектную деятельность: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358246" cy="52864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/>
              <a:t>формирование </a:t>
            </a:r>
            <a:r>
              <a:rPr lang="ru-RU" sz="2800" dirty="0" smtClean="0"/>
              <a:t>мотивации к познанию;</a:t>
            </a:r>
          </a:p>
          <a:p>
            <a:r>
              <a:rPr lang="ru-RU" sz="2800" dirty="0" smtClean="0"/>
              <a:t>развитие воображения и мышления;</a:t>
            </a:r>
          </a:p>
          <a:p>
            <a:r>
              <a:rPr lang="ru-RU" sz="2800" dirty="0" smtClean="0"/>
              <a:t>развитие речи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3143248"/>
            <a:ext cx="4906088" cy="3333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22553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100" b="1" i="1" dirty="0" smtClean="0"/>
              <a:t>Развитие умений и навыков исследования и экспериментирования в проектной деятельности: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643998" cy="492922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осмысление цели;</a:t>
            </a:r>
          </a:p>
          <a:p>
            <a:r>
              <a:rPr lang="ru-RU" dirty="0" smtClean="0"/>
              <a:t>о</a:t>
            </a:r>
            <a:r>
              <a:rPr lang="ru-RU" dirty="0" smtClean="0"/>
              <a:t>владение способами </a:t>
            </a:r>
            <a:r>
              <a:rPr lang="ru-RU" dirty="0" smtClean="0"/>
              <a:t>ее достижения;</a:t>
            </a:r>
          </a:p>
          <a:p>
            <a:r>
              <a:rPr lang="ru-RU" dirty="0" smtClean="0"/>
              <a:t>предвидения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предполагаемого </a:t>
            </a:r>
          </a:p>
          <a:p>
            <a:pPr>
              <a:buNone/>
            </a:pPr>
            <a:r>
              <a:rPr lang="ru-RU" dirty="0" smtClean="0"/>
              <a:t>результата</a:t>
            </a:r>
            <a:r>
              <a:rPr lang="ru-RU" i="1" dirty="0" smtClean="0"/>
              <a:t> </a:t>
            </a:r>
            <a:endParaRPr lang="ru-RU" dirty="0"/>
          </a:p>
        </p:txBody>
      </p:sp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2990847"/>
            <a:ext cx="4071966" cy="33661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2869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2800" b="1" dirty="0" smtClean="0"/>
              <a:t>Цель проектной деятельности в ДОУ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51435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cs typeface="Times New Roman" panose="02020603050405020304" pitchFamily="18" charset="0"/>
              </a:rPr>
              <a:t>Создание условий для развития интеллектуального потенциала, творческой и познавательной активности дошкольников в процессе  исследовательской  деятельности </a:t>
            </a:r>
            <a:endParaRPr lang="ru-RU" sz="2400" dirty="0"/>
          </a:p>
        </p:txBody>
      </p:sp>
      <p:pic>
        <p:nvPicPr>
          <p:cNvPr id="5" name="Содержимое 3" descr="2-1-curios-child-looking-at-butterfly.jpg"/>
          <p:cNvPicPr>
            <a:picLocks noChangeAspect="1"/>
          </p:cNvPicPr>
          <p:nvPr/>
        </p:nvPicPr>
        <p:blipFill>
          <a:blip r:embed="rId2" cstate="print"/>
          <a:srcRect l="22256" t="2778"/>
          <a:stretch>
            <a:fillRect/>
          </a:stretch>
        </p:blipFill>
        <p:spPr>
          <a:xfrm>
            <a:off x="5715008" y="2714620"/>
            <a:ext cx="2994470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водичка-водичка.jpg"/>
          <p:cNvPicPr>
            <a:picLocks noChangeAspect="1"/>
          </p:cNvPicPr>
          <p:nvPr/>
        </p:nvPicPr>
        <p:blipFill>
          <a:blip r:embed="rId3" cstate="print"/>
          <a:srcRect r="-1" b="8571"/>
          <a:stretch>
            <a:fillRect/>
          </a:stretch>
        </p:blipFill>
        <p:spPr>
          <a:xfrm>
            <a:off x="500034" y="3071810"/>
            <a:ext cx="2428892" cy="31879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Original-Bubbles.jpg"/>
          <p:cNvPicPr>
            <a:picLocks noChangeAspect="1"/>
          </p:cNvPicPr>
          <p:nvPr/>
        </p:nvPicPr>
        <p:blipFill>
          <a:blip r:embed="rId4" cstate="print"/>
          <a:srcRect l="20979" t="16783"/>
          <a:stretch>
            <a:fillRect/>
          </a:stretch>
        </p:blipFill>
        <p:spPr>
          <a:xfrm>
            <a:off x="3143240" y="4071942"/>
            <a:ext cx="3143272" cy="24826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542</Words>
  <Application>Microsoft Office PowerPoint</Application>
  <PresentationFormat>Экран (4:3)</PresentationFormat>
  <Paragraphs>140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«Повышение познавательной и творческой активности воспитанников посредством вовлечения в проектную деятельность»</vt:lpstr>
      <vt:lpstr>Актуальность темы:</vt:lpstr>
      <vt:lpstr> Причины, препятствующие развитию познавательной активности: </vt:lpstr>
      <vt:lpstr>Проектная деятельность - методологическая основа реализации ФГОС ДО.</vt:lpstr>
      <vt:lpstr> Условия для развития  познавательной активности дошкольников  через проектную деятельность в соответствии с требованиями ФГОС ДО : </vt:lpstr>
      <vt:lpstr> Интеграция образовательных областей в проектной деятельности: </vt:lpstr>
      <vt:lpstr> Развитие психических процессов через проектную деятельность: </vt:lpstr>
      <vt:lpstr> Развитие умений и навыков исследования и экспериментирования в проектной деятельности: </vt:lpstr>
      <vt:lpstr> Цель проектной деятельности в ДОУ</vt:lpstr>
      <vt:lpstr>Задачи проектной деятельности</vt:lpstr>
      <vt:lpstr> Целевые ориентиры проектной деятельности </vt:lpstr>
      <vt:lpstr>Классификация проектов  по доминирующему методу:</vt:lpstr>
      <vt:lpstr>Этапы проекта</vt:lpstr>
      <vt:lpstr>Этапы проекта</vt:lpstr>
      <vt:lpstr>Этапы проекта</vt:lpstr>
      <vt:lpstr>Этапы проекта</vt:lpstr>
      <vt:lpstr>Результативность проектной деятельности</vt:lpstr>
      <vt:lpstr>Результативность проектной деятельности</vt:lpstr>
      <vt:lpstr>Результативность проектной деятельности</vt:lpstr>
      <vt:lpstr>Заключение</vt:lpstr>
      <vt:lpstr>Литература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«Повышение познавательной и творческой активности воспитанников посредством вовлечения в проектную деятельность»  </dc:title>
  <dc:creator>Лена-2016</dc:creator>
  <cp:lastModifiedBy>Лена-2016</cp:lastModifiedBy>
  <cp:revision>105</cp:revision>
  <dcterms:created xsi:type="dcterms:W3CDTF">2017-02-23T18:01:20Z</dcterms:created>
  <dcterms:modified xsi:type="dcterms:W3CDTF">2017-03-02T19:05:40Z</dcterms:modified>
</cp:coreProperties>
</file>