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wdp" ContentType="image/vnd.ms-photo"/>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69" r:id="rId3"/>
    <p:sldId id="270" r:id="rId4"/>
    <p:sldId id="271" r:id="rId5"/>
    <p:sldId id="272" r:id="rId6"/>
    <p:sldId id="273" r:id="rId7"/>
    <p:sldId id="274" r:id="rId8"/>
    <p:sldId id="275" r:id="rId9"/>
    <p:sldId id="276" r:id="rId10"/>
    <p:sldId id="277" r:id="rId11"/>
    <p:sldId id="278" r:id="rId12"/>
    <p:sldId id="279" r:id="rId13"/>
    <p:sldId id="280" r:id="rId14"/>
    <p:sldId id="281" r:id="rId15"/>
    <p:sldId id="284" r:id="rId16"/>
    <p:sldId id="283" r:id="rId17"/>
    <p:sldId id="257" r:id="rId18"/>
    <p:sldId id="258" r:id="rId19"/>
    <p:sldId id="259" r:id="rId20"/>
    <p:sldId id="260" r:id="rId21"/>
    <p:sldId id="261" r:id="rId22"/>
    <p:sldId id="262" r:id="rId23"/>
    <p:sldId id="263" r:id="rId24"/>
    <p:sldId id="264" r:id="rId25"/>
    <p:sldId id="265" r:id="rId26"/>
    <p:sldId id="267" r:id="rId27"/>
    <p:sldId id="268" r:id="rId28"/>
    <p:sldId id="285" r:id="rId29"/>
    <p:sldId id="286" r:id="rId30"/>
    <p:sldId id="287" r:id="rId3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66"/>
    <a:srgbClr val="737399"/>
    <a:srgbClr val="FFCC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14" autoAdjust="0"/>
    <p:restoredTop sz="94607" autoAdjust="0"/>
  </p:normalViewPr>
  <p:slideViewPr>
    <p:cSldViewPr>
      <p:cViewPr varScale="1">
        <p:scale>
          <a:sx n="69" d="100"/>
          <a:sy n="69" d="100"/>
        </p:scale>
        <p:origin x="-1416" y="-558"/>
      </p:cViewPr>
      <p:guideLst>
        <p:guide orient="horz" pos="2160"/>
        <p:guide pos="2880"/>
      </p:guideLst>
    </p:cSldViewPr>
  </p:slideViewPr>
  <p:outlineViewPr>
    <p:cViewPr>
      <p:scale>
        <a:sx n="33" d="100"/>
        <a:sy n="33" d="100"/>
      </p:scale>
      <p:origin x="270" y="4338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B4C71EC6-210F-42DE-9C53-41977AD35B3D}" type="datetimeFigureOut">
              <a:rPr lang="ru-RU" smtClean="0"/>
              <a:pPr/>
              <a:t>09.03.2017</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B19B0651-EE4F-4900-A07F-96A6BFA9D0F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pPr/>
              <a:t>09.03.2017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pPr/>
              <a:t>09.03.2017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B4C71EC6-210F-42DE-9C53-41977AD35B3D}" type="datetimeFigureOut">
              <a:rPr lang="ru-RU" smtClean="0"/>
              <a:pPr/>
              <a:t>09.03.2017</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B19B0651-EE4F-4900-A07F-96A6BFA9D0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B4C71EC6-210F-42DE-9C53-41977AD35B3D}" type="datetimeFigureOut">
              <a:rPr lang="ru-RU" smtClean="0"/>
              <a:pPr/>
              <a:t>09.03.2017</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B19B0651-EE4F-4900-A07F-96A6BFA9D0F0}"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B4C71EC6-210F-42DE-9C53-41977AD35B3D}" type="datetimeFigureOut">
              <a:rPr lang="ru-RU" smtClean="0"/>
              <a:pPr/>
              <a:t>09.03.2017</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B4C71EC6-210F-42DE-9C53-41977AD35B3D}" type="datetimeFigureOut">
              <a:rPr lang="ru-RU" smtClean="0"/>
              <a:pPr/>
              <a:t>09.03.2017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B19B0651-EE4F-4900-A07F-96A6BFA9D0F0}"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B4C71EC6-210F-42DE-9C53-41977AD35B3D}" type="datetimeFigureOut">
              <a:rPr lang="ru-RU" smtClean="0"/>
              <a:pPr/>
              <a:t>09.03.2017</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B4C71EC6-210F-42DE-9C53-41977AD35B3D}" type="datetimeFigureOut">
              <a:rPr lang="ru-RU" smtClean="0"/>
              <a:pPr/>
              <a:t>09.03.2017</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B4C71EC6-210F-42DE-9C53-41977AD35B3D}" type="datetimeFigureOut">
              <a:rPr lang="ru-RU" smtClean="0"/>
              <a:pPr/>
              <a:t>09.03.2017</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B4C71EC6-210F-42DE-9C53-41977AD35B3D}" type="datetimeFigureOut">
              <a:rPr lang="ru-RU" smtClean="0"/>
              <a:pPr/>
              <a:t>09.03.2017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B19B0651-EE4F-4900-A07F-96A6BFA9D0F0}"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B4C71EC6-210F-42DE-9C53-41977AD35B3D}" type="datetimeFigureOut">
              <a:rPr lang="ru-RU" smtClean="0"/>
              <a:pPr/>
              <a:t>09.03.2017</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B19B0651-EE4F-4900-A07F-96A6BFA9D0F0}"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8.jpeg"/><Relationship Id="rId1" Type="http://schemas.openxmlformats.org/officeDocument/2006/relationships/slideLayout" Target="../slideLayouts/slideLayout7.xml"/><Relationship Id="rId5" Type="http://schemas.microsoft.com/office/2007/relationships/hdphoto" Target="../media/hdphoto4.wdp"/><Relationship Id="rId4" Type="http://schemas.openxmlformats.org/officeDocument/2006/relationships/image" Target="../media/image9.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8" Type="http://schemas.openxmlformats.org/officeDocument/2006/relationships/image" Target="../media/image14.jpeg"/><Relationship Id="rId3" Type="http://schemas.microsoft.com/office/2007/relationships/hdphoto" Target="../media/hdphoto5.wdp"/><Relationship Id="rId7" Type="http://schemas.microsoft.com/office/2007/relationships/hdphoto" Target="../media/hdphoto6.wdp"/><Relationship Id="rId2" Type="http://schemas.openxmlformats.org/officeDocument/2006/relationships/image" Target="../media/image10.jpeg"/><Relationship Id="rId1" Type="http://schemas.openxmlformats.org/officeDocument/2006/relationships/slideLayout" Target="../slideLayouts/slideLayout7.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microsoft.com/office/2007/relationships/hdphoto" Target="../media/hdphoto7.wdp"/><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microsoft.com/office/2007/relationships/hdphoto" Target="../media/hdphoto8.wdp"/><Relationship Id="rId2" Type="http://schemas.openxmlformats.org/officeDocument/2006/relationships/image" Target="../media/image16.jpeg"/><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2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 Id="rId5" Type="http://schemas.openxmlformats.org/officeDocument/2006/relationships/image" Target="../media/image22.jpeg"/><Relationship Id="rId4" Type="http://schemas.microsoft.com/office/2007/relationships/hdphoto" Target="../media/hdphoto9.wdp"/></Relationships>
</file>

<file path=ppt/slides/_rels/slide26.xml.rels><?xml version="1.0" encoding="UTF-8" standalone="yes"?>
<Relationships xmlns="http://schemas.openxmlformats.org/package/2006/relationships"><Relationship Id="rId3" Type="http://schemas.microsoft.com/office/2007/relationships/hdphoto" Target="../media/hdphoto10.wdp"/><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357298"/>
            <a:ext cx="9144000" cy="2308324"/>
          </a:xfrm>
          <a:prstGeom prst="rect">
            <a:avLst/>
          </a:prstGeom>
          <a:noFill/>
        </p:spPr>
        <p:txBody>
          <a:bodyPr wrap="square" rtlCol="0">
            <a:spAutoFit/>
          </a:bodyPr>
          <a:lstStyle/>
          <a:p>
            <a:pPr algn="ctr"/>
            <a:r>
              <a:rPr lang="ru-RU" sz="4800" b="1" dirty="0" smtClean="0">
                <a:solidFill>
                  <a:srgbClr val="FF0000"/>
                </a:solidFill>
                <a:latin typeface="Comic Sans MS" pitchFamily="66" charset="0"/>
              </a:rPr>
              <a:t>   </a:t>
            </a:r>
            <a:r>
              <a:rPr lang="ru-RU" sz="4800" b="1" dirty="0" smtClean="0">
                <a:solidFill>
                  <a:srgbClr val="C00000"/>
                </a:solidFill>
                <a:latin typeface="Arial Black" pitchFamily="34" charset="0"/>
              </a:rPr>
              <a:t>КРУГЛЫЙ СТОЛ </a:t>
            </a:r>
          </a:p>
          <a:p>
            <a:pPr algn="ctr"/>
            <a:r>
              <a:rPr lang="ru-RU" sz="4800" b="1" dirty="0" smtClean="0">
                <a:solidFill>
                  <a:srgbClr val="C00000"/>
                </a:solidFill>
                <a:latin typeface="Arial Black" pitchFamily="34" charset="0"/>
              </a:rPr>
              <a:t>«ПРАВИЛЬНОЕ ПИТАНИЕ – ЗАЛОГ ЗДОРОВЬЯ»</a:t>
            </a:r>
            <a:endParaRPr lang="ru-RU" sz="4800" b="1" dirty="0">
              <a:solidFill>
                <a:srgbClr val="C00000"/>
              </a:solidFill>
              <a:latin typeface="Arial Black" pitchFamily="34" charset="0"/>
            </a:endParaRPr>
          </a:p>
        </p:txBody>
      </p:sp>
      <p:pic>
        <p:nvPicPr>
          <p:cNvPr id="3" name="Рисунок 2"/>
          <p:cNvPicPr>
            <a:picLocks noChangeAspect="1"/>
          </p:cNvPicPr>
          <p:nvPr/>
        </p:nvPicPr>
        <p:blipFill rotWithShape="1">
          <a:blip r:embed="rId2">
            <a:extLst>
              <a:ext uri="{28A0092B-C50C-407E-A947-70E740481C1C}">
                <a14:useLocalDpi xmlns:a14="http://schemas.microsoft.com/office/drawing/2010/main" xmlns="" val="0"/>
              </a:ext>
            </a:extLst>
          </a:blip>
          <a:srcRect t="4875" r="2993"/>
          <a:stretch/>
        </p:blipFill>
        <p:spPr>
          <a:xfrm>
            <a:off x="5436096" y="3933056"/>
            <a:ext cx="3393895" cy="3025312"/>
          </a:xfrm>
          <a:prstGeom prst="ellipse">
            <a:avLst/>
          </a:prstGeom>
          <a:ln>
            <a:noFill/>
          </a:ln>
          <a:effectLst>
            <a:softEdge rad="112500"/>
          </a:effectLst>
        </p:spPr>
      </p:pic>
    </p:spTree>
    <p:extLst>
      <p:ext uri="{BB962C8B-B14F-4D97-AF65-F5344CB8AC3E}">
        <p14:creationId xmlns:p14="http://schemas.microsoft.com/office/powerpoint/2010/main" xmlns="" val="1314219525"/>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500"/>
                                        <p:tgtEl>
                                          <p:spTgt spid="2">
                                            <p:txEl>
                                              <p:pRg st="0" end="0"/>
                                            </p:txEl>
                                          </p:spTgt>
                                        </p:tgtEl>
                                      </p:cBhvr>
                                    </p:animEffect>
                                    <p:anim calcmode="lin" valueType="num">
                                      <p:cBhvr>
                                        <p:cTn id="8" dur="1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5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42" presetClass="entr" presetSubtype="0" fill="hold" nodeType="after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1500"/>
                                        <p:tgtEl>
                                          <p:spTgt spid="2">
                                            <p:txEl>
                                              <p:pRg st="1" end="1"/>
                                            </p:txEl>
                                          </p:spTgt>
                                        </p:tgtEl>
                                      </p:cBhvr>
                                    </p:animEffect>
                                    <p:anim calcmode="lin" valueType="num">
                                      <p:cBhvr>
                                        <p:cTn id="14" dur="1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5" dur="15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par>
                          <p:cTn id="16" fill="hold">
                            <p:stCondLst>
                              <p:cond delay="3000"/>
                            </p:stCondLst>
                            <p:childTnLst>
                              <p:par>
                                <p:cTn id="17" presetID="9" presetClass="entr" presetSubtype="0"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dissolve">
                                      <p:cBhvr>
                                        <p:cTn id="19"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4000" b="1" dirty="0" smtClean="0">
                <a:solidFill>
                  <a:srgbClr val="C00000"/>
                </a:solidFill>
                <a:latin typeface="Comic Sans MS" pitchFamily="66" charset="0"/>
              </a:rPr>
              <a:t>ОСНОВНЫЕ ФАКТОРЫ, ВЛИЯЮЩИЕ НА ЗДОРОВЬЕ</a:t>
            </a:r>
            <a:endParaRPr lang="ru-RU" sz="4000" b="1" dirty="0">
              <a:solidFill>
                <a:srgbClr val="C00000"/>
              </a:solidFill>
              <a:latin typeface="Comic Sans MS" pitchFamily="66" charset="0"/>
            </a:endParaRPr>
          </a:p>
        </p:txBody>
      </p:sp>
      <p:sp>
        <p:nvSpPr>
          <p:cNvPr id="3" name="TextBox 2"/>
          <p:cNvSpPr txBox="1"/>
          <p:nvPr/>
        </p:nvSpPr>
        <p:spPr>
          <a:xfrm>
            <a:off x="714348" y="1928802"/>
            <a:ext cx="7858180" cy="3908762"/>
          </a:xfrm>
          <a:prstGeom prst="rect">
            <a:avLst/>
          </a:prstGeom>
          <a:noFill/>
        </p:spPr>
        <p:txBody>
          <a:bodyPr wrap="square" rtlCol="0">
            <a:spAutoFit/>
          </a:bodyPr>
          <a:lstStyle/>
          <a:p>
            <a:pPr algn="ctr"/>
            <a:r>
              <a:rPr lang="ru-RU" sz="4000" b="1" dirty="0" smtClean="0">
                <a:solidFill>
                  <a:schemeClr val="accent3">
                    <a:lumMod val="75000"/>
                  </a:schemeClr>
                </a:solidFill>
                <a:latin typeface="Comic Sans MS" pitchFamily="66" charset="0"/>
              </a:rPr>
              <a:t>ЭКОЛОГИЯ</a:t>
            </a:r>
          </a:p>
          <a:p>
            <a:pPr algn="ctr"/>
            <a:r>
              <a:rPr lang="ru-RU" sz="4000" b="1" dirty="0" smtClean="0">
                <a:solidFill>
                  <a:srgbClr val="002060"/>
                </a:solidFill>
                <a:latin typeface="Comic Sans MS" pitchFamily="66" charset="0"/>
              </a:rPr>
              <a:t>ОБРАЗ ЖИЗНИ</a:t>
            </a:r>
          </a:p>
          <a:p>
            <a:pPr algn="ctr"/>
            <a:r>
              <a:rPr lang="ru-RU" sz="4000" b="1" dirty="0" smtClean="0">
                <a:solidFill>
                  <a:srgbClr val="CC0066"/>
                </a:solidFill>
                <a:latin typeface="Comic Sans MS" pitchFamily="66" charset="0"/>
              </a:rPr>
              <a:t>РЕЖИМ ТРУДА И СНА</a:t>
            </a:r>
          </a:p>
          <a:p>
            <a:pPr algn="ctr"/>
            <a:r>
              <a:rPr lang="ru-RU" sz="4000" b="1" dirty="0" smtClean="0">
                <a:solidFill>
                  <a:srgbClr val="002060"/>
                </a:solidFill>
                <a:latin typeface="Comic Sans MS" pitchFamily="66" charset="0"/>
              </a:rPr>
              <a:t>СПОРТ</a:t>
            </a:r>
          </a:p>
          <a:p>
            <a:pPr algn="ctr"/>
            <a:r>
              <a:rPr lang="ru-RU" sz="4000" b="1" dirty="0" smtClean="0">
                <a:solidFill>
                  <a:schemeClr val="accent3">
                    <a:lumMod val="75000"/>
                  </a:schemeClr>
                </a:solidFill>
                <a:latin typeface="Comic Sans MS" pitchFamily="66" charset="0"/>
              </a:rPr>
              <a:t>РЕЖИМ ПИТАНИЯ</a:t>
            </a:r>
          </a:p>
          <a:p>
            <a:pPr algn="ctr"/>
            <a:r>
              <a:rPr lang="ru-RU" sz="4800" b="1" dirty="0" smtClean="0">
                <a:solidFill>
                  <a:srgbClr val="C00000"/>
                </a:solidFill>
                <a:latin typeface="Comic Sans MS" pitchFamily="66" charset="0"/>
              </a:rPr>
              <a:t>ПРОДУКТЫ ПИТАНИЯ</a:t>
            </a:r>
            <a:endParaRPr lang="ru-RU" sz="4800" b="1" dirty="0">
              <a:solidFill>
                <a:srgbClr val="C00000"/>
              </a:solidFill>
              <a:latin typeface="Comic Sans MS" pitchFamily="66"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C00000"/>
                </a:solidFill>
                <a:latin typeface="Comic Sans MS" pitchFamily="66" charset="0"/>
              </a:rPr>
              <a:t>АФОРИЗМЫ</a:t>
            </a:r>
            <a:endParaRPr lang="ru-RU" b="1" dirty="0">
              <a:solidFill>
                <a:srgbClr val="C00000"/>
              </a:solidFill>
              <a:latin typeface="Comic Sans MS" pitchFamily="66" charset="0"/>
            </a:endParaRPr>
          </a:p>
        </p:txBody>
      </p:sp>
      <p:sp>
        <p:nvSpPr>
          <p:cNvPr id="3" name="TextBox 2"/>
          <p:cNvSpPr txBox="1"/>
          <p:nvPr/>
        </p:nvSpPr>
        <p:spPr>
          <a:xfrm>
            <a:off x="214282" y="1500174"/>
            <a:ext cx="8715436" cy="4985980"/>
          </a:xfrm>
          <a:prstGeom prst="rect">
            <a:avLst/>
          </a:prstGeom>
          <a:noFill/>
        </p:spPr>
        <p:txBody>
          <a:bodyPr wrap="square" rtlCol="0">
            <a:spAutoFit/>
          </a:bodyPr>
          <a:lstStyle/>
          <a:p>
            <a:endParaRPr lang="ru-RU" dirty="0" smtClean="0"/>
          </a:p>
          <a:p>
            <a:r>
              <a:rPr lang="ru-RU" sz="4000" b="1" dirty="0" smtClean="0">
                <a:latin typeface="Comic Sans MS" pitchFamily="66" charset="0"/>
              </a:rPr>
              <a:t> </a:t>
            </a:r>
            <a:r>
              <a:rPr lang="ru-RU" sz="4000" b="1" dirty="0" smtClean="0">
                <a:solidFill>
                  <a:srgbClr val="C00000"/>
                </a:solidFill>
                <a:latin typeface="Comic Sans MS" pitchFamily="66" charset="0"/>
              </a:rPr>
              <a:t>МЫ СУТЬ ТОГО, ЧТО ЕДИМ.</a:t>
            </a:r>
          </a:p>
          <a:p>
            <a:pPr algn="r"/>
            <a:r>
              <a:rPr lang="ru-RU" sz="2800" b="1" dirty="0" smtClean="0">
                <a:latin typeface="Comic Sans MS" pitchFamily="66" charset="0"/>
              </a:rPr>
              <a:t>Древнегреческое изречение</a:t>
            </a:r>
          </a:p>
          <a:p>
            <a:pPr algn="r"/>
            <a:endParaRPr lang="ru-RU" sz="2800" b="1" dirty="0" smtClean="0">
              <a:latin typeface="Comic Sans MS" pitchFamily="66" charset="0"/>
            </a:endParaRPr>
          </a:p>
          <a:p>
            <a:pPr algn="r"/>
            <a:endParaRPr lang="ru-RU" sz="2400" b="1" dirty="0" smtClean="0">
              <a:solidFill>
                <a:srgbClr val="C00000"/>
              </a:solidFill>
            </a:endParaRPr>
          </a:p>
          <a:p>
            <a:r>
              <a:rPr lang="ru-RU" sz="4000" b="1" dirty="0" smtClean="0">
                <a:solidFill>
                  <a:srgbClr val="7030A0"/>
                </a:solidFill>
                <a:latin typeface="Comic Sans MS" pitchFamily="66" charset="0"/>
              </a:rPr>
              <a:t>Я ЕМ, ЧТОБЫ ЖИТЬ, А ДРУГИЕ ЛЮДИ ЖИВУТ, ЧТОБЫ ЕСТЬ. </a:t>
            </a:r>
          </a:p>
          <a:p>
            <a:pPr algn="r"/>
            <a:r>
              <a:rPr lang="ru-RU" sz="2800" b="1" dirty="0" smtClean="0">
                <a:latin typeface="Comic Sans MS" pitchFamily="66" charset="0"/>
              </a:rPr>
              <a:t>Сократ</a:t>
            </a:r>
          </a:p>
          <a:p>
            <a:pPr algn="r"/>
            <a:endParaRPr lang="ru-RU" dirty="0" smtClean="0"/>
          </a:p>
          <a:p>
            <a:pPr algn="r"/>
            <a:endParaRPr lang="ru-RU" dirty="0" smtClean="0"/>
          </a:p>
          <a:p>
            <a:endParaRPr lang="ru-RU" dirty="0" smtClean="0"/>
          </a:p>
          <a:p>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000" b="1" dirty="0" smtClean="0">
                <a:solidFill>
                  <a:schemeClr val="tx2"/>
                </a:solidFill>
                <a:latin typeface="Comic Sans MS" pitchFamily="66" charset="0"/>
              </a:rPr>
              <a:t>ПОСЛОВИЦЫ</a:t>
            </a:r>
            <a:endParaRPr lang="ru-RU" sz="4000" b="1" dirty="0">
              <a:solidFill>
                <a:schemeClr val="tx2"/>
              </a:solidFill>
              <a:latin typeface="Comic Sans MS" pitchFamily="66" charset="0"/>
            </a:endParaRPr>
          </a:p>
        </p:txBody>
      </p:sp>
      <p:sp>
        <p:nvSpPr>
          <p:cNvPr id="3" name="Содержимое 2"/>
          <p:cNvSpPr>
            <a:spLocks noGrp="1"/>
          </p:cNvSpPr>
          <p:nvPr>
            <p:ph sz="half" idx="1"/>
          </p:nvPr>
        </p:nvSpPr>
        <p:spPr/>
        <p:txBody>
          <a:bodyPr>
            <a:normAutofit fontScale="92500" lnSpcReduction="20000"/>
          </a:bodyPr>
          <a:lstStyle/>
          <a:p>
            <a:r>
              <a:rPr lang="ru-RU" b="1" dirty="0" smtClean="0">
                <a:solidFill>
                  <a:srgbClr val="C00000"/>
                </a:solidFill>
              </a:rPr>
              <a:t>1 ГРУППА</a:t>
            </a:r>
          </a:p>
          <a:p>
            <a:r>
              <a:rPr lang="ru-RU" sz="3300" b="1" dirty="0" smtClean="0">
                <a:solidFill>
                  <a:srgbClr val="CC0066"/>
                </a:solidFill>
              </a:rPr>
              <a:t>Умеренность – лучший врач.</a:t>
            </a:r>
          </a:p>
          <a:p>
            <a:r>
              <a:rPr lang="ru-RU" sz="3300" b="1" dirty="0" smtClean="0">
                <a:solidFill>
                  <a:srgbClr val="CC0066"/>
                </a:solidFill>
              </a:rPr>
              <a:t>Только при умеренном образе жизни можно дожить до старости, при излишествах близка смерть. Не в меру еда – болезнь и беда.</a:t>
            </a:r>
          </a:p>
          <a:p>
            <a:endParaRPr lang="ru-RU" dirty="0"/>
          </a:p>
        </p:txBody>
      </p:sp>
      <p:sp>
        <p:nvSpPr>
          <p:cNvPr id="4" name="Содержимое 3"/>
          <p:cNvSpPr>
            <a:spLocks noGrp="1"/>
          </p:cNvSpPr>
          <p:nvPr>
            <p:ph sz="half" idx="2"/>
          </p:nvPr>
        </p:nvSpPr>
        <p:spPr>
          <a:xfrm>
            <a:off x="4429124" y="1600200"/>
            <a:ext cx="4429156" cy="4525963"/>
          </a:xfrm>
        </p:spPr>
        <p:txBody>
          <a:bodyPr>
            <a:normAutofit fontScale="92500" lnSpcReduction="20000"/>
          </a:bodyPr>
          <a:lstStyle/>
          <a:p>
            <a:r>
              <a:rPr lang="ru-RU" b="1" dirty="0" smtClean="0">
                <a:solidFill>
                  <a:srgbClr val="C00000"/>
                </a:solidFill>
              </a:rPr>
              <a:t>2 ГРУППА</a:t>
            </a:r>
          </a:p>
          <a:p>
            <a:r>
              <a:rPr lang="ru-RU" b="1" dirty="0" smtClean="0">
                <a:solidFill>
                  <a:srgbClr val="7030A0"/>
                </a:solidFill>
              </a:rPr>
              <a:t>Хочешь, чтобы тебя уважали – не говори много; хочешь быть здоровым – не ешь много. </a:t>
            </a:r>
          </a:p>
          <a:p>
            <a:r>
              <a:rPr lang="ru-RU" b="1" dirty="0" smtClean="0">
                <a:solidFill>
                  <a:srgbClr val="7030A0"/>
                </a:solidFill>
              </a:rPr>
              <a:t>И лекарство в избытке – яд.</a:t>
            </a:r>
            <a:br>
              <a:rPr lang="ru-RU" b="1" dirty="0" smtClean="0">
                <a:solidFill>
                  <a:srgbClr val="7030A0"/>
                </a:solidFill>
              </a:rPr>
            </a:br>
            <a:r>
              <a:rPr lang="ru-RU" b="1" dirty="0" smtClean="0">
                <a:solidFill>
                  <a:srgbClr val="7030A0"/>
                </a:solidFill>
              </a:rPr>
              <a:t>Если ешь слишком много, то теряешь вкус, если говоришь слишком много, то теряешь разумные слова.</a:t>
            </a:r>
            <a:endParaRPr lang="ru-RU" b="1" dirty="0">
              <a:solidFill>
                <a:srgbClr val="7030A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4000" b="1" dirty="0" smtClean="0">
                <a:solidFill>
                  <a:srgbClr val="C00000"/>
                </a:solidFill>
              </a:rPr>
              <a:t>КАКАЯ МЫСЛЬ ОБЪЕДИНЯЕТ ЭТИ ПОСЛОВИЦЫ?</a:t>
            </a:r>
            <a:endParaRPr lang="ru-RU" sz="4000" b="1" dirty="0">
              <a:solidFill>
                <a:srgbClr val="C00000"/>
              </a:solidFill>
            </a:endParaRPr>
          </a:p>
        </p:txBody>
      </p:sp>
      <p:sp>
        <p:nvSpPr>
          <p:cNvPr id="3" name="TextBox 2"/>
          <p:cNvSpPr txBox="1"/>
          <p:nvPr/>
        </p:nvSpPr>
        <p:spPr>
          <a:xfrm>
            <a:off x="357158" y="1500175"/>
            <a:ext cx="8429684" cy="5293757"/>
          </a:xfrm>
          <a:prstGeom prst="rect">
            <a:avLst/>
          </a:prstGeom>
          <a:noFill/>
        </p:spPr>
        <p:txBody>
          <a:bodyPr wrap="square" rtlCol="0">
            <a:spAutoFit/>
          </a:bodyPr>
          <a:lstStyle/>
          <a:p>
            <a:pPr algn="ctr"/>
            <a:r>
              <a:rPr lang="ru-RU" sz="4000" b="1" dirty="0" smtClean="0">
                <a:solidFill>
                  <a:srgbClr val="7030A0"/>
                </a:solidFill>
              </a:rPr>
              <a:t>В пословицах разных народов звучит мысль, что умеренность во всем играет главную роль в сохранении здоровья.</a:t>
            </a:r>
            <a:r>
              <a:rPr lang="ru-RU" sz="4000" dirty="0" smtClean="0"/>
              <a:t/>
            </a:r>
            <a:br>
              <a:rPr lang="ru-RU" sz="4000" dirty="0" smtClean="0"/>
            </a:br>
            <a:r>
              <a:rPr lang="ru-RU" sz="4000" b="1" dirty="0" smtClean="0">
                <a:solidFill>
                  <a:srgbClr val="C00000"/>
                </a:solidFill>
                <a:latin typeface="Comic Sans MS" pitchFamily="66" charset="0"/>
              </a:rPr>
              <a:t>ПИТАЙТЕСЬ РАЗУМНО! </a:t>
            </a:r>
            <a:r>
              <a:rPr lang="ru-RU" sz="4000" b="1" dirty="0" smtClean="0">
                <a:solidFill>
                  <a:schemeClr val="accent6">
                    <a:lumMod val="75000"/>
                  </a:schemeClr>
                </a:solidFill>
                <a:latin typeface="Comic Sans MS" pitchFamily="66" charset="0"/>
              </a:rPr>
              <a:t>ВЫЯВЛЯЙТЕ СВОИ ОШИБКИ В ПИТАНИИ!</a:t>
            </a:r>
          </a:p>
          <a:p>
            <a:endParaRPr lang="ru-RU" sz="4000" b="1" dirty="0" smtClean="0">
              <a:latin typeface="Comic Sans MS" pitchFamily="66" charset="0"/>
            </a:endParaRPr>
          </a:p>
          <a:p>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000" b="1" dirty="0" smtClean="0">
                <a:solidFill>
                  <a:srgbClr val="C00000"/>
                </a:solidFill>
                <a:latin typeface="Comic Sans MS" pitchFamily="66" charset="0"/>
              </a:rPr>
              <a:t>ОШИБКИ В ПИТАНИИ</a:t>
            </a:r>
            <a:endParaRPr lang="ru-RU" sz="4000" b="1" dirty="0">
              <a:solidFill>
                <a:srgbClr val="C00000"/>
              </a:solidFill>
              <a:latin typeface="Comic Sans MS" pitchFamily="66" charset="0"/>
            </a:endParaRPr>
          </a:p>
        </p:txBody>
      </p:sp>
      <p:sp>
        <p:nvSpPr>
          <p:cNvPr id="3" name="TextBox 2"/>
          <p:cNvSpPr txBox="1"/>
          <p:nvPr/>
        </p:nvSpPr>
        <p:spPr>
          <a:xfrm>
            <a:off x="0" y="1428736"/>
            <a:ext cx="9144000" cy="4801314"/>
          </a:xfrm>
          <a:prstGeom prst="rect">
            <a:avLst/>
          </a:prstGeom>
          <a:noFill/>
        </p:spPr>
        <p:txBody>
          <a:bodyPr wrap="square" rtlCol="0">
            <a:spAutoFit/>
          </a:bodyPr>
          <a:lstStyle/>
          <a:p>
            <a:pPr algn="ctr"/>
            <a:r>
              <a:rPr lang="ru-RU" sz="3200" b="1" dirty="0" smtClean="0">
                <a:solidFill>
                  <a:schemeClr val="accent6">
                    <a:lumMod val="75000"/>
                  </a:schemeClr>
                </a:solidFill>
                <a:latin typeface="Comic Sans MS" pitchFamily="66" charset="0"/>
              </a:rPr>
              <a:t>– Мы едим слишком много, больше чем расходуем энергии.</a:t>
            </a:r>
            <a:r>
              <a:rPr lang="ru-RU" sz="3200" b="1" dirty="0" smtClean="0">
                <a:latin typeface="Comic Sans MS" pitchFamily="66" charset="0"/>
              </a:rPr>
              <a:t/>
            </a:r>
            <a:br>
              <a:rPr lang="ru-RU" sz="3200" b="1" dirty="0" smtClean="0">
                <a:latin typeface="Comic Sans MS" pitchFamily="66" charset="0"/>
              </a:rPr>
            </a:br>
            <a:r>
              <a:rPr lang="ru-RU" sz="3200" b="1" dirty="0" smtClean="0">
                <a:solidFill>
                  <a:srgbClr val="7030A0"/>
                </a:solidFill>
                <a:latin typeface="Comic Sans MS" pitchFamily="66" charset="0"/>
              </a:rPr>
              <a:t>– Мы едим слишком жирную пищу.</a:t>
            </a:r>
            <a:r>
              <a:rPr lang="ru-RU" sz="3200" b="1" dirty="0" smtClean="0">
                <a:latin typeface="Comic Sans MS" pitchFamily="66" charset="0"/>
              </a:rPr>
              <a:t/>
            </a:r>
            <a:br>
              <a:rPr lang="ru-RU" sz="3200" b="1" dirty="0" smtClean="0">
                <a:latin typeface="Comic Sans MS" pitchFamily="66" charset="0"/>
              </a:rPr>
            </a:br>
            <a:r>
              <a:rPr lang="ru-RU" sz="3200" b="1" dirty="0" smtClean="0">
                <a:solidFill>
                  <a:schemeClr val="accent3">
                    <a:lumMod val="75000"/>
                  </a:schemeClr>
                </a:solidFill>
                <a:latin typeface="Comic Sans MS" pitchFamily="66" charset="0"/>
              </a:rPr>
              <a:t>– Мы неправильно выбираем продукты.</a:t>
            </a:r>
            <a:r>
              <a:rPr lang="ru-RU" sz="3200" b="1" dirty="0" smtClean="0">
                <a:latin typeface="Comic Sans MS" pitchFamily="66" charset="0"/>
              </a:rPr>
              <a:t/>
            </a:r>
            <a:br>
              <a:rPr lang="ru-RU" sz="3200" b="1" dirty="0" smtClean="0">
                <a:latin typeface="Comic Sans MS" pitchFamily="66" charset="0"/>
              </a:rPr>
            </a:br>
            <a:r>
              <a:rPr lang="ru-RU" sz="3200" b="1" dirty="0" smtClean="0">
                <a:solidFill>
                  <a:schemeClr val="accent6">
                    <a:lumMod val="75000"/>
                  </a:schemeClr>
                </a:solidFill>
                <a:latin typeface="Comic Sans MS" pitchFamily="66" charset="0"/>
              </a:rPr>
              <a:t>– Мы едим неправильно: нерегулярно, быстро, бесконтрольно.</a:t>
            </a:r>
            <a:r>
              <a:rPr lang="ru-RU" sz="3200" b="1" dirty="0" smtClean="0">
                <a:latin typeface="Comic Sans MS" pitchFamily="66" charset="0"/>
              </a:rPr>
              <a:t/>
            </a:r>
            <a:br>
              <a:rPr lang="ru-RU" sz="3200" b="1" dirty="0" smtClean="0">
                <a:latin typeface="Comic Sans MS" pitchFamily="66" charset="0"/>
              </a:rPr>
            </a:br>
            <a:r>
              <a:rPr lang="ru-RU" sz="3200" b="1" dirty="0" smtClean="0">
                <a:solidFill>
                  <a:srgbClr val="7030A0"/>
                </a:solidFill>
                <a:latin typeface="Comic Sans MS" pitchFamily="66" charset="0"/>
              </a:rPr>
              <a:t>– Мы неправильно готовим.</a:t>
            </a:r>
            <a:r>
              <a:rPr lang="ru-RU" sz="3200" b="1" dirty="0" smtClean="0">
                <a:latin typeface="Comic Sans MS" pitchFamily="66" charset="0"/>
              </a:rPr>
              <a:t/>
            </a:r>
            <a:br>
              <a:rPr lang="ru-RU" sz="3200" b="1" dirty="0" smtClean="0">
                <a:latin typeface="Comic Sans MS" pitchFamily="66" charset="0"/>
              </a:rPr>
            </a:br>
            <a:r>
              <a:rPr lang="ru-RU" sz="3200" b="1" dirty="0" smtClean="0">
                <a:solidFill>
                  <a:schemeClr val="accent3">
                    <a:lumMod val="75000"/>
                  </a:schemeClr>
                </a:solidFill>
                <a:latin typeface="Comic Sans MS" pitchFamily="66" charset="0"/>
              </a:rPr>
              <a:t>– Мы слишком много лакомимся.</a:t>
            </a:r>
            <a:r>
              <a:rPr lang="ru-RU" sz="3200" b="1" dirty="0" smtClean="0">
                <a:latin typeface="Comic Sans MS" pitchFamily="66" charset="0"/>
              </a:rPr>
              <a:t/>
            </a:r>
            <a:br>
              <a:rPr lang="ru-RU" sz="3200" b="1" dirty="0" smtClean="0">
                <a:latin typeface="Comic Sans MS" pitchFamily="66" charset="0"/>
              </a:rPr>
            </a:br>
            <a:r>
              <a:rPr lang="ru-RU" sz="3200" b="1" dirty="0" smtClean="0">
                <a:solidFill>
                  <a:schemeClr val="accent6">
                    <a:lumMod val="75000"/>
                  </a:schemeClr>
                </a:solidFill>
                <a:latin typeface="Comic Sans MS" pitchFamily="66" charset="0"/>
              </a:rPr>
              <a:t>– Мы питаемся, забывая о своем возрасте</a:t>
            </a:r>
            <a:r>
              <a:rPr lang="ru-RU" sz="3200" b="1" dirty="0" smtClean="0">
                <a:solidFill>
                  <a:schemeClr val="accent6">
                    <a:lumMod val="75000"/>
                  </a:schemeClr>
                </a:solidFill>
              </a:rPr>
              <a:t>.</a:t>
            </a:r>
          </a:p>
          <a:p>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C00000"/>
                </a:solidFill>
                <a:latin typeface="Comic Sans MS" pitchFamily="66" charset="0"/>
              </a:rPr>
              <a:t>О ВРЕДЕ ЖАРЕНОЙ ПИЩИ</a:t>
            </a:r>
            <a:endParaRPr lang="ru-RU" dirty="0">
              <a:solidFill>
                <a:srgbClr val="C00000"/>
              </a:solidFill>
            </a:endParaRPr>
          </a:p>
        </p:txBody>
      </p:sp>
      <p:sp>
        <p:nvSpPr>
          <p:cNvPr id="4" name="Прямоугольник 3"/>
          <p:cNvSpPr/>
          <p:nvPr/>
        </p:nvSpPr>
        <p:spPr>
          <a:xfrm>
            <a:off x="214282" y="1500174"/>
            <a:ext cx="8715436" cy="5000660"/>
          </a:xfrm>
          <a:prstGeom prst="rect">
            <a:avLst/>
          </a:prstGeom>
          <a:solidFill>
            <a:schemeClr val="accent6">
              <a:lumMod val="60000"/>
              <a:lumOff val="40000"/>
              <a:alpha val="76000"/>
            </a:schemeClr>
          </a:solidFill>
          <a:ln>
            <a:gradFill>
              <a:gsLst>
                <a:gs pos="0">
                  <a:schemeClr val="accent6">
                    <a:lumMod val="60000"/>
                    <a:lumOff val="40000"/>
                  </a:schemeClr>
                </a:gs>
                <a:gs pos="50000">
                  <a:schemeClr val="accent1">
                    <a:tint val="44500"/>
                    <a:satMod val="160000"/>
                  </a:schemeClr>
                </a:gs>
                <a:gs pos="100000">
                  <a:schemeClr val="accent1">
                    <a:tint val="23500"/>
                    <a:satMod val="16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solidFill>
                  <a:srgbClr val="7030A0"/>
                </a:solidFill>
                <a:latin typeface="Comic Sans MS" pitchFamily="66" charset="0"/>
              </a:rPr>
              <a:t>Сами по себе жареные продукты не опасны, вред приносят вещества, которые образуются при обжаривании пищи на масле. Это основная причина, объясняющая, чем вредна жареная пища. Когда мы жарим продукты, неважно, овощи ли это или разнообразное мясо, в масле под влиянием высокой температуры нагрева образуются разнообразные вредные вещества, чаще всего называемые общим термином – </a:t>
            </a:r>
            <a:r>
              <a:rPr lang="ru-RU" sz="2800" b="1" u="sng" dirty="0" smtClean="0">
                <a:solidFill>
                  <a:srgbClr val="7030A0"/>
                </a:solidFill>
                <a:latin typeface="Comic Sans MS" pitchFamily="66" charset="0"/>
              </a:rPr>
              <a:t>канцерогены</a:t>
            </a:r>
            <a:endParaRPr lang="ru-RU" sz="2800" b="1" u="sng" dirty="0">
              <a:solidFill>
                <a:srgbClr val="7030A0"/>
              </a:solidFill>
              <a:latin typeface="Comic Sans MS" pitchFamily="66"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C00000"/>
                </a:solidFill>
                <a:latin typeface="Comic Sans MS" pitchFamily="66" charset="0"/>
              </a:rPr>
              <a:t>О ВРЕДЕ ЖАРЕНОЙ ПИЩИ</a:t>
            </a:r>
            <a:endParaRPr lang="ru-RU" dirty="0"/>
          </a:p>
        </p:txBody>
      </p:sp>
      <p:sp>
        <p:nvSpPr>
          <p:cNvPr id="3" name="Прямоугольник 2"/>
          <p:cNvSpPr/>
          <p:nvPr/>
        </p:nvSpPr>
        <p:spPr>
          <a:xfrm>
            <a:off x="214282" y="1214422"/>
            <a:ext cx="8715436" cy="5643578"/>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sz="2200" b="1" dirty="0" smtClean="0">
                <a:solidFill>
                  <a:srgbClr val="7030A0"/>
                </a:solidFill>
                <a:latin typeface="Comic Sans MS" pitchFamily="66" charset="0"/>
              </a:rPr>
              <a:t>Эти вещества со временем и по мере накопления могут спровоцировать появление разных онкологических заболеваний, а также способствую преждевременному старению организма. Причем, чем больше масла используется для жарки пищи, тем больше вредных веществ в итоге впитывается в пищу. Наиболее опасными продуктами являются те, что приготовлены во фритюре – </a:t>
            </a:r>
            <a:r>
              <a:rPr lang="ru-RU" sz="2200" b="1" dirty="0" err="1" smtClean="0">
                <a:solidFill>
                  <a:srgbClr val="7030A0"/>
                </a:solidFill>
                <a:latin typeface="Comic Sans MS" pitchFamily="66" charset="0"/>
              </a:rPr>
              <a:t>картофель-фри</a:t>
            </a:r>
            <a:r>
              <a:rPr lang="ru-RU" sz="2200" b="1" dirty="0" smtClean="0">
                <a:solidFill>
                  <a:srgbClr val="7030A0"/>
                </a:solidFill>
                <a:latin typeface="Comic Sans MS" pitchFamily="66" charset="0"/>
              </a:rPr>
              <a:t>, пончики, «хворост» и многое другое. Чем более хрустящая корочка у готового продукта и чем сильнее он зажарен, тем большее количество канцерогенов он содержит в себе.  И ещё один немаловажный момент: обжаренная пища дольше задерживается в желудке и осложняет его работу.  Получая питание в нашей столовой, вы, ребята, ограждаете себя от вредных для организма человека – канцерогенов. </a:t>
            </a:r>
            <a:endParaRPr lang="ru-RU" sz="2200" b="1" dirty="0">
              <a:solidFill>
                <a:srgbClr val="7030A0"/>
              </a:solidFill>
              <a:latin typeface="Comic Sans MS" pitchFamily="66"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extBox 1"/>
          <p:cNvSpPr txBox="1"/>
          <p:nvPr/>
        </p:nvSpPr>
        <p:spPr>
          <a:xfrm>
            <a:off x="234155" y="404664"/>
            <a:ext cx="8352928" cy="34163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5400" b="1" u="sng"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onotype Corsiva" pitchFamily="66" charset="0"/>
              </a:rPr>
              <a:t>Правильное питание</a:t>
            </a:r>
            <a:r>
              <a:rPr lang="ru-RU"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onotype Corsiva" pitchFamily="66" charset="0"/>
              </a:rPr>
              <a:t>–</a:t>
            </a:r>
          </a:p>
          <a:p>
            <a:pPr algn="ctr"/>
            <a:r>
              <a:rPr lang="ru-RU" sz="5400" b="1" spc="50" dirty="0">
                <a:ln w="11430">
                  <a:noFill/>
                </a:ln>
                <a:solidFill>
                  <a:sysClr val="windowText" lastClr="000000"/>
                </a:solidFill>
                <a:effectLst>
                  <a:outerShdw blurRad="76200" dist="50800" dir="5400000" algn="tl" rotWithShape="0">
                    <a:srgbClr val="000000">
                      <a:alpha val="65000"/>
                    </a:srgbClr>
                  </a:outerShdw>
                </a:effectLst>
                <a:latin typeface="Monotype Corsiva" pitchFamily="66" charset="0"/>
              </a:rPr>
              <a:t>в</a:t>
            </a:r>
            <a:r>
              <a:rPr lang="ru-RU" sz="5400" b="1" spc="50" dirty="0" smtClean="0">
                <a:ln w="11430">
                  <a:noFill/>
                </a:ln>
                <a:solidFill>
                  <a:sysClr val="windowText" lastClr="000000"/>
                </a:solidFill>
                <a:effectLst>
                  <a:outerShdw blurRad="76200" dist="50800" dir="5400000" algn="tl" rotWithShape="0">
                    <a:srgbClr val="000000">
                      <a:alpha val="65000"/>
                    </a:srgbClr>
                  </a:outerShdw>
                </a:effectLst>
                <a:latin typeface="Monotype Corsiva" pitchFamily="66" charset="0"/>
              </a:rPr>
              <a:t>ажнейшее условие сохранения</a:t>
            </a:r>
          </a:p>
          <a:p>
            <a:pPr algn="ctr"/>
            <a:r>
              <a:rPr lang="ru-RU" sz="5400" b="1" spc="50" dirty="0" smtClean="0">
                <a:ln w="11430">
                  <a:noFill/>
                </a:ln>
                <a:solidFill>
                  <a:sysClr val="windowText" lastClr="000000"/>
                </a:solidFill>
                <a:effectLst>
                  <a:outerShdw blurRad="76200" dist="50800" dir="5400000" algn="tl" rotWithShape="0">
                    <a:srgbClr val="000000">
                      <a:alpha val="65000"/>
                    </a:srgbClr>
                  </a:outerShdw>
                </a:effectLst>
                <a:latin typeface="Monotype Corsiva" pitchFamily="66" charset="0"/>
              </a:rPr>
              <a:t>здоровья и развития в старшем школьном возрасте.</a:t>
            </a:r>
            <a:r>
              <a:rPr lang="ru-RU"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onotype Corsiva" pitchFamily="66" charset="0"/>
              </a:rPr>
              <a:t> </a:t>
            </a:r>
          </a:p>
        </p:txBody>
      </p:sp>
      <p:pic>
        <p:nvPicPr>
          <p:cNvPr id="5" name="Рисунок 4"/>
          <p:cNvPicPr>
            <a:picLocks noChangeAspect="1"/>
          </p:cNvPicPr>
          <p:nvPr/>
        </p:nvPicPr>
        <p:blipFill rotWithShape="1">
          <a:blip r:embed="rId2">
            <a:extLst>
              <a:ext uri="{BEBA8EAE-BF5A-486C-A8C5-ECC9F3942E4B}">
                <a14:imgProps xmlns:a14="http://schemas.microsoft.com/office/drawing/2010/main" xmlns="">
                  <a14:imgLayer r:embed="rId3">
                    <a14:imgEffect>
                      <a14:sharpenSoften amount="50000"/>
                    </a14:imgEffect>
                    <a14:imgEffect>
                      <a14:colorTemperature colorTemp="5900"/>
                    </a14:imgEffect>
                  </a14:imgLayer>
                </a14:imgProps>
              </a:ext>
              <a:ext uri="{28A0092B-C50C-407E-A947-70E740481C1C}">
                <a14:useLocalDpi xmlns:a14="http://schemas.microsoft.com/office/drawing/2010/main" xmlns="" val="0"/>
              </a:ext>
            </a:extLst>
          </a:blip>
          <a:srcRect l="5151" t="23131" r="6666" b="13125"/>
          <a:stretch/>
        </p:blipFill>
        <p:spPr>
          <a:xfrm>
            <a:off x="2267744" y="3935395"/>
            <a:ext cx="4930793" cy="2673224"/>
          </a:xfrm>
          <a:prstGeom prst="rect">
            <a:avLst/>
          </a:prstGeom>
          <a:effectLst>
            <a:softEdge rad="63500"/>
          </a:effectLst>
        </p:spPr>
      </p:pic>
      <p:pic>
        <p:nvPicPr>
          <p:cNvPr id="6" name="Рисунок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0" y="0"/>
            <a:ext cx="9144000" cy="6858000"/>
          </a:xfrm>
          <a:prstGeom prst="rect">
            <a:avLst/>
          </a:prstGeom>
          <a:effectLst>
            <a:softEdge rad="127000"/>
          </a:effectLst>
        </p:spPr>
      </p:pic>
    </p:spTree>
    <p:extLst>
      <p:ext uri="{BB962C8B-B14F-4D97-AF65-F5344CB8AC3E}">
        <p14:creationId xmlns:p14="http://schemas.microsoft.com/office/powerpoint/2010/main" xmlns="" val="1154347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25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heel(1)">
                                      <p:cBhvr>
                                        <p:cTn id="7" dur="2000"/>
                                        <p:tgtEl>
                                          <p:spTgt spid="2">
                                            <p:txEl>
                                              <p:pRg st="0" end="0"/>
                                            </p:txEl>
                                          </p:spTgt>
                                        </p:tgtEl>
                                      </p:cBhvr>
                                    </p:animEffect>
                                  </p:childTnLst>
                                </p:cTn>
                              </p:par>
                            </p:childTnLst>
                          </p:cTn>
                        </p:par>
                        <p:par>
                          <p:cTn id="8" fill="hold">
                            <p:stCondLst>
                              <p:cond delay="2250"/>
                            </p:stCondLst>
                            <p:childTnLst>
                              <p:par>
                                <p:cTn id="9" presetID="53" presetClass="entr" presetSubtype="16" fill="hold" nodeType="afterEffect">
                                  <p:stCondLst>
                                    <p:cond delay="500"/>
                                  </p:stCondLst>
                                  <p:childTnLst>
                                    <p:set>
                                      <p:cBhvr>
                                        <p:cTn id="10" dur="1" fill="hold">
                                          <p:stCondLst>
                                            <p:cond delay="0"/>
                                          </p:stCondLst>
                                        </p:cTn>
                                        <p:tgtEl>
                                          <p:spTgt spid="2">
                                            <p:txEl>
                                              <p:pRg st="1" end="1"/>
                                            </p:txEl>
                                          </p:spTgt>
                                        </p:tgtEl>
                                        <p:attrNameLst>
                                          <p:attrName>style.visibility</p:attrName>
                                        </p:attrNameLst>
                                      </p:cBhvr>
                                      <p:to>
                                        <p:strVal val="visible"/>
                                      </p:to>
                                    </p:set>
                                    <p:anim calcmode="lin" valueType="num">
                                      <p:cBhvr>
                                        <p:cTn id="11" dur="2000" fill="hold"/>
                                        <p:tgtEl>
                                          <p:spTgt spid="2">
                                            <p:txEl>
                                              <p:pRg st="1" end="1"/>
                                            </p:txEl>
                                          </p:spTgt>
                                        </p:tgtEl>
                                        <p:attrNameLst>
                                          <p:attrName>ppt_w</p:attrName>
                                        </p:attrNameLst>
                                      </p:cBhvr>
                                      <p:tavLst>
                                        <p:tav tm="0">
                                          <p:val>
                                            <p:fltVal val="0"/>
                                          </p:val>
                                        </p:tav>
                                        <p:tav tm="100000">
                                          <p:val>
                                            <p:strVal val="#ppt_w"/>
                                          </p:val>
                                        </p:tav>
                                      </p:tavLst>
                                    </p:anim>
                                    <p:anim calcmode="lin" valueType="num">
                                      <p:cBhvr>
                                        <p:cTn id="12" dur="2000" fill="hold"/>
                                        <p:tgtEl>
                                          <p:spTgt spid="2">
                                            <p:txEl>
                                              <p:pRg st="1" end="1"/>
                                            </p:txEl>
                                          </p:spTgt>
                                        </p:tgtEl>
                                        <p:attrNameLst>
                                          <p:attrName>ppt_h</p:attrName>
                                        </p:attrNameLst>
                                      </p:cBhvr>
                                      <p:tavLst>
                                        <p:tav tm="0">
                                          <p:val>
                                            <p:fltVal val="0"/>
                                          </p:val>
                                        </p:tav>
                                        <p:tav tm="100000">
                                          <p:val>
                                            <p:strVal val="#ppt_h"/>
                                          </p:val>
                                        </p:tav>
                                      </p:tavLst>
                                    </p:anim>
                                    <p:animEffect transition="in" filter="fade">
                                      <p:cBhvr>
                                        <p:cTn id="13" dur="2000"/>
                                        <p:tgtEl>
                                          <p:spTgt spid="2">
                                            <p:txEl>
                                              <p:pRg st="1" end="1"/>
                                            </p:txEl>
                                          </p:spTgt>
                                        </p:tgtEl>
                                      </p:cBhvr>
                                    </p:animEffect>
                                  </p:childTnLst>
                                </p:cTn>
                              </p:par>
                            </p:childTnLst>
                          </p:cTn>
                        </p:par>
                        <p:par>
                          <p:cTn id="14" fill="hold">
                            <p:stCondLst>
                              <p:cond delay="4750"/>
                            </p:stCondLst>
                            <p:childTnLst>
                              <p:par>
                                <p:cTn id="15" presetID="26" presetClass="entr" presetSubtype="0" fill="hold" nodeType="afterEffect">
                                  <p:stCondLst>
                                    <p:cond delay="50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down)">
                                      <p:cBhvr>
                                        <p:cTn id="17" dur="580">
                                          <p:stCondLst>
                                            <p:cond delay="0"/>
                                          </p:stCondLst>
                                        </p:cTn>
                                        <p:tgtEl>
                                          <p:spTgt spid="2">
                                            <p:txEl>
                                              <p:pRg st="2" end="2"/>
                                            </p:txEl>
                                          </p:spTgt>
                                        </p:tgtEl>
                                      </p:cBhvr>
                                    </p:animEffect>
                                    <p:anim calcmode="lin" valueType="num">
                                      <p:cBhvr>
                                        <p:cTn id="18" dur="1822" tmFilter="0,0; 0.14,0.36; 0.43,0.73; 0.71,0.91; 1.0,1.0">
                                          <p:stCondLst>
                                            <p:cond delay="0"/>
                                          </p:stCondLst>
                                        </p:cTn>
                                        <p:tgtEl>
                                          <p:spTgt spid="2">
                                            <p:txEl>
                                              <p:pRg st="2" end="2"/>
                                            </p:txEl>
                                          </p:spTgt>
                                        </p:tgtEl>
                                        <p:attrNameLst>
                                          <p:attrName>ppt_x</p:attrName>
                                        </p:attrNameLst>
                                      </p:cBhvr>
                                      <p:tavLst>
                                        <p:tav tm="0">
                                          <p:val>
                                            <p:strVal val="#ppt_x-0.25"/>
                                          </p:val>
                                        </p:tav>
                                        <p:tav tm="100000">
                                          <p:val>
                                            <p:strVal val="#ppt_x"/>
                                          </p:val>
                                        </p:tav>
                                      </p:tavLst>
                                    </p:anim>
                                    <p:anim calcmode="lin" valueType="num">
                                      <p:cBhvr>
                                        <p:cTn id="19" dur="664" tmFilter="0.0,0.0; 0.25,0.07; 0.50,0.2; 0.75,0.467; 1.0,1.0">
                                          <p:stCondLst>
                                            <p:cond delay="0"/>
                                          </p:stCondLst>
                                        </p:cTn>
                                        <p:tgtEl>
                                          <p:spTgt spid="2">
                                            <p:txEl>
                                              <p:pRg st="2" end="2"/>
                                            </p:txEl>
                                          </p:spTgt>
                                        </p:tgtEl>
                                        <p:attrNameLst>
                                          <p:attrName>ppt_y</p:attrName>
                                        </p:attrNameLst>
                                      </p:cBhvr>
                                      <p:tavLst>
                                        <p:tav tm="0" fmla="#ppt_y-sin(pi*$)/3">
                                          <p:val>
                                            <p:fltVal val="0.5"/>
                                          </p:val>
                                        </p:tav>
                                        <p:tav tm="100000">
                                          <p:val>
                                            <p:fltVal val="1"/>
                                          </p:val>
                                        </p:tav>
                                      </p:tavLst>
                                    </p:anim>
                                    <p:anim calcmode="lin" valueType="num">
                                      <p:cBhvr>
                                        <p:cTn id="20" dur="664" tmFilter="0, 0; 0.125,0.2665; 0.25,0.4; 0.375,0.465; 0.5,0.5;  0.625,0.535; 0.75,0.6; 0.875,0.7335; 1,1">
                                          <p:stCondLst>
                                            <p:cond delay="664"/>
                                          </p:stCondLst>
                                        </p:cTn>
                                        <p:tgtEl>
                                          <p:spTgt spid="2">
                                            <p:txEl>
                                              <p:pRg st="2" end="2"/>
                                            </p:txEl>
                                          </p:spTgt>
                                        </p:tgtEl>
                                        <p:attrNameLst>
                                          <p:attrName>ppt_y</p:attrName>
                                        </p:attrNameLst>
                                      </p:cBhvr>
                                      <p:tavLst>
                                        <p:tav tm="0" fmla="#ppt_y-sin(pi*$)/9">
                                          <p:val>
                                            <p:fltVal val="0"/>
                                          </p:val>
                                        </p:tav>
                                        <p:tav tm="100000">
                                          <p:val>
                                            <p:fltVal val="1"/>
                                          </p:val>
                                        </p:tav>
                                      </p:tavLst>
                                    </p:anim>
                                    <p:anim calcmode="lin" valueType="num">
                                      <p:cBhvr>
                                        <p:cTn id="21" dur="332" tmFilter="0, 0; 0.125,0.2665; 0.25,0.4; 0.375,0.465; 0.5,0.5;  0.625,0.535; 0.75,0.6; 0.875,0.7335; 1,1">
                                          <p:stCondLst>
                                            <p:cond delay="1324"/>
                                          </p:stCondLst>
                                        </p:cTn>
                                        <p:tgtEl>
                                          <p:spTgt spid="2">
                                            <p:txEl>
                                              <p:pRg st="2" end="2"/>
                                            </p:txEl>
                                          </p:spTgt>
                                        </p:tgtEl>
                                        <p:attrNameLst>
                                          <p:attrName>ppt_y</p:attrName>
                                        </p:attrNameLst>
                                      </p:cBhvr>
                                      <p:tavLst>
                                        <p:tav tm="0" fmla="#ppt_y-sin(pi*$)/27">
                                          <p:val>
                                            <p:fltVal val="0"/>
                                          </p:val>
                                        </p:tav>
                                        <p:tav tm="100000">
                                          <p:val>
                                            <p:fltVal val="1"/>
                                          </p:val>
                                        </p:tav>
                                      </p:tavLst>
                                    </p:anim>
                                    <p:anim calcmode="lin" valueType="num">
                                      <p:cBhvr>
                                        <p:cTn id="22" dur="164" tmFilter="0, 0; 0.125,0.2665; 0.25,0.4; 0.375,0.465; 0.5,0.5;  0.625,0.535; 0.75,0.6; 0.875,0.7335; 1,1">
                                          <p:stCondLst>
                                            <p:cond delay="1656"/>
                                          </p:stCondLst>
                                        </p:cTn>
                                        <p:tgtEl>
                                          <p:spTgt spid="2">
                                            <p:txEl>
                                              <p:pRg st="2" end="2"/>
                                            </p:txEl>
                                          </p:spTgt>
                                        </p:tgtEl>
                                        <p:attrNameLst>
                                          <p:attrName>ppt_y</p:attrName>
                                        </p:attrNameLst>
                                      </p:cBhvr>
                                      <p:tavLst>
                                        <p:tav tm="0" fmla="#ppt_y-sin(pi*$)/81">
                                          <p:val>
                                            <p:fltVal val="0"/>
                                          </p:val>
                                        </p:tav>
                                        <p:tav tm="100000">
                                          <p:val>
                                            <p:fltVal val="1"/>
                                          </p:val>
                                        </p:tav>
                                      </p:tavLst>
                                    </p:anim>
                                    <p:animScale>
                                      <p:cBhvr>
                                        <p:cTn id="23" dur="26">
                                          <p:stCondLst>
                                            <p:cond delay="650"/>
                                          </p:stCondLst>
                                        </p:cTn>
                                        <p:tgtEl>
                                          <p:spTgt spid="2">
                                            <p:txEl>
                                              <p:pRg st="2" end="2"/>
                                            </p:txEl>
                                          </p:spTgt>
                                        </p:tgtEl>
                                      </p:cBhvr>
                                      <p:to x="100000" y="60000"/>
                                    </p:animScale>
                                    <p:animScale>
                                      <p:cBhvr>
                                        <p:cTn id="24" dur="166" decel="50000">
                                          <p:stCondLst>
                                            <p:cond delay="676"/>
                                          </p:stCondLst>
                                        </p:cTn>
                                        <p:tgtEl>
                                          <p:spTgt spid="2">
                                            <p:txEl>
                                              <p:pRg st="2" end="2"/>
                                            </p:txEl>
                                          </p:spTgt>
                                        </p:tgtEl>
                                      </p:cBhvr>
                                      <p:to x="100000" y="100000"/>
                                    </p:animScale>
                                    <p:animScale>
                                      <p:cBhvr>
                                        <p:cTn id="25" dur="26">
                                          <p:stCondLst>
                                            <p:cond delay="1312"/>
                                          </p:stCondLst>
                                        </p:cTn>
                                        <p:tgtEl>
                                          <p:spTgt spid="2">
                                            <p:txEl>
                                              <p:pRg st="2" end="2"/>
                                            </p:txEl>
                                          </p:spTgt>
                                        </p:tgtEl>
                                      </p:cBhvr>
                                      <p:to x="100000" y="80000"/>
                                    </p:animScale>
                                    <p:animScale>
                                      <p:cBhvr>
                                        <p:cTn id="26" dur="166" decel="50000">
                                          <p:stCondLst>
                                            <p:cond delay="1338"/>
                                          </p:stCondLst>
                                        </p:cTn>
                                        <p:tgtEl>
                                          <p:spTgt spid="2">
                                            <p:txEl>
                                              <p:pRg st="2" end="2"/>
                                            </p:txEl>
                                          </p:spTgt>
                                        </p:tgtEl>
                                      </p:cBhvr>
                                      <p:to x="100000" y="100000"/>
                                    </p:animScale>
                                    <p:animScale>
                                      <p:cBhvr>
                                        <p:cTn id="27" dur="26">
                                          <p:stCondLst>
                                            <p:cond delay="1642"/>
                                          </p:stCondLst>
                                        </p:cTn>
                                        <p:tgtEl>
                                          <p:spTgt spid="2">
                                            <p:txEl>
                                              <p:pRg st="2" end="2"/>
                                            </p:txEl>
                                          </p:spTgt>
                                        </p:tgtEl>
                                      </p:cBhvr>
                                      <p:to x="100000" y="90000"/>
                                    </p:animScale>
                                    <p:animScale>
                                      <p:cBhvr>
                                        <p:cTn id="28" dur="166" decel="50000">
                                          <p:stCondLst>
                                            <p:cond delay="1668"/>
                                          </p:stCondLst>
                                        </p:cTn>
                                        <p:tgtEl>
                                          <p:spTgt spid="2">
                                            <p:txEl>
                                              <p:pRg st="2" end="2"/>
                                            </p:txEl>
                                          </p:spTgt>
                                        </p:tgtEl>
                                      </p:cBhvr>
                                      <p:to x="100000" y="100000"/>
                                    </p:animScale>
                                    <p:animScale>
                                      <p:cBhvr>
                                        <p:cTn id="29" dur="26">
                                          <p:stCondLst>
                                            <p:cond delay="1808"/>
                                          </p:stCondLst>
                                        </p:cTn>
                                        <p:tgtEl>
                                          <p:spTgt spid="2">
                                            <p:txEl>
                                              <p:pRg st="2" end="2"/>
                                            </p:txEl>
                                          </p:spTgt>
                                        </p:tgtEl>
                                      </p:cBhvr>
                                      <p:to x="100000" y="95000"/>
                                    </p:animScale>
                                    <p:animScale>
                                      <p:cBhvr>
                                        <p:cTn id="30" dur="166" decel="50000">
                                          <p:stCondLst>
                                            <p:cond delay="1834"/>
                                          </p:stCondLst>
                                        </p:cTn>
                                        <p:tgtEl>
                                          <p:spTgt spid="2">
                                            <p:txEl>
                                              <p:pRg st="2" end="2"/>
                                            </p:txEl>
                                          </p:spTgt>
                                        </p:tgtEl>
                                      </p:cBhvr>
                                      <p:to x="100000" y="100000"/>
                                    </p:animScale>
                                  </p:childTnLst>
                                </p:cTn>
                              </p:par>
                            </p:childTnLst>
                          </p:cTn>
                        </p:par>
                        <p:par>
                          <p:cTn id="31" fill="hold">
                            <p:stCondLst>
                              <p:cond delay="7250"/>
                            </p:stCondLst>
                            <p:childTnLst>
                              <p:par>
                                <p:cTn id="32" presetID="25" presetClass="entr" presetSubtype="0" fill="hold" nodeType="afterEffect">
                                  <p:stCondLst>
                                    <p:cond delay="500"/>
                                  </p:stCondLst>
                                  <p:childTnLst>
                                    <p:set>
                                      <p:cBhvr>
                                        <p:cTn id="33" dur="1" fill="hold">
                                          <p:stCondLst>
                                            <p:cond delay="0"/>
                                          </p:stCondLst>
                                        </p:cTn>
                                        <p:tgtEl>
                                          <p:spTgt spid="5"/>
                                        </p:tgtEl>
                                        <p:attrNameLst>
                                          <p:attrName>style.visibility</p:attrName>
                                        </p:attrNameLst>
                                      </p:cBhvr>
                                      <p:to>
                                        <p:strVal val="visible"/>
                                      </p:to>
                                    </p:set>
                                    <p:anim calcmode="lin" valueType="num">
                                      <p:cBhvr>
                                        <p:cTn id="34" dur="10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35" dur="10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36" dur="1000" accel="50000" fill="hold">
                                          <p:stCondLst>
                                            <p:cond delay="1000"/>
                                          </p:stCondLst>
                                        </p:cTn>
                                        <p:tgtEl>
                                          <p:spTgt spid="5"/>
                                        </p:tgtEl>
                                        <p:attrNameLst>
                                          <p:attrName>ppt_w</p:attrName>
                                        </p:attrNameLst>
                                      </p:cBhvr>
                                      <p:tavLst>
                                        <p:tav tm="0">
                                          <p:val>
                                            <p:strVal val="#ppt_w*.05"/>
                                          </p:val>
                                        </p:tav>
                                        <p:tav tm="100000">
                                          <p:val>
                                            <p:strVal val="#ppt_w"/>
                                          </p:val>
                                        </p:tav>
                                      </p:tavLst>
                                    </p:anim>
                                    <p:anim calcmode="lin" valueType="num">
                                      <p:cBhvr>
                                        <p:cTn id="37" dur="2000" fill="hold"/>
                                        <p:tgtEl>
                                          <p:spTgt spid="5"/>
                                        </p:tgtEl>
                                        <p:attrNameLst>
                                          <p:attrName>ppt_h</p:attrName>
                                        </p:attrNameLst>
                                      </p:cBhvr>
                                      <p:tavLst>
                                        <p:tav tm="0">
                                          <p:val>
                                            <p:strVal val="#ppt_h"/>
                                          </p:val>
                                        </p:tav>
                                        <p:tav tm="100000">
                                          <p:val>
                                            <p:strVal val="#ppt_h"/>
                                          </p:val>
                                        </p:tav>
                                      </p:tavLst>
                                    </p:anim>
                                    <p:anim calcmode="lin" valueType="num">
                                      <p:cBhvr>
                                        <p:cTn id="38" dur="10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39" dur="10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40" dur="1000" accel="50000" fill="hold">
                                          <p:stCondLst>
                                            <p:cond delay="1000"/>
                                          </p:stCondLst>
                                        </p:cTn>
                                        <p:tgtEl>
                                          <p:spTgt spid="5"/>
                                        </p:tgtEl>
                                        <p:attrNameLst>
                                          <p:attrName>ppt_y</p:attrName>
                                        </p:attrNameLst>
                                      </p:cBhvr>
                                      <p:tavLst>
                                        <p:tav tm="0">
                                          <p:val>
                                            <p:strVal val="#ppt_y+.1"/>
                                          </p:val>
                                        </p:tav>
                                        <p:tav tm="100000">
                                          <p:val>
                                            <p:strVal val="#ppt_y"/>
                                          </p:val>
                                        </p:tav>
                                      </p:tavLst>
                                    </p:anim>
                                    <p:animEffect transition="in" filter="fade">
                                      <p:cBhvr>
                                        <p:cTn id="41" dur="2000" decel="50000">
                                          <p:stCondLst>
                                            <p:cond delay="0"/>
                                          </p:stCondLst>
                                        </p:cTn>
                                        <p:tgtEl>
                                          <p:spTgt spid="5"/>
                                        </p:tgtEl>
                                      </p:cBhvr>
                                    </p:animEffect>
                                  </p:childTnLst>
                                </p:cTn>
                              </p:par>
                            </p:childTnLst>
                          </p:cTn>
                        </p:par>
                        <p:par>
                          <p:cTn id="42" fill="hold">
                            <p:stCondLst>
                              <p:cond delay="9750"/>
                            </p:stCondLst>
                            <p:childTnLst>
                              <p:par>
                                <p:cTn id="43" presetID="6" presetClass="entr" presetSubtype="16" fill="hold" nodeType="afterEffect">
                                  <p:stCondLst>
                                    <p:cond delay="2250"/>
                                  </p:stCondLst>
                                  <p:childTnLst>
                                    <p:set>
                                      <p:cBhvr>
                                        <p:cTn id="44" dur="1" fill="hold">
                                          <p:stCondLst>
                                            <p:cond delay="0"/>
                                          </p:stCondLst>
                                        </p:cTn>
                                        <p:tgtEl>
                                          <p:spTgt spid="6"/>
                                        </p:tgtEl>
                                        <p:attrNameLst>
                                          <p:attrName>style.visibility</p:attrName>
                                        </p:attrNameLst>
                                      </p:cBhvr>
                                      <p:to>
                                        <p:strVal val="visible"/>
                                      </p:to>
                                    </p:set>
                                    <p:animEffect transition="in" filter="circle(in)">
                                      <p:cBhvr>
                                        <p:cTn id="45" dur="3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EAC7"/>
            </a:gs>
            <a:gs pos="17999">
              <a:srgbClr val="FEE7F2"/>
            </a:gs>
            <a:gs pos="36000">
              <a:srgbClr val="FAC77D"/>
            </a:gs>
            <a:gs pos="61000">
              <a:srgbClr val="FBA97D"/>
            </a:gs>
            <a:gs pos="82001">
              <a:srgbClr val="FBD49C"/>
            </a:gs>
            <a:gs pos="100000">
              <a:srgbClr val="FEE7F2"/>
            </a:gs>
          </a:gsLst>
          <a:lin ang="2700000" scaled="1"/>
          <a:tileRect/>
        </a:gradFill>
        <a:effectLst/>
      </p:bgPr>
    </p:bg>
    <p:spTree>
      <p:nvGrpSpPr>
        <p:cNvPr id="1" name=""/>
        <p:cNvGrpSpPr/>
        <p:nvPr/>
      </p:nvGrpSpPr>
      <p:grpSpPr>
        <a:xfrm>
          <a:off x="0" y="0"/>
          <a:ext cx="0" cy="0"/>
          <a:chOff x="0" y="0"/>
          <a:chExt cx="0" cy="0"/>
        </a:xfrm>
      </p:grpSpPr>
      <p:sp>
        <p:nvSpPr>
          <p:cNvPr id="2" name="TextBox 1"/>
          <p:cNvSpPr txBox="1"/>
          <p:nvPr/>
        </p:nvSpPr>
        <p:spPr>
          <a:xfrm>
            <a:off x="539552" y="-1107504"/>
            <a:ext cx="8208912" cy="6001643"/>
          </a:xfrm>
          <a:prstGeom prst="rect">
            <a:avLst/>
          </a:prstGeom>
          <a:noFill/>
        </p:spPr>
        <p:txBody>
          <a:bodyPr wrap="square" rtlCol="0">
            <a:spAutoFit/>
            <a:scene3d>
              <a:camera prst="perspectiveRelaxed"/>
              <a:lightRig rig="threePt" dir="t"/>
            </a:scene3d>
          </a:bodyPr>
          <a:lstStyle/>
          <a:p>
            <a:pPr algn="ctr"/>
            <a:r>
              <a:rPr lang="ru-RU" sz="4800" dirty="0" smtClean="0">
                <a:ln>
                  <a:solidFill>
                    <a:srgbClr val="C00000"/>
                  </a:solidFill>
                </a:ln>
                <a:solidFill>
                  <a:schemeClr val="tx2">
                    <a:lumMod val="75000"/>
                  </a:schemeClr>
                </a:solidFill>
                <a:latin typeface="Franklin Gothic Demi" pitchFamily="34" charset="0"/>
              </a:rPr>
              <a:t>В 12-17 лет подросткам требуется значительно больше </a:t>
            </a:r>
          </a:p>
          <a:p>
            <a:pPr algn="ctr"/>
            <a:r>
              <a:rPr lang="ru-RU" sz="4800" dirty="0">
                <a:ln>
                  <a:solidFill>
                    <a:srgbClr val="C00000"/>
                  </a:solidFill>
                </a:ln>
                <a:solidFill>
                  <a:schemeClr val="tx2">
                    <a:lumMod val="75000"/>
                  </a:schemeClr>
                </a:solidFill>
                <a:latin typeface="Franklin Gothic Demi" pitchFamily="34" charset="0"/>
              </a:rPr>
              <a:t>э</a:t>
            </a:r>
            <a:r>
              <a:rPr lang="ru-RU" sz="4800" dirty="0" smtClean="0">
                <a:ln>
                  <a:solidFill>
                    <a:srgbClr val="C00000"/>
                  </a:solidFill>
                </a:ln>
                <a:solidFill>
                  <a:schemeClr val="tx2">
                    <a:lumMod val="75000"/>
                  </a:schemeClr>
                </a:solidFill>
                <a:latin typeface="Franklin Gothic Demi" pitchFamily="34" charset="0"/>
              </a:rPr>
              <a:t>нергии и пластического материала для формирования</a:t>
            </a:r>
          </a:p>
          <a:p>
            <a:pPr algn="ctr"/>
            <a:r>
              <a:rPr lang="ru-RU" sz="4800" dirty="0" smtClean="0">
                <a:ln>
                  <a:solidFill>
                    <a:srgbClr val="C00000"/>
                  </a:solidFill>
                </a:ln>
                <a:solidFill>
                  <a:schemeClr val="tx2">
                    <a:lumMod val="75000"/>
                  </a:schemeClr>
                </a:solidFill>
                <a:latin typeface="Franklin Gothic Demi" pitchFamily="34" charset="0"/>
              </a:rPr>
              <a:t>новых структур, чем в любом в другом возрасте.</a:t>
            </a:r>
            <a:endParaRPr lang="ru-RU" sz="4800" dirty="0">
              <a:ln>
                <a:solidFill>
                  <a:srgbClr val="C00000"/>
                </a:solidFill>
              </a:ln>
              <a:solidFill>
                <a:schemeClr val="tx2">
                  <a:lumMod val="75000"/>
                </a:schemeClr>
              </a:solidFill>
              <a:latin typeface="Franklin Gothic Demi" pitchFamily="34" charset="0"/>
            </a:endParaRPr>
          </a:p>
        </p:txBody>
      </p:sp>
      <p:pic>
        <p:nvPicPr>
          <p:cNvPr id="3" name="Рисунок 2"/>
          <p:cNvPicPr>
            <a:picLocks noChangeAspect="1"/>
          </p:cNvPicPr>
          <p:nvPr/>
        </p:nvPicPr>
        <p:blipFill>
          <a:blip r:embed="rId2">
            <a:extLst>
              <a:ext uri="{BEBA8EAE-BF5A-486C-A8C5-ECC9F3942E4B}">
                <a14:imgProps xmlns:a14="http://schemas.microsoft.com/office/drawing/2010/main" xmlns="">
                  <a14:imgLayer r:embed="rId3">
                    <a14:imgEffect>
                      <a14:sharpenSoften amount="50000"/>
                    </a14:imgEffect>
                    <a14:imgEffect>
                      <a14:saturation sat="400000"/>
                    </a14:imgEffect>
                  </a14:imgLayer>
                </a14:imgProps>
              </a:ext>
              <a:ext uri="{28A0092B-C50C-407E-A947-70E740481C1C}">
                <a14:useLocalDpi xmlns:a14="http://schemas.microsoft.com/office/drawing/2010/main" xmlns="" val="0"/>
              </a:ext>
            </a:extLst>
          </a:blip>
          <a:stretch>
            <a:fillRect/>
          </a:stretch>
        </p:blipFill>
        <p:spPr>
          <a:xfrm>
            <a:off x="2951820" y="4083885"/>
            <a:ext cx="3384376" cy="2690286"/>
          </a:xfrm>
          <a:prstGeom prst="rect">
            <a:avLst/>
          </a:prstGeom>
          <a:effectLst>
            <a:softEdge rad="127000"/>
          </a:effectLst>
          <a:scene3d>
            <a:camera prst="isometricOffAxis1Right"/>
            <a:lightRig rig="threePt" dir="t"/>
          </a:scene3d>
        </p:spPr>
      </p:pic>
    </p:spTree>
    <p:extLst>
      <p:ext uri="{BB962C8B-B14F-4D97-AF65-F5344CB8AC3E}">
        <p14:creationId xmlns:p14="http://schemas.microsoft.com/office/powerpoint/2010/main" xmlns="" val="619207932"/>
      </p:ext>
    </p:extLst>
  </p:cSld>
  <p:clrMapOvr>
    <a:masterClrMapping/>
  </p:clrMapOvr>
  <mc:AlternateContent xmlns:mc="http://schemas.openxmlformats.org/markup-compatibility/2006">
    <mc:Choice xmlns:p14="http://schemas.microsoft.com/office/powerpoint/2010/main" xmlns=""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50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125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1250" fill="hold"/>
                                        <p:tgtEl>
                                          <p:spTgt spid="2"/>
                                        </p:tgtEl>
                                        <p:attrNameLst>
                                          <p:attrName>ppt_y</p:attrName>
                                        </p:attrNameLst>
                                      </p:cBhvr>
                                      <p:tavLst>
                                        <p:tav tm="0">
                                          <p:val>
                                            <p:strVal val="#ppt_y"/>
                                          </p:val>
                                        </p:tav>
                                        <p:tav tm="100000">
                                          <p:val>
                                            <p:strVal val="#ppt_y"/>
                                          </p:val>
                                        </p:tav>
                                      </p:tavLst>
                                    </p:anim>
                                    <p:anim calcmode="lin" valueType="num">
                                      <p:cBhvr>
                                        <p:cTn id="9" dur="125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125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1250" tmFilter="0,0; .5, 1; 1, 1"/>
                                        <p:tgtEl>
                                          <p:spTgt spid="2"/>
                                        </p:tgtEl>
                                      </p:cBhvr>
                                    </p:animEffect>
                                  </p:childTnLst>
                                </p:cTn>
                              </p:par>
                            </p:childTnLst>
                          </p:cTn>
                        </p:par>
                        <p:par>
                          <p:cTn id="12" fill="hold">
                            <p:stCondLst>
                              <p:cond delay="17750"/>
                            </p:stCondLst>
                            <p:childTnLst>
                              <p:par>
                                <p:cTn id="13" presetID="9" presetClass="entr" presetSubtype="0" fill="hold" nodeType="afterEffect">
                                  <p:stCondLst>
                                    <p:cond delay="500"/>
                                  </p:stCondLst>
                                  <p:childTnLst>
                                    <p:set>
                                      <p:cBhvr>
                                        <p:cTn id="14" dur="1" fill="hold">
                                          <p:stCondLst>
                                            <p:cond delay="0"/>
                                          </p:stCondLst>
                                        </p:cTn>
                                        <p:tgtEl>
                                          <p:spTgt spid="3"/>
                                        </p:tgtEl>
                                        <p:attrNameLst>
                                          <p:attrName>style.visibility</p:attrName>
                                        </p:attrNameLst>
                                      </p:cBhvr>
                                      <p:to>
                                        <p:strVal val="visible"/>
                                      </p:to>
                                    </p:set>
                                    <p:animEffect transition="in" filter="dissolve">
                                      <p:cBhvr>
                                        <p:cTn id="15"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6B19C"/>
            </a:gs>
            <a:gs pos="30000">
              <a:srgbClr val="D49E6C"/>
            </a:gs>
            <a:gs pos="70000">
              <a:srgbClr val="A65528"/>
            </a:gs>
            <a:gs pos="100000">
              <a:srgbClr val="663012"/>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Box 1"/>
          <p:cNvSpPr txBox="1"/>
          <p:nvPr/>
        </p:nvSpPr>
        <p:spPr>
          <a:xfrm>
            <a:off x="107504" y="332656"/>
            <a:ext cx="8856984" cy="3293209"/>
          </a:xfrm>
          <a:prstGeom prst="rect">
            <a:avLst/>
          </a:prstGeom>
          <a:noFill/>
        </p:spPr>
        <p:txBody>
          <a:bodyPr wrap="square" rtlCol="0">
            <a:spAutoFit/>
          </a:bodyPr>
          <a:lstStyle/>
          <a:p>
            <a:pPr algn="ctr"/>
            <a:r>
              <a:rPr lang="ru-RU" sz="4800" b="1" i="1" u="sng" dirty="0" smtClean="0">
                <a:latin typeface="Times New Roman" pitchFamily="18" charset="0"/>
                <a:cs typeface="Times New Roman" pitchFamily="18" charset="0"/>
              </a:rPr>
              <a:t>Белок</a:t>
            </a:r>
            <a:r>
              <a:rPr lang="ru-RU" sz="3200" b="1" dirty="0" smtClean="0">
                <a:latin typeface="Times New Roman" pitchFamily="18" charset="0"/>
                <a:cs typeface="Times New Roman" pitchFamily="18" charset="0"/>
              </a:rPr>
              <a:t> – питание необходимое для роста, </a:t>
            </a:r>
          </a:p>
          <a:p>
            <a:pPr algn="ctr"/>
            <a:r>
              <a:rPr lang="ru-RU" sz="3200" b="1" dirty="0" smtClean="0">
                <a:latin typeface="Times New Roman" pitchFamily="18" charset="0"/>
                <a:cs typeface="Times New Roman" pitchFamily="18" charset="0"/>
              </a:rPr>
              <a:t>формирования </a:t>
            </a:r>
            <a:r>
              <a:rPr lang="ru-RU" sz="3200" b="1" dirty="0" smtClean="0">
                <a:latin typeface="Times New Roman" pitchFamily="18" charset="0"/>
                <a:cs typeface="Times New Roman" pitchFamily="18" charset="0"/>
              </a:rPr>
              <a:t>иммунной </a:t>
            </a:r>
            <a:r>
              <a:rPr lang="ru-RU" sz="3200" b="1" dirty="0" smtClean="0">
                <a:latin typeface="Times New Roman" pitchFamily="18" charset="0"/>
                <a:cs typeface="Times New Roman" pitchFamily="18" charset="0"/>
              </a:rPr>
              <a:t>системы,</a:t>
            </a:r>
          </a:p>
          <a:p>
            <a:pPr algn="ctr"/>
            <a:r>
              <a:rPr lang="ru-RU" sz="3200" b="1" dirty="0" smtClean="0">
                <a:latin typeface="Times New Roman" pitchFamily="18" charset="0"/>
                <a:cs typeface="Times New Roman" pitchFamily="18" charset="0"/>
              </a:rPr>
              <a:t>развития мускулатуры, увеличения силы мышц. </a:t>
            </a:r>
          </a:p>
          <a:p>
            <a:pPr algn="ctr"/>
            <a:r>
              <a:rPr lang="ru-RU" sz="3200" b="1" dirty="0" smtClean="0">
                <a:latin typeface="Times New Roman" pitchFamily="18" charset="0"/>
                <a:cs typeface="Times New Roman" pitchFamily="18" charset="0"/>
              </a:rPr>
              <a:t>Белки содержатся почти во всех продуктах, </a:t>
            </a:r>
          </a:p>
          <a:p>
            <a:pPr algn="ctr"/>
            <a:r>
              <a:rPr lang="ru-RU" sz="3200" b="1" dirty="0" smtClean="0">
                <a:latin typeface="Times New Roman" pitchFamily="18" charset="0"/>
                <a:cs typeface="Times New Roman" pitchFamily="18" charset="0"/>
              </a:rPr>
              <a:t>кроме сахара и жиров.</a:t>
            </a:r>
          </a:p>
        </p:txBody>
      </p:sp>
      <p:pic>
        <p:nvPicPr>
          <p:cNvPr id="8" name="Рисунок 7"/>
          <p:cNvPicPr>
            <a:picLocks noChangeAspect="1"/>
          </p:cNvPicPr>
          <p:nvPr/>
        </p:nvPicPr>
        <p:blipFill>
          <a:blip r:embed="rId2">
            <a:extLst>
              <a:ext uri="{BEBA8EAE-BF5A-486C-A8C5-ECC9F3942E4B}">
                <a14:imgProps xmlns:a14="http://schemas.microsoft.com/office/drawing/2010/main" xmlns="">
                  <a14:imgLayer r:embed="rId3">
                    <a14:imgEffect>
                      <a14:sharpenSoften amount="50000"/>
                    </a14:imgEffect>
                    <a14:imgEffect>
                      <a14:saturation sat="200000"/>
                    </a14:imgEffect>
                  </a14:imgLayer>
                </a14:imgProps>
              </a:ext>
              <a:ext uri="{28A0092B-C50C-407E-A947-70E740481C1C}">
                <a14:useLocalDpi xmlns:a14="http://schemas.microsoft.com/office/drawing/2010/main" xmlns="" val="0"/>
              </a:ext>
            </a:extLst>
          </a:blip>
          <a:stretch>
            <a:fillRect/>
          </a:stretch>
        </p:blipFill>
        <p:spPr>
          <a:xfrm>
            <a:off x="611560" y="3885768"/>
            <a:ext cx="3672408" cy="2704757"/>
          </a:xfrm>
          <a:prstGeom prst="rect">
            <a:avLst/>
          </a:prstGeom>
          <a:effectLst>
            <a:glow rad="139700">
              <a:schemeClr val="accent3">
                <a:satMod val="175000"/>
                <a:alpha val="40000"/>
              </a:schemeClr>
            </a:glow>
            <a:softEdge rad="127000"/>
          </a:effectLst>
          <a:scene3d>
            <a:camera prst="isometricOffAxis1Right"/>
            <a:lightRig rig="threePt" dir="t"/>
          </a:scene3d>
          <a:sp3d>
            <a:bevelT w="101600" prst="riblet"/>
          </a:sp3d>
        </p:spPr>
      </p:pic>
      <p:pic>
        <p:nvPicPr>
          <p:cNvPr id="9" name="Рисунок 8"/>
          <p:cNvPicPr>
            <a:picLocks noChangeAspect="1"/>
          </p:cNvPicPr>
          <p:nvPr/>
        </p:nvPicPr>
        <p:blipFill>
          <a:blip r:embed="rId4">
            <a:extLst>
              <a:ext uri="{BEBA8EAE-BF5A-486C-A8C5-ECC9F3942E4B}">
                <a14:imgProps xmlns:a14="http://schemas.microsoft.com/office/drawing/2010/main" xmlns="">
                  <a14:imgLayer r:embed="rId5">
                    <a14:imgEffect>
                      <a14:sharpenSoften amount="50000"/>
                    </a14:imgEffect>
                    <a14:imgEffect>
                      <a14:colorTemperature colorTemp="11200"/>
                    </a14:imgEffect>
                  </a14:imgLayer>
                </a14:imgProps>
              </a:ext>
              <a:ext uri="{28A0092B-C50C-407E-A947-70E740481C1C}">
                <a14:useLocalDpi xmlns:a14="http://schemas.microsoft.com/office/drawing/2010/main" xmlns="" val="0"/>
              </a:ext>
            </a:extLst>
          </a:blip>
          <a:stretch>
            <a:fillRect/>
          </a:stretch>
        </p:blipFill>
        <p:spPr>
          <a:xfrm>
            <a:off x="5148063" y="3789040"/>
            <a:ext cx="3533083" cy="2649812"/>
          </a:xfrm>
          <a:prstGeom prst="rect">
            <a:avLst/>
          </a:prstGeom>
          <a:effectLst>
            <a:glow rad="63500">
              <a:schemeClr val="accent6">
                <a:satMod val="175000"/>
                <a:alpha val="40000"/>
              </a:schemeClr>
            </a:glow>
            <a:softEdge rad="127000"/>
          </a:effectLst>
          <a:scene3d>
            <a:camera prst="isometricOffAxis2Left"/>
            <a:lightRig rig="threePt" dir="t"/>
          </a:scene3d>
          <a:sp3d>
            <a:bevelT prst="relaxedInset"/>
          </a:sp3d>
        </p:spPr>
      </p:pic>
    </p:spTree>
    <p:extLst>
      <p:ext uri="{BB962C8B-B14F-4D97-AF65-F5344CB8AC3E}">
        <p14:creationId xmlns:p14="http://schemas.microsoft.com/office/powerpoint/2010/main" xmlns="" val="4058865082"/>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500"/>
                                  </p:stCondLst>
                                  <p:childTnLst>
                                    <p:set>
                                      <p:cBhvr>
                                        <p:cTn id="6" dur="1" fill="hold">
                                          <p:stCondLst>
                                            <p:cond delay="0"/>
                                          </p:stCondLst>
                                        </p:cTn>
                                        <p:tgtEl>
                                          <p:spTgt spid="2">
                                            <p:txEl>
                                              <p:pRg st="0" end="0"/>
                                            </p:txEl>
                                          </p:spTgt>
                                        </p:tgtEl>
                                        <p:attrNameLst>
                                          <p:attrName>style.visibility</p:attrName>
                                        </p:attrNameLst>
                                      </p:cBhvr>
                                      <p:to>
                                        <p:strVal val="visible"/>
                                      </p:to>
                                    </p:set>
                                    <p:animScale>
                                      <p:cBhvr>
                                        <p:cTn id="7" dur="2000" decel="50000" fill="hold">
                                          <p:stCondLst>
                                            <p:cond delay="0"/>
                                          </p:stCondLst>
                                        </p:cTn>
                                        <p:tgtEl>
                                          <p:spTgt spid="2">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2000" decel="50000" fill="hold">
                                          <p:stCondLst>
                                            <p:cond delay="0"/>
                                          </p:stCondLst>
                                        </p:cTn>
                                        <p:tgtEl>
                                          <p:spTgt spid="2">
                                            <p:txEl>
                                              <p:pRg st="0" end="0"/>
                                            </p:txEl>
                                          </p:spTgt>
                                        </p:tgtEl>
                                        <p:attrNameLst>
                                          <p:attrName>ppt_x</p:attrName>
                                          <p:attrName>ppt_y</p:attrName>
                                        </p:attrNameLst>
                                      </p:cBhvr>
                                    </p:animMotion>
                                    <p:animEffect transition="in" filter="fade">
                                      <p:cBhvr>
                                        <p:cTn id="9" dur="2000"/>
                                        <p:tgtEl>
                                          <p:spTgt spid="2">
                                            <p:txEl>
                                              <p:pRg st="0" end="0"/>
                                            </p:txEl>
                                          </p:spTgt>
                                        </p:tgtEl>
                                      </p:cBhvr>
                                    </p:animEffect>
                                  </p:childTnLst>
                                </p:cTn>
                              </p:par>
                            </p:childTnLst>
                          </p:cTn>
                        </p:par>
                        <p:par>
                          <p:cTn id="10" fill="hold">
                            <p:stCondLst>
                              <p:cond delay="2500"/>
                            </p:stCondLst>
                            <p:childTnLst>
                              <p:par>
                                <p:cTn id="11" presetID="52" presetClass="entr" presetSubtype="0" fill="hold" nodeType="afterEffect">
                                  <p:stCondLst>
                                    <p:cond delay="500"/>
                                  </p:stCondLst>
                                  <p:childTnLst>
                                    <p:set>
                                      <p:cBhvr>
                                        <p:cTn id="12" dur="1" fill="hold">
                                          <p:stCondLst>
                                            <p:cond delay="0"/>
                                          </p:stCondLst>
                                        </p:cTn>
                                        <p:tgtEl>
                                          <p:spTgt spid="2">
                                            <p:txEl>
                                              <p:pRg st="1" end="1"/>
                                            </p:txEl>
                                          </p:spTgt>
                                        </p:tgtEl>
                                        <p:attrNameLst>
                                          <p:attrName>style.visibility</p:attrName>
                                        </p:attrNameLst>
                                      </p:cBhvr>
                                      <p:to>
                                        <p:strVal val="visible"/>
                                      </p:to>
                                    </p:set>
                                    <p:animScale>
                                      <p:cBhvr>
                                        <p:cTn id="13" dur="2000" decel="50000" fill="hold">
                                          <p:stCondLst>
                                            <p:cond delay="0"/>
                                          </p:stCondLst>
                                        </p:cTn>
                                        <p:tgtEl>
                                          <p:spTgt spid="2">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2000" decel="50000" fill="hold">
                                          <p:stCondLst>
                                            <p:cond delay="0"/>
                                          </p:stCondLst>
                                        </p:cTn>
                                        <p:tgtEl>
                                          <p:spTgt spid="2">
                                            <p:txEl>
                                              <p:pRg st="1" end="1"/>
                                            </p:txEl>
                                          </p:spTgt>
                                        </p:tgtEl>
                                        <p:attrNameLst>
                                          <p:attrName>ppt_x</p:attrName>
                                          <p:attrName>ppt_y</p:attrName>
                                        </p:attrNameLst>
                                      </p:cBhvr>
                                    </p:animMotion>
                                    <p:animEffect transition="in" filter="fade">
                                      <p:cBhvr>
                                        <p:cTn id="15" dur="2000"/>
                                        <p:tgtEl>
                                          <p:spTgt spid="2">
                                            <p:txEl>
                                              <p:pRg st="1" end="1"/>
                                            </p:txEl>
                                          </p:spTgt>
                                        </p:tgtEl>
                                      </p:cBhvr>
                                    </p:animEffect>
                                  </p:childTnLst>
                                </p:cTn>
                              </p:par>
                            </p:childTnLst>
                          </p:cTn>
                        </p:par>
                        <p:par>
                          <p:cTn id="16" fill="hold">
                            <p:stCondLst>
                              <p:cond delay="5000"/>
                            </p:stCondLst>
                            <p:childTnLst>
                              <p:par>
                                <p:cTn id="17" presetID="31" presetClass="entr" presetSubtype="0" fill="hold" nodeType="afterEffect">
                                  <p:stCondLst>
                                    <p:cond delay="50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p:cTn id="19" dur="2000" fill="hold"/>
                                        <p:tgtEl>
                                          <p:spTgt spid="2">
                                            <p:txEl>
                                              <p:pRg st="2" end="2"/>
                                            </p:txEl>
                                          </p:spTgt>
                                        </p:tgtEl>
                                        <p:attrNameLst>
                                          <p:attrName>ppt_w</p:attrName>
                                        </p:attrNameLst>
                                      </p:cBhvr>
                                      <p:tavLst>
                                        <p:tav tm="0">
                                          <p:val>
                                            <p:fltVal val="0"/>
                                          </p:val>
                                        </p:tav>
                                        <p:tav tm="100000">
                                          <p:val>
                                            <p:strVal val="#ppt_w"/>
                                          </p:val>
                                        </p:tav>
                                      </p:tavLst>
                                    </p:anim>
                                    <p:anim calcmode="lin" valueType="num">
                                      <p:cBhvr>
                                        <p:cTn id="20" dur="2000" fill="hold"/>
                                        <p:tgtEl>
                                          <p:spTgt spid="2">
                                            <p:txEl>
                                              <p:pRg st="2" end="2"/>
                                            </p:txEl>
                                          </p:spTgt>
                                        </p:tgtEl>
                                        <p:attrNameLst>
                                          <p:attrName>ppt_h</p:attrName>
                                        </p:attrNameLst>
                                      </p:cBhvr>
                                      <p:tavLst>
                                        <p:tav tm="0">
                                          <p:val>
                                            <p:fltVal val="0"/>
                                          </p:val>
                                        </p:tav>
                                        <p:tav tm="100000">
                                          <p:val>
                                            <p:strVal val="#ppt_h"/>
                                          </p:val>
                                        </p:tav>
                                      </p:tavLst>
                                    </p:anim>
                                    <p:anim calcmode="lin" valueType="num">
                                      <p:cBhvr>
                                        <p:cTn id="21" dur="2000" fill="hold"/>
                                        <p:tgtEl>
                                          <p:spTgt spid="2">
                                            <p:txEl>
                                              <p:pRg st="2" end="2"/>
                                            </p:txEl>
                                          </p:spTgt>
                                        </p:tgtEl>
                                        <p:attrNameLst>
                                          <p:attrName>style.rotation</p:attrName>
                                        </p:attrNameLst>
                                      </p:cBhvr>
                                      <p:tavLst>
                                        <p:tav tm="0">
                                          <p:val>
                                            <p:fltVal val="90"/>
                                          </p:val>
                                        </p:tav>
                                        <p:tav tm="100000">
                                          <p:val>
                                            <p:fltVal val="0"/>
                                          </p:val>
                                        </p:tav>
                                      </p:tavLst>
                                    </p:anim>
                                    <p:animEffect transition="in" filter="fade">
                                      <p:cBhvr>
                                        <p:cTn id="22" dur="2000"/>
                                        <p:tgtEl>
                                          <p:spTgt spid="2">
                                            <p:txEl>
                                              <p:pRg st="2" end="2"/>
                                            </p:txEl>
                                          </p:spTgt>
                                        </p:tgtEl>
                                      </p:cBhvr>
                                    </p:animEffect>
                                  </p:childTnLst>
                                </p:cTn>
                              </p:par>
                            </p:childTnLst>
                          </p:cTn>
                        </p:par>
                        <p:par>
                          <p:cTn id="23" fill="hold">
                            <p:stCondLst>
                              <p:cond delay="7500"/>
                            </p:stCondLst>
                            <p:childTnLst>
                              <p:par>
                                <p:cTn id="24" presetID="4" presetClass="entr" presetSubtype="16" fill="hold" nodeType="afterEffect">
                                  <p:stCondLst>
                                    <p:cond delay="500"/>
                                  </p:stCondLst>
                                  <p:childTnLst>
                                    <p:set>
                                      <p:cBhvr>
                                        <p:cTn id="25" dur="1" fill="hold">
                                          <p:stCondLst>
                                            <p:cond delay="0"/>
                                          </p:stCondLst>
                                        </p:cTn>
                                        <p:tgtEl>
                                          <p:spTgt spid="2">
                                            <p:txEl>
                                              <p:pRg st="3" end="3"/>
                                            </p:txEl>
                                          </p:spTgt>
                                        </p:tgtEl>
                                        <p:attrNameLst>
                                          <p:attrName>style.visibility</p:attrName>
                                        </p:attrNameLst>
                                      </p:cBhvr>
                                      <p:to>
                                        <p:strVal val="visible"/>
                                      </p:to>
                                    </p:set>
                                    <p:animEffect transition="in" filter="box(in)">
                                      <p:cBhvr>
                                        <p:cTn id="26" dur="2000"/>
                                        <p:tgtEl>
                                          <p:spTgt spid="2">
                                            <p:txEl>
                                              <p:pRg st="3" end="3"/>
                                            </p:txEl>
                                          </p:spTgt>
                                        </p:tgtEl>
                                      </p:cBhvr>
                                    </p:animEffect>
                                  </p:childTnLst>
                                </p:cTn>
                              </p:par>
                            </p:childTnLst>
                          </p:cTn>
                        </p:par>
                        <p:par>
                          <p:cTn id="27" fill="hold">
                            <p:stCondLst>
                              <p:cond delay="10000"/>
                            </p:stCondLst>
                            <p:childTnLst>
                              <p:par>
                                <p:cTn id="28" presetID="4" presetClass="entr" presetSubtype="16" fill="hold" nodeType="afterEffect">
                                  <p:stCondLst>
                                    <p:cond delay="500"/>
                                  </p:stCondLst>
                                  <p:childTnLst>
                                    <p:set>
                                      <p:cBhvr>
                                        <p:cTn id="29" dur="1" fill="hold">
                                          <p:stCondLst>
                                            <p:cond delay="0"/>
                                          </p:stCondLst>
                                        </p:cTn>
                                        <p:tgtEl>
                                          <p:spTgt spid="2">
                                            <p:txEl>
                                              <p:pRg st="4" end="4"/>
                                            </p:txEl>
                                          </p:spTgt>
                                        </p:tgtEl>
                                        <p:attrNameLst>
                                          <p:attrName>style.visibility</p:attrName>
                                        </p:attrNameLst>
                                      </p:cBhvr>
                                      <p:to>
                                        <p:strVal val="visible"/>
                                      </p:to>
                                    </p:set>
                                    <p:animEffect transition="in" filter="box(in)">
                                      <p:cBhvr>
                                        <p:cTn id="30" dur="2000"/>
                                        <p:tgtEl>
                                          <p:spTgt spid="2">
                                            <p:txEl>
                                              <p:pRg st="4" end="4"/>
                                            </p:txEl>
                                          </p:spTgt>
                                        </p:tgtEl>
                                      </p:cBhvr>
                                    </p:animEffect>
                                  </p:childTnLst>
                                </p:cTn>
                              </p:par>
                            </p:childTnLst>
                          </p:cTn>
                        </p:par>
                        <p:par>
                          <p:cTn id="31" fill="hold">
                            <p:stCondLst>
                              <p:cond delay="12500"/>
                            </p:stCondLst>
                            <p:childTnLst>
                              <p:par>
                                <p:cTn id="32" presetID="9" presetClass="entr" presetSubtype="0" fill="hold" nodeType="afterEffect">
                                  <p:stCondLst>
                                    <p:cond delay="500"/>
                                  </p:stCondLst>
                                  <p:childTnLst>
                                    <p:set>
                                      <p:cBhvr>
                                        <p:cTn id="33" dur="1" fill="hold">
                                          <p:stCondLst>
                                            <p:cond delay="0"/>
                                          </p:stCondLst>
                                        </p:cTn>
                                        <p:tgtEl>
                                          <p:spTgt spid="8"/>
                                        </p:tgtEl>
                                        <p:attrNameLst>
                                          <p:attrName>style.visibility</p:attrName>
                                        </p:attrNameLst>
                                      </p:cBhvr>
                                      <p:to>
                                        <p:strVal val="visible"/>
                                      </p:to>
                                    </p:set>
                                    <p:animEffect transition="in" filter="dissolve">
                                      <p:cBhvr>
                                        <p:cTn id="34" dur="2000"/>
                                        <p:tgtEl>
                                          <p:spTgt spid="8"/>
                                        </p:tgtEl>
                                      </p:cBhvr>
                                    </p:animEffect>
                                  </p:childTnLst>
                                </p:cTn>
                              </p:par>
                              <p:par>
                                <p:cTn id="35" presetID="9" presetClass="entr" presetSubtype="0" fill="hold" nodeType="withEffect">
                                  <p:stCondLst>
                                    <p:cond delay="500"/>
                                  </p:stCondLst>
                                  <p:childTnLst>
                                    <p:set>
                                      <p:cBhvr>
                                        <p:cTn id="36" dur="1" fill="hold">
                                          <p:stCondLst>
                                            <p:cond delay="0"/>
                                          </p:stCondLst>
                                        </p:cTn>
                                        <p:tgtEl>
                                          <p:spTgt spid="9"/>
                                        </p:tgtEl>
                                        <p:attrNameLst>
                                          <p:attrName>style.visibility</p:attrName>
                                        </p:attrNameLst>
                                      </p:cBhvr>
                                      <p:to>
                                        <p:strVal val="visible"/>
                                      </p:to>
                                    </p:set>
                                    <p:animEffect transition="in" filter="dissolve">
                                      <p:cBhvr>
                                        <p:cTn id="3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C00000"/>
                </a:solidFill>
                <a:latin typeface="Times New Roman" pitchFamily="18" charset="0"/>
                <a:cs typeface="Times New Roman" pitchFamily="18" charset="0"/>
              </a:rPr>
              <a:t>ЦЕЛИ</a:t>
            </a:r>
            <a:endParaRPr lang="ru-RU" b="1" dirty="0">
              <a:solidFill>
                <a:srgbClr val="C00000"/>
              </a:solidFill>
              <a:latin typeface="Times New Roman" pitchFamily="18" charset="0"/>
              <a:cs typeface="Times New Roman" pitchFamily="18" charset="0"/>
            </a:endParaRPr>
          </a:p>
        </p:txBody>
      </p:sp>
      <p:sp>
        <p:nvSpPr>
          <p:cNvPr id="3" name="TextBox 2"/>
          <p:cNvSpPr txBox="1"/>
          <p:nvPr/>
        </p:nvSpPr>
        <p:spPr>
          <a:xfrm>
            <a:off x="357159" y="1714488"/>
            <a:ext cx="8358246" cy="4462760"/>
          </a:xfrm>
          <a:prstGeom prst="rect">
            <a:avLst/>
          </a:prstGeom>
          <a:noFill/>
        </p:spPr>
        <p:txBody>
          <a:bodyPr wrap="square" rtlCol="0">
            <a:spAutoFit/>
          </a:bodyPr>
          <a:lstStyle/>
          <a:p>
            <a:r>
              <a:rPr lang="ru-RU" sz="3200" b="1" dirty="0" smtClean="0">
                <a:solidFill>
                  <a:srgbClr val="7030A0"/>
                </a:solidFill>
                <a:latin typeface="Comic Sans MS" pitchFamily="66" charset="0"/>
                <a:cs typeface="Times New Roman" pitchFamily="18" charset="0"/>
              </a:rPr>
              <a:t>1. Воспитание бережного отношения к своему здоровью.</a:t>
            </a:r>
          </a:p>
          <a:p>
            <a:r>
              <a:rPr lang="ru-RU" sz="3200" b="1" dirty="0" smtClean="0">
                <a:solidFill>
                  <a:srgbClr val="7030A0"/>
                </a:solidFill>
                <a:latin typeface="Comic Sans MS" pitchFamily="66" charset="0"/>
                <a:cs typeface="Times New Roman" pitchFamily="18" charset="0"/>
              </a:rPr>
              <a:t>2.</a:t>
            </a:r>
            <a:r>
              <a:rPr lang="en-US" sz="3200" b="1" dirty="0" smtClean="0">
                <a:solidFill>
                  <a:srgbClr val="7030A0"/>
                </a:solidFill>
                <a:latin typeface="Comic Sans MS" pitchFamily="66" charset="0"/>
                <a:cs typeface="Times New Roman" pitchFamily="18" charset="0"/>
              </a:rPr>
              <a:t> </a:t>
            </a:r>
            <a:r>
              <a:rPr lang="ru-RU" sz="3200" b="1" dirty="0" smtClean="0">
                <a:solidFill>
                  <a:srgbClr val="7030A0"/>
                </a:solidFill>
                <a:latin typeface="Comic Sans MS" pitchFamily="66" charset="0"/>
                <a:cs typeface="Times New Roman" pitchFamily="18" charset="0"/>
              </a:rPr>
              <a:t>Формирование здорового образа жизни.</a:t>
            </a:r>
          </a:p>
          <a:p>
            <a:r>
              <a:rPr lang="ru-RU" sz="3200" b="1" dirty="0" smtClean="0">
                <a:solidFill>
                  <a:srgbClr val="7030A0"/>
                </a:solidFill>
                <a:latin typeface="Comic Sans MS" pitchFamily="66" charset="0"/>
                <a:cs typeface="Times New Roman" pitchFamily="18" charset="0"/>
              </a:rPr>
              <a:t>3. Воспитать негативное отношение к вредным продуктам питания</a:t>
            </a:r>
          </a:p>
          <a:p>
            <a:r>
              <a:rPr lang="ru-RU" sz="3200" b="1" dirty="0" smtClean="0">
                <a:solidFill>
                  <a:srgbClr val="7030A0"/>
                </a:solidFill>
                <a:latin typeface="Comic Sans MS" pitchFamily="66" charset="0"/>
                <a:cs typeface="Times New Roman" pitchFamily="18" charset="0"/>
              </a:rPr>
              <a:t>4. Сформировать привычку правильно питаться и соблюдать режим питания</a:t>
            </a:r>
          </a:p>
          <a:p>
            <a:endParaRPr lang="ru-RU" sz="2800" dirty="0">
              <a:solidFill>
                <a:srgbClr val="7030A0"/>
              </a:solidFill>
              <a:latin typeface="Comic Sans MS" pitchFamily="66"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332656"/>
            <a:ext cx="8208912" cy="1200329"/>
          </a:xfrm>
          <a:prstGeom prst="rect">
            <a:avLst/>
          </a:prstGeom>
        </p:spPr>
        <p:txBody>
          <a:bodyPr wrap="square">
            <a:spAutoFit/>
          </a:bodyPr>
          <a:lstStyle/>
          <a:p>
            <a:pPr algn="ctr"/>
            <a:r>
              <a:rPr lang="ru-RU" sz="4400" b="1" u="sng" dirty="0">
                <a:ln w="18000">
                  <a:solidFill>
                    <a:schemeClr val="tx1"/>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Особенно богаты белками :</a:t>
            </a:r>
          </a:p>
          <a:p>
            <a:pPr algn="ctr"/>
            <a:endParaRPr lang="ru-RU" sz="2800" b="1" u="sng" dirty="0">
              <a:ln w="18000">
                <a:solidFill>
                  <a:schemeClr val="tx1"/>
                </a:solidFill>
                <a:prstDash val="solid"/>
                <a:miter lim="800000"/>
              </a:ln>
              <a:solidFill>
                <a:srgbClr val="FF0000"/>
              </a:solidFill>
              <a:effectLst>
                <a:outerShdw blurRad="25500" dist="23000" dir="7020000" algn="tl">
                  <a:srgbClr val="000000">
                    <a:alpha val="50000"/>
                  </a:srgbClr>
                </a:outerShdw>
              </a:effectLst>
            </a:endParaRPr>
          </a:p>
        </p:txBody>
      </p:sp>
      <p:pic>
        <p:nvPicPr>
          <p:cNvPr id="3" name="Рисунок 2"/>
          <p:cNvPicPr>
            <a:picLocks noChangeAspect="1"/>
          </p:cNvPicPr>
          <p:nvPr/>
        </p:nvPicPr>
        <p:blipFill>
          <a:blip r:embed="rId2">
            <a:extLst>
              <a:ext uri="{BEBA8EAE-BF5A-486C-A8C5-ECC9F3942E4B}">
                <a14:imgProps xmlns:a14="http://schemas.microsoft.com/office/drawing/2010/main" xmlns="">
                  <a14:imgLayer r:embed="rId3">
                    <a14:imgEffect>
                      <a14:sharpenSoften amount="50000"/>
                    </a14:imgEffect>
                    <a14:imgEffect>
                      <a14:saturation sat="200000"/>
                    </a14:imgEffect>
                  </a14:imgLayer>
                </a14:imgProps>
              </a:ext>
              <a:ext uri="{28A0092B-C50C-407E-A947-70E740481C1C}">
                <a14:useLocalDpi xmlns:a14="http://schemas.microsoft.com/office/drawing/2010/main" xmlns="" val="0"/>
              </a:ext>
            </a:extLst>
          </a:blip>
          <a:stretch>
            <a:fillRect/>
          </a:stretch>
        </p:blipFill>
        <p:spPr>
          <a:xfrm>
            <a:off x="87562" y="1222643"/>
            <a:ext cx="3129354" cy="2412337"/>
          </a:xfrm>
          <a:prstGeom prst="ellipse">
            <a:avLst/>
          </a:prstGeom>
          <a:ln>
            <a:noFill/>
          </a:ln>
          <a:effectLst>
            <a:softEdge rad="112500"/>
          </a:effectLst>
        </p:spPr>
      </p:pic>
      <p:pic>
        <p:nvPicPr>
          <p:cNvPr id="4" name="Рисунок 3"/>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3227679" y="1185799"/>
            <a:ext cx="2931072" cy="2316430"/>
          </a:xfrm>
          <a:prstGeom prst="ellipse">
            <a:avLst/>
          </a:prstGeom>
          <a:ln>
            <a:noFill/>
          </a:ln>
          <a:effectLst>
            <a:softEdge rad="112500"/>
          </a:effectLst>
        </p:spPr>
      </p:pic>
      <p:pic>
        <p:nvPicPr>
          <p:cNvPr id="5" name="Рисунок 4"/>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6217123" y="1141633"/>
            <a:ext cx="2820420" cy="2390118"/>
          </a:xfrm>
          <a:prstGeom prst="ellipse">
            <a:avLst/>
          </a:prstGeom>
          <a:ln>
            <a:noFill/>
          </a:ln>
          <a:effectLst>
            <a:softEdge rad="112500"/>
          </a:effectLst>
        </p:spPr>
      </p:pic>
      <p:pic>
        <p:nvPicPr>
          <p:cNvPr id="6" name="Рисунок 5"/>
          <p:cNvPicPr>
            <a:picLocks noChangeAspect="1"/>
          </p:cNvPicPr>
          <p:nvPr/>
        </p:nvPicPr>
        <p:blipFill>
          <a:blip r:embed="rId6">
            <a:extLst>
              <a:ext uri="{BEBA8EAE-BF5A-486C-A8C5-ECC9F3942E4B}">
                <a14:imgProps xmlns:a14="http://schemas.microsoft.com/office/drawing/2010/main" xmlns="">
                  <a14:imgLayer r:embed="rId7">
                    <a14:imgEffect>
                      <a14:sharpenSoften amount="50000"/>
                    </a14:imgEffect>
                    <a14:imgEffect>
                      <a14:saturation sat="400000"/>
                    </a14:imgEffect>
                  </a14:imgLayer>
                </a14:imgProps>
              </a:ext>
              <a:ext uri="{28A0092B-C50C-407E-A947-70E740481C1C}">
                <a14:useLocalDpi xmlns:a14="http://schemas.microsoft.com/office/drawing/2010/main" xmlns="" val="0"/>
              </a:ext>
            </a:extLst>
          </a:blip>
          <a:stretch>
            <a:fillRect/>
          </a:stretch>
        </p:blipFill>
        <p:spPr>
          <a:xfrm>
            <a:off x="899592" y="3469615"/>
            <a:ext cx="3416780" cy="3223020"/>
          </a:xfrm>
          <a:prstGeom prst="ellipse">
            <a:avLst/>
          </a:prstGeom>
          <a:ln>
            <a:noFill/>
          </a:ln>
          <a:effectLst>
            <a:softEdge rad="112500"/>
          </a:effectLst>
        </p:spPr>
      </p:pic>
      <p:pic>
        <p:nvPicPr>
          <p:cNvPr id="7" name="Рисунок 6"/>
          <p:cNvPicPr>
            <a:picLocks noChangeAspect="1"/>
          </p:cNvPicPr>
          <p:nvPr/>
        </p:nvPicPr>
        <p:blipFill>
          <a:blip r:embed="rId8">
            <a:extLst>
              <a:ext uri="{28A0092B-C50C-407E-A947-70E740481C1C}">
                <a14:useLocalDpi xmlns:a14="http://schemas.microsoft.com/office/drawing/2010/main" xmlns="" val="0"/>
              </a:ext>
            </a:extLst>
          </a:blip>
          <a:stretch>
            <a:fillRect/>
          </a:stretch>
        </p:blipFill>
        <p:spPr>
          <a:xfrm>
            <a:off x="4860032" y="3464229"/>
            <a:ext cx="3888432" cy="3223679"/>
          </a:xfrm>
          <a:prstGeom prst="ellipse">
            <a:avLst/>
          </a:prstGeom>
          <a:ln>
            <a:noFill/>
          </a:ln>
          <a:effectLst>
            <a:softEdge rad="112500"/>
          </a:effectLst>
        </p:spPr>
      </p:pic>
    </p:spTree>
    <p:extLst>
      <p:ext uri="{BB962C8B-B14F-4D97-AF65-F5344CB8AC3E}">
        <p14:creationId xmlns:p14="http://schemas.microsoft.com/office/powerpoint/2010/main" xmlns="" val="3614299963"/>
      </p:ext>
    </p:extLst>
  </p:cSld>
  <p:clrMapOvr>
    <a:masterClrMapping/>
  </p:clrMapOvr>
  <mc:AlternateContent xmlns:mc="http://schemas.openxmlformats.org/markup-compatibility/2006">
    <mc:Choice xmlns:p14="http://schemas.microsoft.com/office/powerpoint/2010/main" xmlns="" Requires="p14">
      <p:transition spd="slow" p14:dur="4000">
        <p14:vortex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250"/>
                                  </p:stCondLst>
                                  <p:childTnLst>
                                    <p:set>
                                      <p:cBhvr>
                                        <p:cTn id="6" dur="1" fill="hold">
                                          <p:stCondLst>
                                            <p:cond delay="0"/>
                                          </p:stCondLst>
                                        </p:cTn>
                                        <p:tgtEl>
                                          <p:spTgt spid="3"/>
                                        </p:tgtEl>
                                        <p:attrNameLst>
                                          <p:attrName>style.visibility</p:attrName>
                                        </p:attrNameLst>
                                      </p:cBhvr>
                                      <p:to>
                                        <p:strVal val="visible"/>
                                      </p:to>
                                    </p:set>
                                    <p:anim calcmode="lin" valueType="num">
                                      <p:cBhvr>
                                        <p:cTn id="7" dur="2000" fill="hold"/>
                                        <p:tgtEl>
                                          <p:spTgt spid="3"/>
                                        </p:tgtEl>
                                        <p:attrNameLst>
                                          <p:attrName>ppt_w</p:attrName>
                                        </p:attrNameLst>
                                      </p:cBhvr>
                                      <p:tavLst>
                                        <p:tav tm="0">
                                          <p:val>
                                            <p:fltVal val="0"/>
                                          </p:val>
                                        </p:tav>
                                        <p:tav tm="100000">
                                          <p:val>
                                            <p:strVal val="#ppt_w"/>
                                          </p:val>
                                        </p:tav>
                                      </p:tavLst>
                                    </p:anim>
                                    <p:anim calcmode="lin" valueType="num">
                                      <p:cBhvr>
                                        <p:cTn id="8" dur="2000" fill="hold"/>
                                        <p:tgtEl>
                                          <p:spTgt spid="3"/>
                                        </p:tgtEl>
                                        <p:attrNameLst>
                                          <p:attrName>ppt_h</p:attrName>
                                        </p:attrNameLst>
                                      </p:cBhvr>
                                      <p:tavLst>
                                        <p:tav tm="0">
                                          <p:val>
                                            <p:fltVal val="0"/>
                                          </p:val>
                                        </p:tav>
                                        <p:tav tm="100000">
                                          <p:val>
                                            <p:strVal val="#ppt_h"/>
                                          </p:val>
                                        </p:tav>
                                      </p:tavLst>
                                    </p:anim>
                                    <p:anim calcmode="lin" valueType="num">
                                      <p:cBhvr>
                                        <p:cTn id="9" dur="2000" fill="hold"/>
                                        <p:tgtEl>
                                          <p:spTgt spid="3"/>
                                        </p:tgtEl>
                                        <p:attrNameLst>
                                          <p:attrName>style.rotation</p:attrName>
                                        </p:attrNameLst>
                                      </p:cBhvr>
                                      <p:tavLst>
                                        <p:tav tm="0">
                                          <p:val>
                                            <p:fltVal val="90"/>
                                          </p:val>
                                        </p:tav>
                                        <p:tav tm="100000">
                                          <p:val>
                                            <p:fltVal val="0"/>
                                          </p:val>
                                        </p:tav>
                                      </p:tavLst>
                                    </p:anim>
                                    <p:animEffect transition="in" filter="fade">
                                      <p:cBhvr>
                                        <p:cTn id="10" dur="2000"/>
                                        <p:tgtEl>
                                          <p:spTgt spid="3"/>
                                        </p:tgtEl>
                                      </p:cBhvr>
                                    </p:animEffect>
                                  </p:childTnLst>
                                </p:cTn>
                              </p:par>
                            </p:childTnLst>
                          </p:cTn>
                        </p:par>
                        <p:par>
                          <p:cTn id="11" fill="hold">
                            <p:stCondLst>
                              <p:cond delay="2250"/>
                            </p:stCondLst>
                            <p:childTnLst>
                              <p:par>
                                <p:cTn id="12" presetID="21" presetClass="entr" presetSubtype="1" fill="hold" nodeType="afterEffect">
                                  <p:stCondLst>
                                    <p:cond delay="250"/>
                                  </p:stCondLst>
                                  <p:childTnLst>
                                    <p:set>
                                      <p:cBhvr>
                                        <p:cTn id="13" dur="1" fill="hold">
                                          <p:stCondLst>
                                            <p:cond delay="0"/>
                                          </p:stCondLst>
                                        </p:cTn>
                                        <p:tgtEl>
                                          <p:spTgt spid="4"/>
                                        </p:tgtEl>
                                        <p:attrNameLst>
                                          <p:attrName>style.visibility</p:attrName>
                                        </p:attrNameLst>
                                      </p:cBhvr>
                                      <p:to>
                                        <p:strVal val="visible"/>
                                      </p:to>
                                    </p:set>
                                    <p:animEffect transition="in" filter="wheel(1)">
                                      <p:cBhvr>
                                        <p:cTn id="14" dur="2000"/>
                                        <p:tgtEl>
                                          <p:spTgt spid="4"/>
                                        </p:tgtEl>
                                      </p:cBhvr>
                                    </p:animEffect>
                                  </p:childTnLst>
                                </p:cTn>
                              </p:par>
                            </p:childTnLst>
                          </p:cTn>
                        </p:par>
                        <p:par>
                          <p:cTn id="15" fill="hold">
                            <p:stCondLst>
                              <p:cond delay="4500"/>
                            </p:stCondLst>
                            <p:childTnLst>
                              <p:par>
                                <p:cTn id="16" presetID="22" presetClass="entr" presetSubtype="4" fill="hold" nodeType="afterEffect">
                                  <p:stCondLst>
                                    <p:cond delay="250"/>
                                  </p:stCondLst>
                                  <p:childTnLst>
                                    <p:set>
                                      <p:cBhvr>
                                        <p:cTn id="17" dur="1" fill="hold">
                                          <p:stCondLst>
                                            <p:cond delay="0"/>
                                          </p:stCondLst>
                                        </p:cTn>
                                        <p:tgtEl>
                                          <p:spTgt spid="5"/>
                                        </p:tgtEl>
                                        <p:attrNameLst>
                                          <p:attrName>style.visibility</p:attrName>
                                        </p:attrNameLst>
                                      </p:cBhvr>
                                      <p:to>
                                        <p:strVal val="visible"/>
                                      </p:to>
                                    </p:set>
                                    <p:animEffect transition="in" filter="wipe(down)">
                                      <p:cBhvr>
                                        <p:cTn id="18" dur="2000"/>
                                        <p:tgtEl>
                                          <p:spTgt spid="5"/>
                                        </p:tgtEl>
                                      </p:cBhvr>
                                    </p:animEffect>
                                  </p:childTnLst>
                                </p:cTn>
                              </p:par>
                            </p:childTnLst>
                          </p:cTn>
                        </p:par>
                        <p:par>
                          <p:cTn id="19" fill="hold">
                            <p:stCondLst>
                              <p:cond delay="6750"/>
                            </p:stCondLst>
                            <p:childTnLst>
                              <p:par>
                                <p:cTn id="20" presetID="35" presetClass="entr" presetSubtype="0" fill="hold" nodeType="afterEffect">
                                  <p:stCondLst>
                                    <p:cond delay="25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2000"/>
                                        <p:tgtEl>
                                          <p:spTgt spid="6"/>
                                        </p:tgtEl>
                                      </p:cBhvr>
                                    </p:animEffect>
                                    <p:anim calcmode="lin" valueType="num">
                                      <p:cBhvr>
                                        <p:cTn id="23" dur="2000" fill="hold"/>
                                        <p:tgtEl>
                                          <p:spTgt spid="6"/>
                                        </p:tgtEl>
                                        <p:attrNameLst>
                                          <p:attrName>style.rotation</p:attrName>
                                        </p:attrNameLst>
                                      </p:cBhvr>
                                      <p:tavLst>
                                        <p:tav tm="0">
                                          <p:val>
                                            <p:fltVal val="720"/>
                                          </p:val>
                                        </p:tav>
                                        <p:tav tm="100000">
                                          <p:val>
                                            <p:fltVal val="0"/>
                                          </p:val>
                                        </p:tav>
                                      </p:tavLst>
                                    </p:anim>
                                    <p:anim calcmode="lin" valueType="num">
                                      <p:cBhvr>
                                        <p:cTn id="24" dur="2000" fill="hold"/>
                                        <p:tgtEl>
                                          <p:spTgt spid="6"/>
                                        </p:tgtEl>
                                        <p:attrNameLst>
                                          <p:attrName>ppt_h</p:attrName>
                                        </p:attrNameLst>
                                      </p:cBhvr>
                                      <p:tavLst>
                                        <p:tav tm="0">
                                          <p:val>
                                            <p:fltVal val="0"/>
                                          </p:val>
                                        </p:tav>
                                        <p:tav tm="100000">
                                          <p:val>
                                            <p:strVal val="#ppt_h"/>
                                          </p:val>
                                        </p:tav>
                                      </p:tavLst>
                                    </p:anim>
                                    <p:anim calcmode="lin" valueType="num">
                                      <p:cBhvr>
                                        <p:cTn id="25" dur="2000" fill="hold"/>
                                        <p:tgtEl>
                                          <p:spTgt spid="6"/>
                                        </p:tgtEl>
                                        <p:attrNameLst>
                                          <p:attrName>ppt_w</p:attrName>
                                        </p:attrNameLst>
                                      </p:cBhvr>
                                      <p:tavLst>
                                        <p:tav tm="0">
                                          <p:val>
                                            <p:fltVal val="0"/>
                                          </p:val>
                                        </p:tav>
                                        <p:tav tm="100000">
                                          <p:val>
                                            <p:strVal val="#ppt_w"/>
                                          </p:val>
                                        </p:tav>
                                      </p:tavLst>
                                    </p:anim>
                                  </p:childTnLst>
                                </p:cTn>
                              </p:par>
                            </p:childTnLst>
                          </p:cTn>
                        </p:par>
                        <p:par>
                          <p:cTn id="26" fill="hold">
                            <p:stCondLst>
                              <p:cond delay="9000"/>
                            </p:stCondLst>
                            <p:childTnLst>
                              <p:par>
                                <p:cTn id="27" presetID="15" presetClass="entr" presetSubtype="0" fill="hold" nodeType="afterEffect">
                                  <p:stCondLst>
                                    <p:cond delay="250"/>
                                  </p:stCondLst>
                                  <p:childTnLst>
                                    <p:set>
                                      <p:cBhvr>
                                        <p:cTn id="28" dur="1" fill="hold">
                                          <p:stCondLst>
                                            <p:cond delay="0"/>
                                          </p:stCondLst>
                                        </p:cTn>
                                        <p:tgtEl>
                                          <p:spTgt spid="7"/>
                                        </p:tgtEl>
                                        <p:attrNameLst>
                                          <p:attrName>style.visibility</p:attrName>
                                        </p:attrNameLst>
                                      </p:cBhvr>
                                      <p:to>
                                        <p:strVal val="visible"/>
                                      </p:to>
                                    </p:set>
                                    <p:anim calcmode="lin" valueType="num">
                                      <p:cBhvr>
                                        <p:cTn id="29" dur="2000" fill="hold"/>
                                        <p:tgtEl>
                                          <p:spTgt spid="7"/>
                                        </p:tgtEl>
                                        <p:attrNameLst>
                                          <p:attrName>ppt_w</p:attrName>
                                        </p:attrNameLst>
                                      </p:cBhvr>
                                      <p:tavLst>
                                        <p:tav tm="0">
                                          <p:val>
                                            <p:fltVal val="0"/>
                                          </p:val>
                                        </p:tav>
                                        <p:tav tm="100000">
                                          <p:val>
                                            <p:strVal val="#ppt_w"/>
                                          </p:val>
                                        </p:tav>
                                      </p:tavLst>
                                    </p:anim>
                                    <p:anim calcmode="lin" valueType="num">
                                      <p:cBhvr>
                                        <p:cTn id="30" dur="2000" fill="hold"/>
                                        <p:tgtEl>
                                          <p:spTgt spid="7"/>
                                        </p:tgtEl>
                                        <p:attrNameLst>
                                          <p:attrName>ppt_h</p:attrName>
                                        </p:attrNameLst>
                                      </p:cBhvr>
                                      <p:tavLst>
                                        <p:tav tm="0">
                                          <p:val>
                                            <p:fltVal val="0"/>
                                          </p:val>
                                        </p:tav>
                                        <p:tav tm="100000">
                                          <p:val>
                                            <p:strVal val="#ppt_h"/>
                                          </p:val>
                                        </p:tav>
                                      </p:tavLst>
                                    </p:anim>
                                    <p:anim calcmode="lin" valueType="num">
                                      <p:cBhvr>
                                        <p:cTn id="31" dur="2000" fill="hold"/>
                                        <p:tgtEl>
                                          <p:spTgt spid="7"/>
                                        </p:tgtEl>
                                        <p:attrNameLst>
                                          <p:attrName>ppt_x</p:attrName>
                                        </p:attrNameLst>
                                      </p:cBhvr>
                                      <p:tavLst>
                                        <p:tav tm="0" fmla="#ppt_x+(cos(-2*pi*(1-$))*-#ppt_x-sin(-2*pi*(1-$))*(1-#ppt_y))*(1-$)">
                                          <p:val>
                                            <p:fltVal val="0"/>
                                          </p:val>
                                        </p:tav>
                                        <p:tav tm="100000">
                                          <p:val>
                                            <p:fltVal val="1"/>
                                          </p:val>
                                        </p:tav>
                                      </p:tavLst>
                                    </p:anim>
                                    <p:anim calcmode="lin" valueType="num">
                                      <p:cBhvr>
                                        <p:cTn id="32" dur="2000" fill="hold"/>
                                        <p:tgtEl>
                                          <p:spTgt spid="7"/>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FFFF"/>
            </a:gs>
            <a:gs pos="7001">
              <a:srgbClr val="E6E6E6"/>
            </a:gs>
            <a:gs pos="32001">
              <a:srgbClr val="7D8496"/>
            </a:gs>
            <a:gs pos="47000">
              <a:srgbClr val="E6E6E6"/>
            </a:gs>
            <a:gs pos="85001">
              <a:srgbClr val="7D8496"/>
            </a:gs>
            <a:gs pos="100000">
              <a:srgbClr val="E6E6E6"/>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TextBox 1"/>
          <p:cNvSpPr txBox="1"/>
          <p:nvPr/>
        </p:nvSpPr>
        <p:spPr>
          <a:xfrm>
            <a:off x="2555776" y="2060848"/>
            <a:ext cx="5040560" cy="2123658"/>
          </a:xfrm>
          <a:prstGeom prst="rect">
            <a:avLst/>
          </a:prstGeom>
          <a:noFill/>
        </p:spPr>
        <p:txBody>
          <a:bodyPr wrap="square" rtlCol="0">
            <a:spAutoFit/>
            <a:scene3d>
              <a:camera prst="isometricOffAxis2Left"/>
              <a:lightRig rig="threePt" dir="t"/>
            </a:scene3d>
          </a:bodyPr>
          <a:lstStyle/>
          <a:p>
            <a:pPr algn="ctr"/>
            <a:r>
              <a:rPr lang="ru-RU" sz="6600" b="1" dirty="0" smtClean="0">
                <a:ln w="38100">
                  <a:solidFill>
                    <a:schemeClr val="tx1"/>
                  </a:solidFill>
                </a:ln>
                <a:solidFill>
                  <a:srgbClr val="FFCC00"/>
                </a:solidFill>
                <a:effectLst>
                  <a:glow rad="228600">
                    <a:schemeClr val="accent2">
                      <a:satMod val="175000"/>
                      <a:alpha val="40000"/>
                    </a:schemeClr>
                  </a:glow>
                </a:effectLst>
                <a:latin typeface="Arial Black" pitchFamily="34" charset="0"/>
              </a:rPr>
              <a:t>ДЕФИЦИТ БЕЛКА</a:t>
            </a:r>
          </a:p>
        </p:txBody>
      </p:sp>
      <p:cxnSp>
        <p:nvCxnSpPr>
          <p:cNvPr id="4" name="Прямая со стрелкой 3"/>
          <p:cNvCxnSpPr/>
          <p:nvPr/>
        </p:nvCxnSpPr>
        <p:spPr>
          <a:xfrm flipH="1">
            <a:off x="1475656" y="3645024"/>
            <a:ext cx="1080120" cy="93610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7" name="TextBox 6"/>
          <p:cNvSpPr txBox="1"/>
          <p:nvPr/>
        </p:nvSpPr>
        <p:spPr>
          <a:xfrm>
            <a:off x="1" y="4690009"/>
            <a:ext cx="2987824" cy="1384995"/>
          </a:xfrm>
          <a:prstGeom prst="rect">
            <a:avLst/>
          </a:prstGeom>
          <a:noFill/>
        </p:spPr>
        <p:txBody>
          <a:bodyPr wrap="square" rtlCol="0">
            <a:spAutoFit/>
          </a:bodyPr>
          <a:lstStyle/>
          <a:p>
            <a:pPr algn="ctr"/>
            <a:r>
              <a:rPr lang="ru-RU" sz="2800" b="1" dirty="0" smtClean="0">
                <a:solidFill>
                  <a:schemeClr val="tx1">
                    <a:lumMod val="95000"/>
                    <a:lumOff val="5000"/>
                  </a:schemeClr>
                </a:solidFill>
                <a:effectLst>
                  <a:glow rad="228600">
                    <a:schemeClr val="accent5">
                      <a:satMod val="175000"/>
                      <a:alpha val="40000"/>
                    </a:schemeClr>
                  </a:glow>
                  <a:outerShdw blurRad="75057" dist="38100" dir="5400000" sy="-20000" rotWithShape="0">
                    <a:prstClr val="black">
                      <a:alpha val="25000"/>
                    </a:prstClr>
                  </a:outerShdw>
                </a:effectLst>
                <a:latin typeface="Times New Roman" pitchFamily="18" charset="0"/>
                <a:cs typeface="Times New Roman" pitchFamily="18" charset="0"/>
              </a:rPr>
              <a:t>Нарушение функции</a:t>
            </a:r>
          </a:p>
          <a:p>
            <a:pPr algn="ctr"/>
            <a:r>
              <a:rPr lang="ru-RU" sz="2800" b="1" dirty="0">
                <a:solidFill>
                  <a:schemeClr val="tx1">
                    <a:lumMod val="95000"/>
                    <a:lumOff val="5000"/>
                  </a:schemeClr>
                </a:solidFill>
                <a:effectLst>
                  <a:glow rad="228600">
                    <a:schemeClr val="accent5">
                      <a:satMod val="175000"/>
                      <a:alpha val="40000"/>
                    </a:schemeClr>
                  </a:glow>
                  <a:outerShdw blurRad="75057" dist="38100" dir="5400000" sy="-20000" rotWithShape="0">
                    <a:prstClr val="black">
                      <a:alpha val="25000"/>
                    </a:prstClr>
                  </a:outerShdw>
                </a:effectLst>
                <a:latin typeface="Times New Roman" pitchFamily="18" charset="0"/>
                <a:cs typeface="Times New Roman" pitchFamily="18" charset="0"/>
              </a:rPr>
              <a:t>г</a:t>
            </a:r>
            <a:r>
              <a:rPr lang="ru-RU" sz="2800" b="1" dirty="0" smtClean="0">
                <a:solidFill>
                  <a:schemeClr val="tx1">
                    <a:lumMod val="95000"/>
                    <a:lumOff val="5000"/>
                  </a:schemeClr>
                </a:solidFill>
                <a:effectLst>
                  <a:glow rad="228600">
                    <a:schemeClr val="accent5">
                      <a:satMod val="175000"/>
                      <a:alpha val="40000"/>
                    </a:schemeClr>
                  </a:glow>
                  <a:outerShdw blurRad="75057" dist="38100" dir="5400000" sy="-20000" rotWithShape="0">
                    <a:prstClr val="black">
                      <a:alpha val="25000"/>
                    </a:prstClr>
                  </a:outerShdw>
                </a:effectLst>
                <a:latin typeface="Times New Roman" pitchFamily="18" charset="0"/>
                <a:cs typeface="Times New Roman" pitchFamily="18" charset="0"/>
              </a:rPr>
              <a:t>оловного мозга</a:t>
            </a:r>
            <a:endParaRPr lang="ru-RU" sz="2800" b="1" dirty="0">
              <a:solidFill>
                <a:schemeClr val="tx1">
                  <a:lumMod val="95000"/>
                  <a:lumOff val="5000"/>
                </a:schemeClr>
              </a:solidFill>
              <a:effectLst>
                <a:glow rad="228600">
                  <a:schemeClr val="accent5">
                    <a:satMod val="175000"/>
                    <a:alpha val="40000"/>
                  </a:schemeClr>
                </a:glow>
                <a:outerShdw blurRad="75057" dist="38100" dir="5400000" sy="-20000" rotWithShape="0">
                  <a:prstClr val="black">
                    <a:alpha val="25000"/>
                  </a:prstClr>
                </a:outerShdw>
              </a:effectLst>
              <a:latin typeface="Times New Roman" pitchFamily="18" charset="0"/>
              <a:cs typeface="Times New Roman" pitchFamily="18" charset="0"/>
            </a:endParaRPr>
          </a:p>
        </p:txBody>
      </p:sp>
      <p:cxnSp>
        <p:nvCxnSpPr>
          <p:cNvPr id="9" name="Прямая со стрелкой 8"/>
          <p:cNvCxnSpPr/>
          <p:nvPr/>
        </p:nvCxnSpPr>
        <p:spPr>
          <a:xfrm>
            <a:off x="4644008" y="4113076"/>
            <a:ext cx="0" cy="75608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0" name="TextBox 9"/>
          <p:cNvSpPr txBox="1"/>
          <p:nvPr/>
        </p:nvSpPr>
        <p:spPr>
          <a:xfrm>
            <a:off x="3744755" y="4875196"/>
            <a:ext cx="1798506" cy="1077218"/>
          </a:xfrm>
          <a:prstGeom prst="rect">
            <a:avLst/>
          </a:prstGeom>
          <a:noFill/>
        </p:spPr>
        <p:txBody>
          <a:bodyPr wrap="none" rtlCol="0">
            <a:spAutoFit/>
          </a:bodyPr>
          <a:lstStyle/>
          <a:p>
            <a:pPr algn="ctr"/>
            <a:r>
              <a:rPr lang="ru-RU" sz="2800" b="1" dirty="0" smtClean="0">
                <a:effectLst>
                  <a:glow rad="228600">
                    <a:schemeClr val="accent2">
                      <a:satMod val="175000"/>
                      <a:alpha val="40000"/>
                    </a:schemeClr>
                  </a:glow>
                  <a:outerShdw blurRad="75057" dist="38100" dir="5400000" sy="-20000" rotWithShape="0">
                    <a:prstClr val="black">
                      <a:alpha val="25000"/>
                    </a:prstClr>
                  </a:outerShdw>
                </a:effectLst>
                <a:latin typeface="Times New Roman" pitchFamily="18" charset="0"/>
                <a:cs typeface="Times New Roman" pitchFamily="18" charset="0"/>
              </a:rPr>
              <a:t>Страдает</a:t>
            </a:r>
            <a:r>
              <a:rPr lang="ru-RU" sz="3200" b="1" dirty="0" smtClean="0">
                <a:effectLst>
                  <a:glow rad="228600">
                    <a:schemeClr val="accent2">
                      <a:satMod val="175000"/>
                      <a:alpha val="40000"/>
                    </a:schemeClr>
                  </a:glow>
                  <a:outerShdw blurRad="75057" dist="38100" dir="5400000" sy="-20000" rotWithShape="0">
                    <a:prstClr val="black">
                      <a:alpha val="25000"/>
                    </a:prstClr>
                  </a:outerShdw>
                </a:effectLst>
                <a:latin typeface="Times New Roman" pitchFamily="18" charset="0"/>
                <a:cs typeface="Times New Roman" pitchFamily="18" charset="0"/>
              </a:rPr>
              <a:t> </a:t>
            </a:r>
          </a:p>
          <a:p>
            <a:pPr algn="ctr"/>
            <a:r>
              <a:rPr lang="ru-RU" sz="3200" b="1" dirty="0" smtClean="0">
                <a:effectLst>
                  <a:glow rad="228600">
                    <a:schemeClr val="accent2">
                      <a:satMod val="175000"/>
                      <a:alpha val="40000"/>
                    </a:schemeClr>
                  </a:glow>
                  <a:outerShdw blurRad="75057" dist="38100" dir="5400000" sy="-20000" rotWithShape="0">
                    <a:prstClr val="black">
                      <a:alpha val="25000"/>
                    </a:prstClr>
                  </a:outerShdw>
                </a:effectLst>
                <a:latin typeface="Times New Roman" pitchFamily="18" charset="0"/>
                <a:cs typeface="Times New Roman" pitchFamily="18" charset="0"/>
              </a:rPr>
              <a:t>память</a:t>
            </a:r>
            <a:endParaRPr lang="ru-RU" sz="3200" b="1" dirty="0">
              <a:effectLst>
                <a:glow rad="228600">
                  <a:schemeClr val="accent2">
                    <a:satMod val="175000"/>
                    <a:alpha val="40000"/>
                  </a:schemeClr>
                </a:glow>
                <a:outerShdw blurRad="75057" dist="38100" dir="5400000" sy="-20000" rotWithShape="0">
                  <a:prstClr val="black">
                    <a:alpha val="25000"/>
                  </a:prstClr>
                </a:outerShdw>
              </a:effectLst>
              <a:latin typeface="Times New Roman" pitchFamily="18" charset="0"/>
              <a:cs typeface="Times New Roman" pitchFamily="18" charset="0"/>
            </a:endParaRPr>
          </a:p>
        </p:txBody>
      </p:sp>
      <p:cxnSp>
        <p:nvCxnSpPr>
          <p:cNvPr id="12" name="Прямая со стрелкой 11"/>
          <p:cNvCxnSpPr/>
          <p:nvPr/>
        </p:nvCxnSpPr>
        <p:spPr>
          <a:xfrm>
            <a:off x="7092280" y="3933056"/>
            <a:ext cx="936104" cy="756953"/>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5" name="TextBox 14"/>
          <p:cNvSpPr txBox="1"/>
          <p:nvPr/>
        </p:nvSpPr>
        <p:spPr>
          <a:xfrm>
            <a:off x="6541685" y="4853136"/>
            <a:ext cx="2602315" cy="1384995"/>
          </a:xfrm>
          <a:prstGeom prst="rect">
            <a:avLst/>
          </a:prstGeom>
          <a:noFill/>
        </p:spPr>
        <p:txBody>
          <a:bodyPr wrap="none" rtlCol="0">
            <a:spAutoFit/>
          </a:bodyPr>
          <a:lstStyle/>
          <a:p>
            <a:pPr algn="ctr"/>
            <a:r>
              <a:rPr lang="ru-RU" sz="2800" b="1" dirty="0" smtClean="0">
                <a:effectLst>
                  <a:glow rad="228600">
                    <a:schemeClr val="accent3">
                      <a:satMod val="175000"/>
                      <a:alpha val="40000"/>
                    </a:schemeClr>
                  </a:glow>
                  <a:outerShdw blurRad="75057" dist="38100" dir="5400000" sy="-20000" rotWithShape="0">
                    <a:prstClr val="black">
                      <a:alpha val="25000"/>
                    </a:prstClr>
                  </a:outerShdw>
                </a:effectLst>
                <a:latin typeface="Times New Roman" pitchFamily="18" charset="0"/>
                <a:cs typeface="Times New Roman" pitchFamily="18" charset="0"/>
              </a:rPr>
              <a:t>Быстро </a:t>
            </a:r>
          </a:p>
          <a:p>
            <a:pPr algn="ctr"/>
            <a:r>
              <a:rPr lang="ru-RU" sz="2800" b="1" dirty="0">
                <a:effectLst>
                  <a:glow rad="228600">
                    <a:schemeClr val="accent3">
                      <a:satMod val="175000"/>
                      <a:alpha val="40000"/>
                    </a:schemeClr>
                  </a:glow>
                  <a:outerShdw blurRad="75057" dist="38100" dir="5400000" sy="-20000" rotWithShape="0">
                    <a:prstClr val="black">
                      <a:alpha val="25000"/>
                    </a:prstClr>
                  </a:outerShdw>
                </a:effectLst>
                <a:latin typeface="Times New Roman" pitchFamily="18" charset="0"/>
                <a:cs typeface="Times New Roman" pitchFamily="18" charset="0"/>
              </a:rPr>
              <a:t>в</a:t>
            </a:r>
            <a:r>
              <a:rPr lang="ru-RU" sz="2800" b="1" dirty="0" smtClean="0">
                <a:effectLst>
                  <a:glow rad="228600">
                    <a:schemeClr val="accent3">
                      <a:satMod val="175000"/>
                      <a:alpha val="40000"/>
                    </a:schemeClr>
                  </a:glow>
                  <a:outerShdw blurRad="75057" dist="38100" dir="5400000" sy="-20000" rotWithShape="0">
                    <a:prstClr val="black">
                      <a:alpha val="25000"/>
                    </a:prstClr>
                  </a:outerShdw>
                </a:effectLst>
                <a:latin typeface="Times New Roman" pitchFamily="18" charset="0"/>
                <a:cs typeface="Times New Roman" pitchFamily="18" charset="0"/>
              </a:rPr>
              <a:t>озникает</a:t>
            </a:r>
          </a:p>
          <a:p>
            <a:pPr algn="ctr"/>
            <a:r>
              <a:rPr lang="ru-RU" sz="2800" b="1" dirty="0" smtClean="0">
                <a:effectLst>
                  <a:glow rad="228600">
                    <a:schemeClr val="accent3">
                      <a:satMod val="175000"/>
                      <a:alpha val="40000"/>
                    </a:schemeClr>
                  </a:glow>
                  <a:outerShdw blurRad="75057" dist="38100" dir="5400000" sy="-20000" rotWithShape="0">
                    <a:prstClr val="black">
                      <a:alpha val="25000"/>
                    </a:prstClr>
                  </a:outerShdw>
                </a:effectLst>
                <a:latin typeface="Times New Roman" pitchFamily="18" charset="0"/>
                <a:cs typeface="Times New Roman" pitchFamily="18" charset="0"/>
              </a:rPr>
              <a:t>переутомление</a:t>
            </a:r>
            <a:endParaRPr lang="ru-RU" sz="2800" b="1" dirty="0">
              <a:effectLst>
                <a:glow rad="228600">
                  <a:schemeClr val="accent3">
                    <a:satMod val="175000"/>
                    <a:alpha val="40000"/>
                  </a:schemeClr>
                </a:glow>
                <a:outerShdw blurRad="75057" dist="38100" dir="5400000" sy="-20000" rotWithShape="0">
                  <a:prstClr val="black">
                    <a:alpha val="25000"/>
                  </a:prstClr>
                </a:outerShdw>
              </a:effectLst>
              <a:latin typeface="Times New Roman" pitchFamily="18" charset="0"/>
              <a:cs typeface="Times New Roman" pitchFamily="18" charset="0"/>
            </a:endParaRPr>
          </a:p>
        </p:txBody>
      </p:sp>
      <p:cxnSp>
        <p:nvCxnSpPr>
          <p:cNvPr id="5" name="Прямая со стрелкой 4"/>
          <p:cNvCxnSpPr/>
          <p:nvPr/>
        </p:nvCxnSpPr>
        <p:spPr>
          <a:xfrm flipH="1" flipV="1">
            <a:off x="1763688" y="1340768"/>
            <a:ext cx="1080120" cy="57606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6" name="TextBox 5"/>
          <p:cNvSpPr txBox="1"/>
          <p:nvPr/>
        </p:nvSpPr>
        <p:spPr>
          <a:xfrm>
            <a:off x="361348" y="413017"/>
            <a:ext cx="2804679" cy="830997"/>
          </a:xfrm>
          <a:prstGeom prst="rect">
            <a:avLst/>
          </a:prstGeom>
          <a:noFill/>
        </p:spPr>
        <p:txBody>
          <a:bodyPr wrap="none" rtlCol="0">
            <a:spAutoFit/>
          </a:bodyPr>
          <a:lstStyle/>
          <a:p>
            <a:pPr algn="ctr"/>
            <a:r>
              <a:rPr lang="ru-RU" sz="2400" b="1" dirty="0" smtClean="0">
                <a:effectLst>
                  <a:glow rad="228600">
                    <a:schemeClr val="accent4">
                      <a:satMod val="175000"/>
                      <a:alpha val="40000"/>
                    </a:schemeClr>
                  </a:glow>
                  <a:outerShdw blurRad="75057" dist="38100" dir="5400000" sy="-20000" rotWithShape="0">
                    <a:prstClr val="black">
                      <a:alpha val="25000"/>
                    </a:prstClr>
                  </a:outerShdw>
                </a:effectLst>
                <a:latin typeface="Times New Roman" pitchFamily="18" charset="0"/>
                <a:cs typeface="Times New Roman" pitchFamily="18" charset="0"/>
              </a:rPr>
              <a:t>Снижается</a:t>
            </a:r>
          </a:p>
          <a:p>
            <a:pPr algn="ctr"/>
            <a:r>
              <a:rPr lang="ru-RU" sz="2400" b="1" dirty="0" smtClean="0">
                <a:effectLst>
                  <a:glow rad="228600">
                    <a:schemeClr val="accent4">
                      <a:satMod val="175000"/>
                      <a:alpha val="40000"/>
                    </a:schemeClr>
                  </a:glow>
                  <a:outerShdw blurRad="75057" dist="38100" dir="5400000" sy="-20000" rotWithShape="0">
                    <a:prstClr val="black">
                      <a:alpha val="25000"/>
                    </a:prstClr>
                  </a:outerShdw>
                </a:effectLst>
                <a:latin typeface="Times New Roman" pitchFamily="18" charset="0"/>
                <a:cs typeface="Times New Roman" pitchFamily="18" charset="0"/>
              </a:rPr>
              <a:t>работоспособность</a:t>
            </a:r>
            <a:endParaRPr lang="ru-RU" sz="2400" b="1" dirty="0">
              <a:effectLst>
                <a:glow rad="228600">
                  <a:schemeClr val="accent4">
                    <a:satMod val="175000"/>
                    <a:alpha val="40000"/>
                  </a:schemeClr>
                </a:glow>
                <a:outerShdw blurRad="75057" dist="38100" dir="5400000" sy="-20000" rotWithShape="0">
                  <a:prstClr val="black">
                    <a:alpha val="25000"/>
                  </a:prstClr>
                </a:outerShdw>
              </a:effectLst>
              <a:latin typeface="Times New Roman" pitchFamily="18" charset="0"/>
              <a:cs typeface="Times New Roman" pitchFamily="18" charset="0"/>
            </a:endParaRPr>
          </a:p>
        </p:txBody>
      </p:sp>
      <p:cxnSp>
        <p:nvCxnSpPr>
          <p:cNvPr id="11" name="Прямая со стрелкой 10"/>
          <p:cNvCxnSpPr/>
          <p:nvPr/>
        </p:nvCxnSpPr>
        <p:spPr>
          <a:xfrm flipV="1">
            <a:off x="6732240" y="1340768"/>
            <a:ext cx="828092" cy="72008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3" name="TextBox 12"/>
          <p:cNvSpPr txBox="1"/>
          <p:nvPr/>
        </p:nvSpPr>
        <p:spPr>
          <a:xfrm>
            <a:off x="6044627" y="426840"/>
            <a:ext cx="2685287" cy="830997"/>
          </a:xfrm>
          <a:prstGeom prst="rect">
            <a:avLst/>
          </a:prstGeom>
          <a:noFill/>
        </p:spPr>
        <p:txBody>
          <a:bodyPr wrap="none" rtlCol="0">
            <a:spAutoFit/>
          </a:bodyPr>
          <a:lstStyle/>
          <a:p>
            <a:pPr algn="ctr"/>
            <a:r>
              <a:rPr lang="ru-RU" sz="2400" b="1" dirty="0" smtClean="0">
                <a:effectLst>
                  <a:glow rad="228600">
                    <a:schemeClr val="accent5">
                      <a:satMod val="175000"/>
                      <a:alpha val="40000"/>
                    </a:schemeClr>
                  </a:glow>
                  <a:outerShdw blurRad="75057" dist="38100" dir="5400000" sy="-20000" rotWithShape="0">
                    <a:prstClr val="black">
                      <a:alpha val="25000"/>
                    </a:prstClr>
                  </a:outerShdw>
                </a:effectLst>
                <a:latin typeface="Times New Roman" pitchFamily="18" charset="0"/>
                <a:cs typeface="Times New Roman" pitchFamily="18" charset="0"/>
              </a:rPr>
              <a:t>Сопротивление к </a:t>
            </a:r>
          </a:p>
          <a:p>
            <a:pPr algn="ctr"/>
            <a:r>
              <a:rPr lang="ru-RU" sz="2400" b="1" dirty="0" smtClean="0">
                <a:effectLst>
                  <a:glow rad="228600">
                    <a:schemeClr val="accent5">
                      <a:satMod val="175000"/>
                      <a:alpha val="40000"/>
                    </a:schemeClr>
                  </a:glow>
                  <a:outerShdw blurRad="75057" dist="38100" dir="5400000" sy="-20000" rotWithShape="0">
                    <a:prstClr val="black">
                      <a:alpha val="25000"/>
                    </a:prstClr>
                  </a:outerShdw>
                </a:effectLst>
                <a:latin typeface="Times New Roman" pitchFamily="18" charset="0"/>
                <a:cs typeface="Times New Roman" pitchFamily="18" charset="0"/>
              </a:rPr>
              <a:t>инфекциям</a:t>
            </a:r>
            <a:endParaRPr lang="ru-RU" sz="2400" b="1" dirty="0">
              <a:effectLst>
                <a:glow rad="228600">
                  <a:schemeClr val="accent5">
                    <a:satMod val="175000"/>
                    <a:alpha val="40000"/>
                  </a:schemeClr>
                </a:glow>
                <a:outerShdw blurRad="75057" dist="38100" dir="5400000" sy="-20000" rotWithShape="0">
                  <a:prstClr val="black">
                    <a:alpha val="25000"/>
                  </a:prst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xmlns="" val="3821740904"/>
      </p:ext>
    </p:extLst>
  </p:cSld>
  <p:clrMapOvr>
    <a:masterClrMapping/>
  </p:clrMapOvr>
  <mc:AlternateContent xmlns:mc="http://schemas.openxmlformats.org/markup-compatibility/2006">
    <mc:Choice xmlns:p14="http://schemas.microsoft.com/office/powerpoint/2010/main" xmlns="" Requires="p14">
      <p:transition spd="slow" p14:dur="2000">
        <p14:shre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afterEffect">
                                  <p:stCondLst>
                                    <p:cond delay="500"/>
                                  </p:stCondLst>
                                  <p:iterate type="lt">
                                    <p:tmPct val="0"/>
                                  </p:iterate>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par>
                                <p:cTn id="11" presetID="36" presetClass="emph" presetSubtype="0" fill="hold" grpId="1" nodeType="withEffect">
                                  <p:stCondLst>
                                    <p:cond delay="500"/>
                                  </p:stCondLst>
                                  <p:iterate type="lt">
                                    <p:tmPct val="10000"/>
                                  </p:iterate>
                                  <p:childTnLst>
                                    <p:animScale>
                                      <p:cBhvr>
                                        <p:cTn id="12" dur="1000" autoRev="1" fill="hold">
                                          <p:stCondLst>
                                            <p:cond delay="0"/>
                                          </p:stCondLst>
                                        </p:cTn>
                                        <p:tgtEl>
                                          <p:spTgt spid="2"/>
                                        </p:tgtEl>
                                      </p:cBhvr>
                                      <p:to x="80000" y="100000"/>
                                    </p:animScale>
                                    <p:anim by="(#ppt_w*0.10)" calcmode="lin" valueType="num">
                                      <p:cBhvr>
                                        <p:cTn id="13" dur="1000" autoRev="1" fill="hold">
                                          <p:stCondLst>
                                            <p:cond delay="0"/>
                                          </p:stCondLst>
                                        </p:cTn>
                                        <p:tgtEl>
                                          <p:spTgt spid="2"/>
                                        </p:tgtEl>
                                        <p:attrNameLst>
                                          <p:attrName>ppt_x</p:attrName>
                                        </p:attrNameLst>
                                      </p:cBhvr>
                                    </p:anim>
                                    <p:anim by="(-#ppt_w*0.10)" calcmode="lin" valueType="num">
                                      <p:cBhvr>
                                        <p:cTn id="14" dur="1000" autoRev="1" fill="hold">
                                          <p:stCondLst>
                                            <p:cond delay="0"/>
                                          </p:stCondLst>
                                        </p:cTn>
                                        <p:tgtEl>
                                          <p:spTgt spid="2"/>
                                        </p:tgtEl>
                                        <p:attrNameLst>
                                          <p:attrName>ppt_y</p:attrName>
                                        </p:attrNameLst>
                                      </p:cBhvr>
                                    </p:anim>
                                    <p:animRot by="-480000">
                                      <p:cBhvr>
                                        <p:cTn id="15" dur="1000" autoRev="1" fill="hold">
                                          <p:stCondLst>
                                            <p:cond delay="0"/>
                                          </p:stCondLst>
                                        </p:cTn>
                                        <p:tgtEl>
                                          <p:spTgt spid="2"/>
                                        </p:tgtEl>
                                        <p:attrNameLst>
                                          <p:attrName>r</p:attrName>
                                        </p:attrNameLst>
                                      </p:cBhvr>
                                    </p:animRot>
                                  </p:childTnLst>
                                </p:cTn>
                              </p:par>
                            </p:childTnLst>
                          </p:cTn>
                        </p:par>
                        <p:par>
                          <p:cTn id="16" fill="hold">
                            <p:stCondLst>
                              <p:cond delay="4700"/>
                            </p:stCondLst>
                            <p:childTnLst>
                              <p:par>
                                <p:cTn id="17" presetID="22" presetClass="entr" presetSubtype="4" fill="hold" nodeType="afterEffect">
                                  <p:stCondLst>
                                    <p:cond delay="250"/>
                                  </p:stCondLst>
                                  <p:childTnLst>
                                    <p:set>
                                      <p:cBhvr>
                                        <p:cTn id="18" dur="1" fill="hold">
                                          <p:stCondLst>
                                            <p:cond delay="0"/>
                                          </p:stCondLst>
                                        </p:cTn>
                                        <p:tgtEl>
                                          <p:spTgt spid="4"/>
                                        </p:tgtEl>
                                        <p:attrNameLst>
                                          <p:attrName>style.visibility</p:attrName>
                                        </p:attrNameLst>
                                      </p:cBhvr>
                                      <p:to>
                                        <p:strVal val="visible"/>
                                      </p:to>
                                    </p:set>
                                    <p:animEffect transition="in" filter="wipe(down)">
                                      <p:cBhvr>
                                        <p:cTn id="19" dur="1250"/>
                                        <p:tgtEl>
                                          <p:spTgt spid="4"/>
                                        </p:tgtEl>
                                      </p:cBhvr>
                                    </p:animEffect>
                                  </p:childTnLst>
                                </p:cTn>
                              </p:par>
                              <p:par>
                                <p:cTn id="20" presetID="22" presetClass="entr" presetSubtype="1" fill="hold" grpId="0" nodeType="withEffect">
                                  <p:stCondLst>
                                    <p:cond delay="250"/>
                                  </p:stCondLst>
                                  <p:childTnLst>
                                    <p:set>
                                      <p:cBhvr>
                                        <p:cTn id="21" dur="1" fill="hold">
                                          <p:stCondLst>
                                            <p:cond delay="0"/>
                                          </p:stCondLst>
                                        </p:cTn>
                                        <p:tgtEl>
                                          <p:spTgt spid="7"/>
                                        </p:tgtEl>
                                        <p:attrNameLst>
                                          <p:attrName>style.visibility</p:attrName>
                                        </p:attrNameLst>
                                      </p:cBhvr>
                                      <p:to>
                                        <p:strVal val="visible"/>
                                      </p:to>
                                    </p:set>
                                    <p:animEffect transition="in" filter="wipe(up)">
                                      <p:cBhvr>
                                        <p:cTn id="22" dur="1250"/>
                                        <p:tgtEl>
                                          <p:spTgt spid="7"/>
                                        </p:tgtEl>
                                      </p:cBhvr>
                                    </p:animEffect>
                                  </p:childTnLst>
                                </p:cTn>
                              </p:par>
                            </p:childTnLst>
                          </p:cTn>
                        </p:par>
                        <p:par>
                          <p:cTn id="23" fill="hold">
                            <p:stCondLst>
                              <p:cond delay="6200"/>
                            </p:stCondLst>
                            <p:childTnLst>
                              <p:par>
                                <p:cTn id="24" presetID="10" presetClass="entr" presetSubtype="0" fill="hold" nodeType="afterEffect">
                                  <p:stCondLst>
                                    <p:cond delay="100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1250"/>
                                        <p:tgtEl>
                                          <p:spTgt spid="9"/>
                                        </p:tgtEl>
                                      </p:cBhvr>
                                    </p:animEffect>
                                  </p:childTnLst>
                                </p:cTn>
                              </p:par>
                              <p:par>
                                <p:cTn id="27" presetID="1" presetClass="entr" presetSubtype="0" fill="hold" nodeType="withEffect">
                                  <p:stCondLst>
                                    <p:cond delay="1000"/>
                                  </p:stCondLst>
                                  <p:childTnLst>
                                    <p:set>
                                      <p:cBhvr>
                                        <p:cTn id="28" dur="1" fill="hold">
                                          <p:stCondLst>
                                            <p:cond delay="1249"/>
                                          </p:stCondLst>
                                        </p:cTn>
                                        <p:tgtEl>
                                          <p:spTgt spid="10">
                                            <p:txEl>
                                              <p:pRg st="0" end="0"/>
                                            </p:txEl>
                                          </p:spTgt>
                                        </p:tgtEl>
                                        <p:attrNameLst>
                                          <p:attrName>style.visibility</p:attrName>
                                        </p:attrNameLst>
                                      </p:cBhvr>
                                      <p:to>
                                        <p:strVal val="visible"/>
                                      </p:to>
                                    </p:set>
                                  </p:childTnLst>
                                </p:cTn>
                              </p:par>
                              <p:par>
                                <p:cTn id="29" presetID="1" presetClass="entr" presetSubtype="0" fill="hold" nodeType="withEffect">
                                  <p:stCondLst>
                                    <p:cond delay="1000"/>
                                  </p:stCondLst>
                                  <p:childTnLst>
                                    <p:set>
                                      <p:cBhvr>
                                        <p:cTn id="30" dur="1" fill="hold">
                                          <p:stCondLst>
                                            <p:cond delay="1249"/>
                                          </p:stCondLst>
                                        </p:cTn>
                                        <p:tgtEl>
                                          <p:spTgt spid="10">
                                            <p:txEl>
                                              <p:pRg st="1" end="1"/>
                                            </p:txEl>
                                          </p:spTgt>
                                        </p:tgtEl>
                                        <p:attrNameLst>
                                          <p:attrName>style.visibility</p:attrName>
                                        </p:attrNameLst>
                                      </p:cBhvr>
                                      <p:to>
                                        <p:strVal val="visible"/>
                                      </p:to>
                                    </p:set>
                                  </p:childTnLst>
                                </p:cTn>
                              </p:par>
                            </p:childTnLst>
                          </p:cTn>
                        </p:par>
                        <p:par>
                          <p:cTn id="31" fill="hold">
                            <p:stCondLst>
                              <p:cond delay="8450"/>
                            </p:stCondLst>
                            <p:childTnLst>
                              <p:par>
                                <p:cTn id="32" presetID="22" presetClass="entr" presetSubtype="4" fill="hold" nodeType="afterEffect">
                                  <p:stCondLst>
                                    <p:cond delay="250"/>
                                  </p:stCondLst>
                                  <p:childTnLst>
                                    <p:set>
                                      <p:cBhvr>
                                        <p:cTn id="33" dur="1" fill="hold">
                                          <p:stCondLst>
                                            <p:cond delay="0"/>
                                          </p:stCondLst>
                                        </p:cTn>
                                        <p:tgtEl>
                                          <p:spTgt spid="12"/>
                                        </p:tgtEl>
                                        <p:attrNameLst>
                                          <p:attrName>style.visibility</p:attrName>
                                        </p:attrNameLst>
                                      </p:cBhvr>
                                      <p:to>
                                        <p:strVal val="visible"/>
                                      </p:to>
                                    </p:set>
                                    <p:animEffect transition="in" filter="wipe(down)">
                                      <p:cBhvr>
                                        <p:cTn id="34" dur="1250"/>
                                        <p:tgtEl>
                                          <p:spTgt spid="12"/>
                                        </p:tgtEl>
                                      </p:cBhvr>
                                    </p:animEffect>
                                  </p:childTnLst>
                                </p:cTn>
                              </p:par>
                              <p:par>
                                <p:cTn id="35" presetID="22" presetClass="entr" presetSubtype="4" fill="hold" grpId="0" nodeType="withEffect">
                                  <p:stCondLst>
                                    <p:cond delay="250"/>
                                  </p:stCondLst>
                                  <p:childTnLst>
                                    <p:set>
                                      <p:cBhvr>
                                        <p:cTn id="36" dur="1" fill="hold">
                                          <p:stCondLst>
                                            <p:cond delay="0"/>
                                          </p:stCondLst>
                                        </p:cTn>
                                        <p:tgtEl>
                                          <p:spTgt spid="15"/>
                                        </p:tgtEl>
                                        <p:attrNameLst>
                                          <p:attrName>style.visibility</p:attrName>
                                        </p:attrNameLst>
                                      </p:cBhvr>
                                      <p:to>
                                        <p:strVal val="visible"/>
                                      </p:to>
                                    </p:set>
                                    <p:animEffect transition="in" filter="wipe(down)">
                                      <p:cBhvr>
                                        <p:cTn id="37" dur="1250"/>
                                        <p:tgtEl>
                                          <p:spTgt spid="15"/>
                                        </p:tgtEl>
                                      </p:cBhvr>
                                    </p:animEffect>
                                  </p:childTnLst>
                                </p:cTn>
                              </p:par>
                            </p:childTnLst>
                          </p:cTn>
                        </p:par>
                        <p:par>
                          <p:cTn id="38" fill="hold">
                            <p:stCondLst>
                              <p:cond delay="9950"/>
                            </p:stCondLst>
                            <p:childTnLst>
                              <p:par>
                                <p:cTn id="39" presetID="1" presetClass="entr" presetSubtype="0" fill="hold" nodeType="afterEffect">
                                  <p:stCondLst>
                                    <p:cond delay="250"/>
                                  </p:stCondLst>
                                  <p:childTnLst>
                                    <p:set>
                                      <p:cBhvr>
                                        <p:cTn id="40" dur="1" fill="hold">
                                          <p:stCondLst>
                                            <p:cond delay="1249"/>
                                          </p:stCondLst>
                                        </p:cTn>
                                        <p:tgtEl>
                                          <p:spTgt spid="5"/>
                                        </p:tgtEl>
                                        <p:attrNameLst>
                                          <p:attrName>style.visibility</p:attrName>
                                        </p:attrNameLst>
                                      </p:cBhvr>
                                      <p:to>
                                        <p:strVal val="visible"/>
                                      </p:to>
                                    </p:set>
                                  </p:childTnLst>
                                </p:cTn>
                              </p:par>
                              <p:par>
                                <p:cTn id="41" presetID="1" presetClass="entr" presetSubtype="0" fill="hold" nodeType="withEffect">
                                  <p:stCondLst>
                                    <p:cond delay="250"/>
                                  </p:stCondLst>
                                  <p:childTnLst>
                                    <p:set>
                                      <p:cBhvr>
                                        <p:cTn id="42" dur="1" fill="hold">
                                          <p:stCondLst>
                                            <p:cond delay="1249"/>
                                          </p:stCondLst>
                                        </p:cTn>
                                        <p:tgtEl>
                                          <p:spTgt spid="6">
                                            <p:txEl>
                                              <p:pRg st="0" end="0"/>
                                            </p:txEl>
                                          </p:spTgt>
                                        </p:tgtEl>
                                        <p:attrNameLst>
                                          <p:attrName>style.visibility</p:attrName>
                                        </p:attrNameLst>
                                      </p:cBhvr>
                                      <p:to>
                                        <p:strVal val="visible"/>
                                      </p:to>
                                    </p:set>
                                  </p:childTnLst>
                                </p:cTn>
                              </p:par>
                              <p:par>
                                <p:cTn id="43" presetID="1" presetClass="entr" presetSubtype="0" fill="hold" nodeType="withEffect">
                                  <p:stCondLst>
                                    <p:cond delay="250"/>
                                  </p:stCondLst>
                                  <p:childTnLst>
                                    <p:set>
                                      <p:cBhvr>
                                        <p:cTn id="44" dur="1" fill="hold">
                                          <p:stCondLst>
                                            <p:cond delay="1249"/>
                                          </p:stCondLst>
                                        </p:cTn>
                                        <p:tgtEl>
                                          <p:spTgt spid="6">
                                            <p:txEl>
                                              <p:pRg st="1" end="1"/>
                                            </p:txEl>
                                          </p:spTgt>
                                        </p:tgtEl>
                                        <p:attrNameLst>
                                          <p:attrName>style.visibility</p:attrName>
                                        </p:attrNameLst>
                                      </p:cBhvr>
                                      <p:to>
                                        <p:strVal val="visible"/>
                                      </p:to>
                                    </p:set>
                                  </p:childTnLst>
                                </p:cTn>
                              </p:par>
                            </p:childTnLst>
                          </p:cTn>
                        </p:par>
                        <p:par>
                          <p:cTn id="45" fill="hold">
                            <p:stCondLst>
                              <p:cond delay="11450"/>
                            </p:stCondLst>
                            <p:childTnLst>
                              <p:par>
                                <p:cTn id="46" presetID="9" presetClass="entr" presetSubtype="0" fill="hold" nodeType="afterEffect">
                                  <p:stCondLst>
                                    <p:cond delay="250"/>
                                  </p:stCondLst>
                                  <p:childTnLst>
                                    <p:set>
                                      <p:cBhvr>
                                        <p:cTn id="47" dur="1" fill="hold">
                                          <p:stCondLst>
                                            <p:cond delay="0"/>
                                          </p:stCondLst>
                                        </p:cTn>
                                        <p:tgtEl>
                                          <p:spTgt spid="11"/>
                                        </p:tgtEl>
                                        <p:attrNameLst>
                                          <p:attrName>style.visibility</p:attrName>
                                        </p:attrNameLst>
                                      </p:cBhvr>
                                      <p:to>
                                        <p:strVal val="visible"/>
                                      </p:to>
                                    </p:set>
                                    <p:animEffect transition="in" filter="dissolve">
                                      <p:cBhvr>
                                        <p:cTn id="48" dur="1250"/>
                                        <p:tgtEl>
                                          <p:spTgt spid="11"/>
                                        </p:tgtEl>
                                      </p:cBhvr>
                                    </p:animEffect>
                                  </p:childTnLst>
                                </p:cTn>
                              </p:par>
                              <p:par>
                                <p:cTn id="49" presetID="9" presetClass="entr" presetSubtype="0" fill="hold" nodeType="withEffect">
                                  <p:stCondLst>
                                    <p:cond delay="250"/>
                                  </p:stCondLst>
                                  <p:childTnLst>
                                    <p:set>
                                      <p:cBhvr>
                                        <p:cTn id="50" dur="1" fill="hold">
                                          <p:stCondLst>
                                            <p:cond delay="0"/>
                                          </p:stCondLst>
                                        </p:cTn>
                                        <p:tgtEl>
                                          <p:spTgt spid="13">
                                            <p:txEl>
                                              <p:pRg st="0" end="0"/>
                                            </p:txEl>
                                          </p:spTgt>
                                        </p:tgtEl>
                                        <p:attrNameLst>
                                          <p:attrName>style.visibility</p:attrName>
                                        </p:attrNameLst>
                                      </p:cBhvr>
                                      <p:to>
                                        <p:strVal val="visible"/>
                                      </p:to>
                                    </p:set>
                                    <p:animEffect transition="in" filter="dissolve">
                                      <p:cBhvr>
                                        <p:cTn id="51" dur="1250"/>
                                        <p:tgtEl>
                                          <p:spTgt spid="13">
                                            <p:txEl>
                                              <p:pRg st="0" end="0"/>
                                            </p:txEl>
                                          </p:spTgt>
                                        </p:tgtEl>
                                      </p:cBhvr>
                                    </p:animEffect>
                                  </p:childTnLst>
                                </p:cTn>
                              </p:par>
                              <p:par>
                                <p:cTn id="52" presetID="9" presetClass="entr" presetSubtype="0" fill="hold" nodeType="withEffect">
                                  <p:stCondLst>
                                    <p:cond delay="250"/>
                                  </p:stCondLst>
                                  <p:childTnLst>
                                    <p:set>
                                      <p:cBhvr>
                                        <p:cTn id="53" dur="1" fill="hold">
                                          <p:stCondLst>
                                            <p:cond delay="0"/>
                                          </p:stCondLst>
                                        </p:cTn>
                                        <p:tgtEl>
                                          <p:spTgt spid="13">
                                            <p:txEl>
                                              <p:pRg st="1" end="1"/>
                                            </p:txEl>
                                          </p:spTgt>
                                        </p:tgtEl>
                                        <p:attrNameLst>
                                          <p:attrName>style.visibility</p:attrName>
                                        </p:attrNameLst>
                                      </p:cBhvr>
                                      <p:to>
                                        <p:strVal val="visible"/>
                                      </p:to>
                                    </p:set>
                                    <p:animEffect transition="in" filter="dissolve">
                                      <p:cBhvr>
                                        <p:cTn id="54" dur="1250"/>
                                        <p:tgtEl>
                                          <p:spTgt spid="1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7" grpId="0"/>
      <p:bldP spid="15"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CEBF5"/>
            </a:gs>
            <a:gs pos="8000">
              <a:srgbClr val="83A7C3"/>
            </a:gs>
            <a:gs pos="13000">
              <a:srgbClr val="768FB9"/>
            </a:gs>
            <a:gs pos="21001">
              <a:srgbClr val="83A7C3"/>
            </a:gs>
            <a:gs pos="52000">
              <a:srgbClr val="FFFFFF"/>
            </a:gs>
            <a:gs pos="56000">
              <a:srgbClr val="9C6563"/>
            </a:gs>
            <a:gs pos="58000">
              <a:srgbClr val="80302D"/>
            </a:gs>
            <a:gs pos="71001">
              <a:srgbClr val="C0524E"/>
            </a:gs>
            <a:gs pos="94000">
              <a:srgbClr val="EBDAD4"/>
            </a:gs>
            <a:gs pos="100000">
              <a:srgbClr val="55261C"/>
            </a:gs>
          </a:gsLst>
          <a:lin ang="8100000" scaled="1"/>
          <a:tileRect/>
        </a:gradFill>
        <a:effectLst/>
      </p:bgPr>
    </p:bg>
    <p:spTree>
      <p:nvGrpSpPr>
        <p:cNvPr id="1" name=""/>
        <p:cNvGrpSpPr/>
        <p:nvPr/>
      </p:nvGrpSpPr>
      <p:grpSpPr>
        <a:xfrm>
          <a:off x="0" y="0"/>
          <a:ext cx="0" cy="0"/>
          <a:chOff x="0" y="0"/>
          <a:chExt cx="0" cy="0"/>
        </a:xfrm>
      </p:grpSpPr>
      <p:sp>
        <p:nvSpPr>
          <p:cNvPr id="2" name="TextBox 1"/>
          <p:cNvSpPr txBox="1"/>
          <p:nvPr/>
        </p:nvSpPr>
        <p:spPr>
          <a:xfrm>
            <a:off x="251520" y="404664"/>
            <a:ext cx="8568952" cy="4154984"/>
          </a:xfrm>
          <a:prstGeom prst="rect">
            <a:avLst/>
          </a:prstGeom>
          <a:noFill/>
        </p:spPr>
        <p:txBody>
          <a:bodyPr wrap="square" rtlCol="0">
            <a:spAutoFit/>
          </a:bodyPr>
          <a:lstStyle/>
          <a:p>
            <a:pPr algn="ctr"/>
            <a:r>
              <a:rPr lang="ru-RU" sz="4400" b="1" dirty="0" smtClean="0">
                <a:ln>
                  <a:solidFill>
                    <a:schemeClr val="accent2">
                      <a:lumMod val="50000"/>
                    </a:schemeClr>
                  </a:solidFill>
                </a:ln>
                <a:solidFill>
                  <a:schemeClr val="tx1">
                    <a:lumMod val="95000"/>
                    <a:lumOff val="5000"/>
                  </a:schemeClr>
                </a:solidFill>
                <a:latin typeface="Monotype Corsiva" pitchFamily="66" charset="0"/>
              </a:rPr>
              <a:t>Белки животного происхождения</a:t>
            </a:r>
          </a:p>
          <a:p>
            <a:pPr algn="ctr"/>
            <a:r>
              <a:rPr lang="ru-RU" sz="4400" b="1" dirty="0" smtClean="0">
                <a:ln>
                  <a:solidFill>
                    <a:schemeClr val="accent2">
                      <a:lumMod val="50000"/>
                    </a:schemeClr>
                  </a:solidFill>
                </a:ln>
                <a:solidFill>
                  <a:schemeClr val="tx1">
                    <a:lumMod val="95000"/>
                    <a:lumOff val="5000"/>
                  </a:schemeClr>
                </a:solidFill>
                <a:latin typeface="Monotype Corsiva" pitchFamily="66" charset="0"/>
              </a:rPr>
              <a:t>в рационе должны  </a:t>
            </a:r>
          </a:p>
          <a:p>
            <a:pPr algn="ctr"/>
            <a:r>
              <a:rPr lang="ru-RU" sz="4400" b="1" dirty="0" smtClean="0">
                <a:ln>
                  <a:solidFill>
                    <a:schemeClr val="accent2">
                      <a:lumMod val="50000"/>
                    </a:schemeClr>
                  </a:solidFill>
                </a:ln>
                <a:solidFill>
                  <a:schemeClr val="tx1">
                    <a:lumMod val="95000"/>
                    <a:lumOff val="5000"/>
                  </a:schemeClr>
                </a:solidFill>
                <a:latin typeface="Monotype Corsiva" pitchFamily="66" charset="0"/>
              </a:rPr>
              <a:t>составлять не менее 50 % от </a:t>
            </a:r>
          </a:p>
          <a:p>
            <a:pPr algn="ctr"/>
            <a:r>
              <a:rPr lang="ru-RU" sz="4400" b="1" dirty="0" smtClean="0">
                <a:ln>
                  <a:solidFill>
                    <a:schemeClr val="accent2">
                      <a:lumMod val="50000"/>
                    </a:schemeClr>
                  </a:solidFill>
                </a:ln>
                <a:solidFill>
                  <a:schemeClr val="tx1">
                    <a:lumMod val="95000"/>
                    <a:lumOff val="5000"/>
                  </a:schemeClr>
                </a:solidFill>
                <a:latin typeface="Monotype Corsiva" pitchFamily="66" charset="0"/>
              </a:rPr>
              <a:t>общего количества белков  рациона.</a:t>
            </a:r>
          </a:p>
          <a:p>
            <a:pPr algn="ctr"/>
            <a:r>
              <a:rPr lang="ru-RU" sz="4400" b="1" dirty="0" smtClean="0">
                <a:ln>
                  <a:solidFill>
                    <a:schemeClr val="accent2">
                      <a:lumMod val="50000"/>
                    </a:schemeClr>
                  </a:solidFill>
                </a:ln>
                <a:solidFill>
                  <a:schemeClr val="tx1">
                    <a:lumMod val="95000"/>
                    <a:lumOff val="5000"/>
                  </a:schemeClr>
                </a:solidFill>
                <a:latin typeface="Monotype Corsiva" pitchFamily="66" charset="0"/>
              </a:rPr>
              <a:t>Белки состоят  из более  простых  </a:t>
            </a:r>
          </a:p>
          <a:p>
            <a:pPr algn="ctr"/>
            <a:r>
              <a:rPr lang="ru-RU" sz="4400" b="1" dirty="0">
                <a:ln>
                  <a:solidFill>
                    <a:schemeClr val="accent2">
                      <a:lumMod val="50000"/>
                    </a:schemeClr>
                  </a:solidFill>
                </a:ln>
                <a:solidFill>
                  <a:schemeClr val="tx1">
                    <a:lumMod val="95000"/>
                    <a:lumOff val="5000"/>
                  </a:schemeClr>
                </a:solidFill>
                <a:latin typeface="Monotype Corsiva" pitchFamily="66" charset="0"/>
              </a:rPr>
              <a:t>в</a:t>
            </a:r>
            <a:r>
              <a:rPr lang="ru-RU" sz="4400" b="1" dirty="0" smtClean="0">
                <a:ln>
                  <a:solidFill>
                    <a:schemeClr val="accent2">
                      <a:lumMod val="50000"/>
                    </a:schemeClr>
                  </a:solidFill>
                </a:ln>
                <a:solidFill>
                  <a:schemeClr val="tx1">
                    <a:lumMod val="95000"/>
                    <a:lumOff val="5000"/>
                  </a:schemeClr>
                </a:solidFill>
                <a:latin typeface="Monotype Corsiva" pitchFamily="66" charset="0"/>
              </a:rPr>
              <a:t>еществ – аминокислот.  </a:t>
            </a:r>
            <a:endParaRPr lang="ru-RU" sz="4400" b="1" dirty="0">
              <a:ln>
                <a:solidFill>
                  <a:schemeClr val="accent2">
                    <a:lumMod val="50000"/>
                  </a:schemeClr>
                </a:solidFill>
              </a:ln>
              <a:solidFill>
                <a:schemeClr val="tx1">
                  <a:lumMod val="95000"/>
                  <a:lumOff val="5000"/>
                </a:schemeClr>
              </a:solidFill>
              <a:latin typeface="Monotype Corsiva" pitchFamily="66" charset="0"/>
            </a:endParaRPr>
          </a:p>
        </p:txBody>
      </p:sp>
      <p:pic>
        <p:nvPicPr>
          <p:cNvPr id="3" name="Рисунок 2"/>
          <p:cNvPicPr>
            <a:picLocks noChangeAspect="1"/>
          </p:cNvPicPr>
          <p:nvPr/>
        </p:nvPicPr>
        <p:blipFill>
          <a:blip r:embed="rId2">
            <a:extLst>
              <a:ext uri="{BEBA8EAE-BF5A-486C-A8C5-ECC9F3942E4B}">
                <a14:imgProps xmlns:a14="http://schemas.microsoft.com/office/drawing/2010/main" xmlns="">
                  <a14:imgLayer r:embed="rId3">
                    <a14:imgEffect>
                      <a14:sharpenSoften amount="50000"/>
                    </a14:imgEffect>
                    <a14:imgEffect>
                      <a14:saturation sat="300000"/>
                    </a14:imgEffect>
                  </a14:imgLayer>
                </a14:imgProps>
              </a:ext>
              <a:ext uri="{28A0092B-C50C-407E-A947-70E740481C1C}">
                <a14:useLocalDpi xmlns:a14="http://schemas.microsoft.com/office/drawing/2010/main" xmlns="" val="0"/>
              </a:ext>
            </a:extLst>
          </a:blip>
          <a:stretch>
            <a:fillRect/>
          </a:stretch>
        </p:blipFill>
        <p:spPr>
          <a:xfrm>
            <a:off x="2845130" y="4446463"/>
            <a:ext cx="3527070" cy="2403541"/>
          </a:xfrm>
          <a:prstGeom prst="rect">
            <a:avLst/>
          </a:prstGeom>
          <a:effectLst>
            <a:softEdge rad="127000"/>
          </a:effectLst>
        </p:spPr>
      </p:pic>
    </p:spTree>
    <p:extLst>
      <p:ext uri="{BB962C8B-B14F-4D97-AF65-F5344CB8AC3E}">
        <p14:creationId xmlns:p14="http://schemas.microsoft.com/office/powerpoint/2010/main" xmlns="" val="3624938511"/>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5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randombar(horizontal)">
                                      <p:cBhvr>
                                        <p:cTn id="7" dur="2000"/>
                                        <p:tgtEl>
                                          <p:spTgt spid="2">
                                            <p:txEl>
                                              <p:pRg st="0" end="0"/>
                                            </p:txEl>
                                          </p:spTgt>
                                        </p:tgtEl>
                                      </p:cBhvr>
                                    </p:animEffect>
                                  </p:childTnLst>
                                </p:cTn>
                              </p:par>
                            </p:childTnLst>
                          </p:cTn>
                        </p:par>
                        <p:par>
                          <p:cTn id="8" fill="hold">
                            <p:stCondLst>
                              <p:cond delay="2500"/>
                            </p:stCondLst>
                            <p:childTnLst>
                              <p:par>
                                <p:cTn id="9" presetID="30" presetClass="entr" presetSubtype="0" fill="hold" nodeType="afterEffect">
                                  <p:stCondLst>
                                    <p:cond delay="5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1600" decel="100000"/>
                                        <p:tgtEl>
                                          <p:spTgt spid="2">
                                            <p:txEl>
                                              <p:pRg st="1" end="1"/>
                                            </p:txEl>
                                          </p:spTgt>
                                        </p:tgtEl>
                                      </p:cBhvr>
                                    </p:animEffect>
                                    <p:anim calcmode="lin" valueType="num">
                                      <p:cBhvr>
                                        <p:cTn id="12" dur="1600" decel="100000" fill="hold"/>
                                        <p:tgtEl>
                                          <p:spTgt spid="2">
                                            <p:txEl>
                                              <p:pRg st="1" end="1"/>
                                            </p:txEl>
                                          </p:spTgt>
                                        </p:tgtEl>
                                        <p:attrNameLst>
                                          <p:attrName>style.rotation</p:attrName>
                                        </p:attrNameLst>
                                      </p:cBhvr>
                                      <p:tavLst>
                                        <p:tav tm="0">
                                          <p:val>
                                            <p:fltVal val="-90"/>
                                          </p:val>
                                        </p:tav>
                                        <p:tav tm="100000">
                                          <p:val>
                                            <p:fltVal val="0"/>
                                          </p:val>
                                        </p:tav>
                                      </p:tavLst>
                                    </p:anim>
                                    <p:anim calcmode="lin" valueType="num">
                                      <p:cBhvr>
                                        <p:cTn id="13" dur="1600" decel="100000" fill="hold"/>
                                        <p:tgtEl>
                                          <p:spTgt spid="2">
                                            <p:txEl>
                                              <p:pRg st="1" end="1"/>
                                            </p:txEl>
                                          </p:spTgt>
                                        </p:tgtEl>
                                        <p:attrNameLst>
                                          <p:attrName>ppt_x</p:attrName>
                                        </p:attrNameLst>
                                      </p:cBhvr>
                                      <p:tavLst>
                                        <p:tav tm="0">
                                          <p:val>
                                            <p:strVal val="#ppt_x+0.4"/>
                                          </p:val>
                                        </p:tav>
                                        <p:tav tm="100000">
                                          <p:val>
                                            <p:strVal val="#ppt_x-0.05"/>
                                          </p:val>
                                        </p:tav>
                                      </p:tavLst>
                                    </p:anim>
                                    <p:anim calcmode="lin" valueType="num">
                                      <p:cBhvr>
                                        <p:cTn id="14" dur="1600" decel="100000" fill="hold"/>
                                        <p:tgtEl>
                                          <p:spTgt spid="2">
                                            <p:txEl>
                                              <p:pRg st="1" end="1"/>
                                            </p:txEl>
                                          </p:spTgt>
                                        </p:tgtEl>
                                        <p:attrNameLst>
                                          <p:attrName>ppt_y</p:attrName>
                                        </p:attrNameLst>
                                      </p:cBhvr>
                                      <p:tavLst>
                                        <p:tav tm="0">
                                          <p:val>
                                            <p:strVal val="#ppt_y-0.4"/>
                                          </p:val>
                                        </p:tav>
                                        <p:tav tm="100000">
                                          <p:val>
                                            <p:strVal val="#ppt_y+0.1"/>
                                          </p:val>
                                        </p:tav>
                                      </p:tavLst>
                                    </p:anim>
                                    <p:anim calcmode="lin" valueType="num">
                                      <p:cBhvr>
                                        <p:cTn id="15" dur="400" accel="100000" fill="hold">
                                          <p:stCondLst>
                                            <p:cond delay="1600"/>
                                          </p:stCondLst>
                                        </p:cTn>
                                        <p:tgtEl>
                                          <p:spTgt spid="2">
                                            <p:txEl>
                                              <p:pRg st="1" end="1"/>
                                            </p:txEl>
                                          </p:spTgt>
                                        </p:tgtEl>
                                        <p:attrNameLst>
                                          <p:attrName>ppt_x</p:attrName>
                                        </p:attrNameLst>
                                      </p:cBhvr>
                                      <p:tavLst>
                                        <p:tav tm="0">
                                          <p:val>
                                            <p:strVal val="#ppt_x-0.05"/>
                                          </p:val>
                                        </p:tav>
                                        <p:tav tm="100000">
                                          <p:val>
                                            <p:strVal val="#ppt_x"/>
                                          </p:val>
                                        </p:tav>
                                      </p:tavLst>
                                    </p:anim>
                                    <p:anim calcmode="lin" valueType="num">
                                      <p:cBhvr>
                                        <p:cTn id="16" dur="400" accel="100000" fill="hold">
                                          <p:stCondLst>
                                            <p:cond delay="1600"/>
                                          </p:stCondLst>
                                        </p:cTn>
                                        <p:tgtEl>
                                          <p:spTgt spid="2">
                                            <p:txEl>
                                              <p:pRg st="1" end="1"/>
                                            </p:txEl>
                                          </p:spTgt>
                                        </p:tgtEl>
                                        <p:attrNameLst>
                                          <p:attrName>ppt_y</p:attrName>
                                        </p:attrNameLst>
                                      </p:cBhvr>
                                      <p:tavLst>
                                        <p:tav tm="0">
                                          <p:val>
                                            <p:strVal val="#ppt_y+0.1"/>
                                          </p:val>
                                        </p:tav>
                                        <p:tav tm="100000">
                                          <p:val>
                                            <p:strVal val="#ppt_y"/>
                                          </p:val>
                                        </p:tav>
                                      </p:tavLst>
                                    </p:anim>
                                  </p:childTnLst>
                                </p:cTn>
                              </p:par>
                            </p:childTnLst>
                          </p:cTn>
                        </p:par>
                        <p:par>
                          <p:cTn id="17" fill="hold">
                            <p:stCondLst>
                              <p:cond delay="5000"/>
                            </p:stCondLst>
                            <p:childTnLst>
                              <p:par>
                                <p:cTn id="18" presetID="41" presetClass="entr" presetSubtype="0" fill="hold" nodeType="afterEffect">
                                  <p:stCondLst>
                                    <p:cond delay="500"/>
                                  </p:stCondLst>
                                  <p:iterate type="lt">
                                    <p:tmPct val="10000"/>
                                  </p:iterate>
                                  <p:childTnLst>
                                    <p:set>
                                      <p:cBhvr>
                                        <p:cTn id="19" dur="1" fill="hold">
                                          <p:stCondLst>
                                            <p:cond delay="0"/>
                                          </p:stCondLst>
                                        </p:cTn>
                                        <p:tgtEl>
                                          <p:spTgt spid="2">
                                            <p:txEl>
                                              <p:pRg st="2" end="2"/>
                                            </p:txEl>
                                          </p:spTgt>
                                        </p:tgtEl>
                                        <p:attrNameLst>
                                          <p:attrName>style.visibility</p:attrName>
                                        </p:attrNameLst>
                                      </p:cBhvr>
                                      <p:to>
                                        <p:strVal val="visible"/>
                                      </p:to>
                                    </p:set>
                                    <p:anim calcmode="lin" valueType="num">
                                      <p:cBhvr>
                                        <p:cTn id="20" dur="500" fill="hold"/>
                                        <p:tgtEl>
                                          <p:spTgt spid="2">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2">
                                            <p:txEl>
                                              <p:pRg st="2" end="2"/>
                                            </p:txEl>
                                          </p:spTgt>
                                        </p:tgtEl>
                                        <p:attrNameLst>
                                          <p:attrName>ppt_y</p:attrName>
                                        </p:attrNameLst>
                                      </p:cBhvr>
                                      <p:tavLst>
                                        <p:tav tm="0">
                                          <p:val>
                                            <p:strVal val="#ppt_y"/>
                                          </p:val>
                                        </p:tav>
                                        <p:tav tm="100000">
                                          <p:val>
                                            <p:strVal val="#ppt_y"/>
                                          </p:val>
                                        </p:tav>
                                      </p:tavLst>
                                    </p:anim>
                                    <p:anim calcmode="lin" valueType="num">
                                      <p:cBhvr>
                                        <p:cTn id="22" dur="500" fill="hold"/>
                                        <p:tgtEl>
                                          <p:spTgt spid="2">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2">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2">
                                            <p:txEl>
                                              <p:pRg st="2" end="2"/>
                                            </p:txEl>
                                          </p:spTgt>
                                        </p:tgtEl>
                                      </p:cBhvr>
                                    </p:animEffect>
                                  </p:childTnLst>
                                </p:cTn>
                              </p:par>
                            </p:childTnLst>
                          </p:cTn>
                        </p:par>
                        <p:par>
                          <p:cTn id="25" fill="hold">
                            <p:stCondLst>
                              <p:cond delay="7050"/>
                            </p:stCondLst>
                            <p:childTnLst>
                              <p:par>
                                <p:cTn id="26" presetID="16" presetClass="entr" presetSubtype="21" fill="hold" nodeType="afterEffect">
                                  <p:stCondLst>
                                    <p:cond delay="500"/>
                                  </p:stCondLst>
                                  <p:childTnLst>
                                    <p:set>
                                      <p:cBhvr>
                                        <p:cTn id="27" dur="1" fill="hold">
                                          <p:stCondLst>
                                            <p:cond delay="0"/>
                                          </p:stCondLst>
                                        </p:cTn>
                                        <p:tgtEl>
                                          <p:spTgt spid="2">
                                            <p:txEl>
                                              <p:pRg st="3" end="3"/>
                                            </p:txEl>
                                          </p:spTgt>
                                        </p:tgtEl>
                                        <p:attrNameLst>
                                          <p:attrName>style.visibility</p:attrName>
                                        </p:attrNameLst>
                                      </p:cBhvr>
                                      <p:to>
                                        <p:strVal val="visible"/>
                                      </p:to>
                                    </p:set>
                                    <p:animEffect transition="in" filter="barn(inVertical)">
                                      <p:cBhvr>
                                        <p:cTn id="28" dur="2000"/>
                                        <p:tgtEl>
                                          <p:spTgt spid="2">
                                            <p:txEl>
                                              <p:pRg st="3" end="3"/>
                                            </p:txEl>
                                          </p:spTgt>
                                        </p:tgtEl>
                                      </p:cBhvr>
                                    </p:animEffect>
                                  </p:childTnLst>
                                </p:cTn>
                              </p:par>
                            </p:childTnLst>
                          </p:cTn>
                        </p:par>
                        <p:par>
                          <p:cTn id="29" fill="hold">
                            <p:stCondLst>
                              <p:cond delay="9550"/>
                            </p:stCondLst>
                            <p:childTnLst>
                              <p:par>
                                <p:cTn id="30" presetID="42" presetClass="entr" presetSubtype="0" fill="hold" nodeType="afterEffect">
                                  <p:stCondLst>
                                    <p:cond delay="25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2000"/>
                                        <p:tgtEl>
                                          <p:spTgt spid="2">
                                            <p:txEl>
                                              <p:pRg st="4" end="4"/>
                                            </p:txEl>
                                          </p:spTgt>
                                        </p:tgtEl>
                                      </p:cBhvr>
                                    </p:animEffect>
                                    <p:anim calcmode="lin" valueType="num">
                                      <p:cBhvr>
                                        <p:cTn id="33" dur="2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2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par>
                          <p:cTn id="35" fill="hold">
                            <p:stCondLst>
                              <p:cond delay="11800"/>
                            </p:stCondLst>
                            <p:childTnLst>
                              <p:par>
                                <p:cTn id="36" presetID="42" presetClass="entr" presetSubtype="0" fill="hold" nodeType="afterEffect">
                                  <p:stCondLst>
                                    <p:cond delay="250"/>
                                  </p:stCondLst>
                                  <p:childTnLst>
                                    <p:set>
                                      <p:cBhvr>
                                        <p:cTn id="37" dur="1" fill="hold">
                                          <p:stCondLst>
                                            <p:cond delay="0"/>
                                          </p:stCondLst>
                                        </p:cTn>
                                        <p:tgtEl>
                                          <p:spTgt spid="2">
                                            <p:txEl>
                                              <p:pRg st="5" end="5"/>
                                            </p:txEl>
                                          </p:spTgt>
                                        </p:tgtEl>
                                        <p:attrNameLst>
                                          <p:attrName>style.visibility</p:attrName>
                                        </p:attrNameLst>
                                      </p:cBhvr>
                                      <p:to>
                                        <p:strVal val="visible"/>
                                      </p:to>
                                    </p:set>
                                    <p:animEffect transition="in" filter="fade">
                                      <p:cBhvr>
                                        <p:cTn id="38" dur="2000"/>
                                        <p:tgtEl>
                                          <p:spTgt spid="2">
                                            <p:txEl>
                                              <p:pRg st="5" end="5"/>
                                            </p:txEl>
                                          </p:spTgt>
                                        </p:tgtEl>
                                      </p:cBhvr>
                                    </p:animEffect>
                                    <p:anim calcmode="lin" valueType="num">
                                      <p:cBhvr>
                                        <p:cTn id="39" dur="2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40" dur="2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par>
                          <p:cTn id="41" fill="hold">
                            <p:stCondLst>
                              <p:cond delay="14050"/>
                            </p:stCondLst>
                            <p:childTnLst>
                              <p:par>
                                <p:cTn id="42" presetID="15" presetClass="entr" presetSubtype="0" fill="hold" nodeType="afterEffect">
                                  <p:stCondLst>
                                    <p:cond delay="500"/>
                                  </p:stCondLst>
                                  <p:childTnLst>
                                    <p:set>
                                      <p:cBhvr>
                                        <p:cTn id="43" dur="1" fill="hold">
                                          <p:stCondLst>
                                            <p:cond delay="0"/>
                                          </p:stCondLst>
                                        </p:cTn>
                                        <p:tgtEl>
                                          <p:spTgt spid="3"/>
                                        </p:tgtEl>
                                        <p:attrNameLst>
                                          <p:attrName>style.visibility</p:attrName>
                                        </p:attrNameLst>
                                      </p:cBhvr>
                                      <p:to>
                                        <p:strVal val="visible"/>
                                      </p:to>
                                    </p:set>
                                    <p:anim calcmode="lin" valueType="num">
                                      <p:cBhvr>
                                        <p:cTn id="44" dur="2000" fill="hold"/>
                                        <p:tgtEl>
                                          <p:spTgt spid="3"/>
                                        </p:tgtEl>
                                        <p:attrNameLst>
                                          <p:attrName>ppt_w</p:attrName>
                                        </p:attrNameLst>
                                      </p:cBhvr>
                                      <p:tavLst>
                                        <p:tav tm="0">
                                          <p:val>
                                            <p:fltVal val="0"/>
                                          </p:val>
                                        </p:tav>
                                        <p:tav tm="100000">
                                          <p:val>
                                            <p:strVal val="#ppt_w"/>
                                          </p:val>
                                        </p:tav>
                                      </p:tavLst>
                                    </p:anim>
                                    <p:anim calcmode="lin" valueType="num">
                                      <p:cBhvr>
                                        <p:cTn id="45" dur="2000" fill="hold"/>
                                        <p:tgtEl>
                                          <p:spTgt spid="3"/>
                                        </p:tgtEl>
                                        <p:attrNameLst>
                                          <p:attrName>ppt_h</p:attrName>
                                        </p:attrNameLst>
                                      </p:cBhvr>
                                      <p:tavLst>
                                        <p:tav tm="0">
                                          <p:val>
                                            <p:fltVal val="0"/>
                                          </p:val>
                                        </p:tav>
                                        <p:tav tm="100000">
                                          <p:val>
                                            <p:strVal val="#ppt_h"/>
                                          </p:val>
                                        </p:tav>
                                      </p:tavLst>
                                    </p:anim>
                                    <p:anim calcmode="lin" valueType="num">
                                      <p:cBhvr>
                                        <p:cTn id="46" dur="2000" fill="hold"/>
                                        <p:tgtEl>
                                          <p:spTgt spid="3"/>
                                        </p:tgtEl>
                                        <p:attrNameLst>
                                          <p:attrName>ppt_x</p:attrName>
                                        </p:attrNameLst>
                                      </p:cBhvr>
                                      <p:tavLst>
                                        <p:tav tm="0" fmla="#ppt_x+(cos(-2*pi*(1-$))*-#ppt_x-sin(-2*pi*(1-$))*(1-#ppt_y))*(1-$)">
                                          <p:val>
                                            <p:fltVal val="0"/>
                                          </p:val>
                                        </p:tav>
                                        <p:tav tm="100000">
                                          <p:val>
                                            <p:fltVal val="1"/>
                                          </p:val>
                                        </p:tav>
                                      </p:tavLst>
                                    </p:anim>
                                    <p:anim calcmode="lin" valueType="num">
                                      <p:cBhvr>
                                        <p:cTn id="47" dur="2000" fill="hold"/>
                                        <p:tgtEl>
                                          <p:spTgt spid="3"/>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rotWithShape="1">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2" name="TextBox 1"/>
          <p:cNvSpPr txBox="1"/>
          <p:nvPr/>
        </p:nvSpPr>
        <p:spPr>
          <a:xfrm>
            <a:off x="3059832" y="626851"/>
            <a:ext cx="3626391" cy="923330"/>
          </a:xfrm>
          <a:prstGeom prst="rect">
            <a:avLst/>
          </a:prstGeom>
          <a:noFill/>
        </p:spPr>
        <p:txBody>
          <a:bodyPr wrap="square" rtlCol="0">
            <a:spAutoFit/>
          </a:bodyPr>
          <a:lstStyle/>
          <a:p>
            <a:pPr algn="ctr"/>
            <a:r>
              <a:rPr lang="ru-RU" sz="5400" dirty="0" smtClean="0">
                <a:ln w="38100">
                  <a:solidFill>
                    <a:schemeClr val="tx1">
                      <a:lumMod val="95000"/>
                      <a:lumOff val="5000"/>
                    </a:schemeClr>
                  </a:solidFill>
                </a:ln>
                <a:solidFill>
                  <a:srgbClr val="FF0000"/>
                </a:solidFill>
                <a:latin typeface="Arial Black" pitchFamily="34" charset="0"/>
              </a:rPr>
              <a:t>ЖИРЫ</a:t>
            </a:r>
            <a:endParaRPr lang="ru-RU" sz="5400" dirty="0">
              <a:ln w="38100">
                <a:solidFill>
                  <a:schemeClr val="tx1">
                    <a:lumMod val="95000"/>
                    <a:lumOff val="5000"/>
                  </a:schemeClr>
                </a:solidFill>
              </a:ln>
              <a:solidFill>
                <a:srgbClr val="FF0000"/>
              </a:solidFill>
              <a:latin typeface="Arial Black" pitchFamily="34" charset="0"/>
            </a:endParaRPr>
          </a:p>
        </p:txBody>
      </p:sp>
      <p:cxnSp>
        <p:nvCxnSpPr>
          <p:cNvPr id="4" name="Прямая со стрелкой 3"/>
          <p:cNvCxnSpPr/>
          <p:nvPr/>
        </p:nvCxnSpPr>
        <p:spPr>
          <a:xfrm flipH="1">
            <a:off x="2771800" y="1544018"/>
            <a:ext cx="1080120" cy="660846"/>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6" name="Прямая со стрелкой 5"/>
          <p:cNvCxnSpPr/>
          <p:nvPr/>
        </p:nvCxnSpPr>
        <p:spPr>
          <a:xfrm>
            <a:off x="5580112" y="1550181"/>
            <a:ext cx="936104" cy="654683"/>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pic>
        <p:nvPicPr>
          <p:cNvPr id="8" name="Рисунок 7"/>
          <p:cNvPicPr>
            <a:picLocks noChangeAspect="1"/>
          </p:cNvPicPr>
          <p:nvPr/>
        </p:nvPicPr>
        <p:blipFill>
          <a:blip r:embed="rId2">
            <a:extLst>
              <a:ext uri="{BEBA8EAE-BF5A-486C-A8C5-ECC9F3942E4B}">
                <a14:imgProps xmlns:a14="http://schemas.microsoft.com/office/drawing/2010/main" xmlns="">
                  <a14:imgLayer r:embed="rId3">
                    <a14:imgEffect>
                      <a14:sharpenSoften amount="50000"/>
                    </a14:imgEffect>
                    <a14:imgEffect>
                      <a14:saturation sat="400000"/>
                    </a14:imgEffect>
                  </a14:imgLayer>
                </a14:imgProps>
              </a:ext>
              <a:ext uri="{28A0092B-C50C-407E-A947-70E740481C1C}">
                <a14:useLocalDpi xmlns:a14="http://schemas.microsoft.com/office/drawing/2010/main" xmlns="" val="0"/>
              </a:ext>
            </a:extLst>
          </a:blip>
          <a:stretch>
            <a:fillRect/>
          </a:stretch>
        </p:blipFill>
        <p:spPr>
          <a:xfrm>
            <a:off x="758109" y="2348880"/>
            <a:ext cx="3093811" cy="1960359"/>
          </a:xfrm>
          <a:prstGeom prst="roundRect">
            <a:avLst>
              <a:gd name="adj" fmla="val 4167"/>
            </a:avLst>
          </a:prstGeom>
          <a:solidFill>
            <a:srgbClr val="FFFFFF"/>
          </a:solidFill>
          <a:ln w="76200" cap="sq">
            <a:solidFill>
              <a:srgbClr val="002060"/>
            </a:solidFill>
            <a:miter lim="800000"/>
          </a:ln>
          <a:effectLst>
            <a:glow rad="139700">
              <a:schemeClr val="accent6">
                <a:satMod val="175000"/>
                <a:alpha val="40000"/>
              </a:schemeClr>
            </a:glow>
            <a:innerShdw blurRad="63500" dist="50800" dir="10800000">
              <a:prstClr val="black">
                <a:alpha val="50000"/>
              </a:prstClr>
            </a:innerShdw>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9" name="Рисунок 8"/>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5580112" y="2348880"/>
            <a:ext cx="3024336" cy="2064432"/>
          </a:xfrm>
          <a:prstGeom prst="roundRect">
            <a:avLst>
              <a:gd name="adj" fmla="val 4167"/>
            </a:avLst>
          </a:prstGeom>
          <a:solidFill>
            <a:srgbClr val="FFFFFF"/>
          </a:solidFill>
          <a:ln w="76200" cap="sq">
            <a:solidFill>
              <a:srgbClr val="92D050"/>
            </a:solidFill>
            <a:miter lim="800000"/>
          </a:ln>
          <a:effectLst>
            <a:glow rad="228600">
              <a:schemeClr val="accent6">
                <a:satMod val="175000"/>
                <a:alpha val="40000"/>
              </a:schemeClr>
            </a:glow>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extLst>
      <p:ext uri="{BB962C8B-B14F-4D97-AF65-F5344CB8AC3E}">
        <p14:creationId xmlns:p14="http://schemas.microsoft.com/office/powerpoint/2010/main" xmlns="" val="4090998546"/>
      </p:ext>
    </p:extLst>
  </p:cSld>
  <p:clrMapOvr>
    <a:masterClrMapping/>
  </p:clrMapOvr>
  <mc:AlternateContent xmlns:mc="http://schemas.openxmlformats.org/markup-compatibility/2006">
    <mc:Choice xmlns:p14="http://schemas.microsoft.com/office/powerpoint/2010/main" xmlns="" Requires="p14">
      <p:transition spd="slow" p14:dur="2000">
        <p:pull/>
      </p:transition>
    </mc:Choice>
    <mc:Fallback>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2000"/>
                                        <p:tgtEl>
                                          <p:spTgt spid="2"/>
                                        </p:tgtEl>
                                      </p:cBhvr>
                                    </p:animEffect>
                                  </p:childTnLst>
                                </p:cTn>
                              </p:par>
                            </p:childTnLst>
                          </p:cTn>
                        </p:par>
                        <p:par>
                          <p:cTn id="8" fill="hold">
                            <p:stCondLst>
                              <p:cond delay="2500"/>
                            </p:stCondLst>
                            <p:childTnLst>
                              <p:par>
                                <p:cTn id="9" presetID="22" presetClass="entr" presetSubtype="4"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2000"/>
                                        <p:tgtEl>
                                          <p:spTgt spid="4"/>
                                        </p:tgtEl>
                                      </p:cBhvr>
                                    </p:animEffect>
                                  </p:childTnLst>
                                </p:cTn>
                              </p:par>
                            </p:childTnLst>
                          </p:cTn>
                        </p:par>
                        <p:par>
                          <p:cTn id="12" fill="hold">
                            <p:stCondLst>
                              <p:cond delay="4500"/>
                            </p:stCondLst>
                            <p:childTnLst>
                              <p:par>
                                <p:cTn id="13" presetID="21" presetClass="entr" presetSubtype="1"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heel(1)">
                                      <p:cBhvr>
                                        <p:cTn id="15" dur="2000"/>
                                        <p:tgtEl>
                                          <p:spTgt spid="8"/>
                                        </p:tgtEl>
                                      </p:cBhvr>
                                    </p:animEffect>
                                  </p:childTnLst>
                                </p:cTn>
                              </p:par>
                            </p:childTnLst>
                          </p:cTn>
                        </p:par>
                        <p:par>
                          <p:cTn id="16" fill="hold">
                            <p:stCondLst>
                              <p:cond delay="6500"/>
                            </p:stCondLst>
                            <p:childTnLst>
                              <p:par>
                                <p:cTn id="17" presetID="22" presetClass="entr" presetSubtype="4"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down)">
                                      <p:cBhvr>
                                        <p:cTn id="19" dur="2000"/>
                                        <p:tgtEl>
                                          <p:spTgt spid="6"/>
                                        </p:tgtEl>
                                      </p:cBhvr>
                                    </p:animEffect>
                                  </p:childTnLst>
                                </p:cTn>
                              </p:par>
                            </p:childTnLst>
                          </p:cTn>
                        </p:par>
                        <p:par>
                          <p:cTn id="20" fill="hold">
                            <p:stCondLst>
                              <p:cond delay="8500"/>
                            </p:stCondLst>
                            <p:childTnLst>
                              <p:par>
                                <p:cTn id="21" presetID="5" presetClass="entr" presetSubtype="10"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checkerboard(across)">
                                      <p:cBhvr>
                                        <p:cTn id="23"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gradFill rotWithShape="1">
          <a:gsLst>
            <a:gs pos="0">
              <a:srgbClr val="CCCCFF"/>
            </a:gs>
            <a:gs pos="17999">
              <a:srgbClr val="99CCFF"/>
            </a:gs>
            <a:gs pos="36000">
              <a:srgbClr val="9966FF"/>
            </a:gs>
            <a:gs pos="61000">
              <a:srgbClr val="CC99FF"/>
            </a:gs>
            <a:gs pos="82001">
              <a:srgbClr val="99CCFF"/>
            </a:gs>
            <a:gs pos="100000">
              <a:srgbClr val="CCCCFF"/>
            </a:gs>
          </a:gsLst>
          <a:lin ang="5400000" scaled="0"/>
        </a:gradFill>
        <a:effectLst/>
      </p:bgPr>
    </p:bg>
    <p:spTree>
      <p:nvGrpSpPr>
        <p:cNvPr id="1" name=""/>
        <p:cNvGrpSpPr/>
        <p:nvPr/>
      </p:nvGrpSpPr>
      <p:grpSpPr>
        <a:xfrm>
          <a:off x="0" y="0"/>
          <a:ext cx="0" cy="0"/>
          <a:chOff x="0" y="0"/>
          <a:chExt cx="0" cy="0"/>
        </a:xfrm>
      </p:grpSpPr>
      <p:sp>
        <p:nvSpPr>
          <p:cNvPr id="2" name="TextBox 1"/>
          <p:cNvSpPr txBox="1"/>
          <p:nvPr/>
        </p:nvSpPr>
        <p:spPr>
          <a:xfrm>
            <a:off x="-75976" y="548680"/>
            <a:ext cx="9558876" cy="2246769"/>
          </a:xfrm>
          <a:prstGeom prst="rect">
            <a:avLst/>
          </a:prstGeom>
          <a:noFill/>
        </p:spPr>
        <p:txBody>
          <a:bodyPr wrap="square" rtlCol="0">
            <a:spAutoFit/>
            <a:scene3d>
              <a:camera prst="isometricOffAxis1Right"/>
              <a:lightRig rig="threePt" dir="t"/>
            </a:scene3d>
          </a:bodyPr>
          <a:lstStyle/>
          <a:p>
            <a:r>
              <a:rPr lang="ru-RU" sz="2800" b="1" dirty="0" smtClean="0">
                <a:ln>
                  <a:solidFill>
                    <a:schemeClr val="accent4">
                      <a:lumMod val="75000"/>
                    </a:schemeClr>
                  </a:solidFill>
                </a:ln>
                <a:solidFill>
                  <a:sysClr val="windowText" lastClr="000000"/>
                </a:solidFill>
                <a:latin typeface="Arial Black" pitchFamily="34" charset="0"/>
              </a:rPr>
              <a:t>Помимо энергетической, жиры выполняют  также важную пластическую функцию,</a:t>
            </a:r>
          </a:p>
          <a:p>
            <a:r>
              <a:rPr lang="ru-RU" sz="2800" b="1" dirty="0" smtClean="0">
                <a:ln>
                  <a:solidFill>
                    <a:schemeClr val="accent4">
                      <a:lumMod val="75000"/>
                    </a:schemeClr>
                  </a:solidFill>
                </a:ln>
                <a:solidFill>
                  <a:sysClr val="windowText" lastClr="000000"/>
                </a:solidFill>
                <a:latin typeface="Arial Black" pitchFamily="34" charset="0"/>
              </a:rPr>
              <a:t>входя в структуры мембраны. К тому же жиры служат источником </a:t>
            </a:r>
          </a:p>
          <a:p>
            <a:r>
              <a:rPr lang="ru-RU" sz="2800" b="1" dirty="0" smtClean="0">
                <a:ln>
                  <a:solidFill>
                    <a:schemeClr val="accent4">
                      <a:lumMod val="75000"/>
                    </a:schemeClr>
                  </a:solidFill>
                </a:ln>
                <a:solidFill>
                  <a:sysClr val="windowText" lastClr="000000"/>
                </a:solidFill>
                <a:latin typeface="Arial Black" pitchFamily="34" charset="0"/>
              </a:rPr>
              <a:t>витаминов А и Д.</a:t>
            </a:r>
            <a:endParaRPr lang="ru-RU" sz="2800" b="1" dirty="0">
              <a:ln>
                <a:solidFill>
                  <a:schemeClr val="accent4">
                    <a:lumMod val="75000"/>
                  </a:schemeClr>
                </a:solidFill>
              </a:ln>
              <a:solidFill>
                <a:sysClr val="windowText" lastClr="000000"/>
              </a:solidFill>
              <a:latin typeface="Arial Black" pitchFamily="34" charset="0"/>
            </a:endParaRPr>
          </a:p>
        </p:txBody>
      </p:sp>
      <p:pic>
        <p:nvPicPr>
          <p:cNvPr id="3" name="Рисунок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899592" y="3429000"/>
            <a:ext cx="2683415" cy="3234948"/>
          </a:xfrm>
          <a:prstGeom prst="rect">
            <a:avLst/>
          </a:prstGeom>
          <a:effectLst>
            <a:glow rad="63500">
              <a:schemeClr val="accent4">
                <a:satMod val="175000"/>
                <a:alpha val="40000"/>
              </a:schemeClr>
            </a:glow>
            <a:softEdge rad="127000"/>
          </a:effectLst>
        </p:spPr>
      </p:pic>
      <p:pic>
        <p:nvPicPr>
          <p:cNvPr id="4" name="Рисунок 3"/>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5940152" y="3429000"/>
            <a:ext cx="2487333" cy="3168352"/>
          </a:xfrm>
          <a:prstGeom prst="rect">
            <a:avLst/>
          </a:prstGeom>
          <a:effectLst>
            <a:glow rad="139700">
              <a:schemeClr val="accent2">
                <a:satMod val="175000"/>
                <a:alpha val="40000"/>
              </a:schemeClr>
            </a:glow>
            <a:softEdge rad="127000"/>
          </a:effectLst>
        </p:spPr>
      </p:pic>
    </p:spTree>
    <p:extLst>
      <p:ext uri="{BB962C8B-B14F-4D97-AF65-F5344CB8AC3E}">
        <p14:creationId xmlns:p14="http://schemas.microsoft.com/office/powerpoint/2010/main" xmlns="" val="428018507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2000" fill="hold"/>
                                        <p:tgtEl>
                                          <p:spTgt spid="2">
                                            <p:txEl>
                                              <p:pRg st="0" end="0"/>
                                            </p:txEl>
                                          </p:spTgt>
                                        </p:tgtEl>
                                        <p:attrNameLst>
                                          <p:attrName>ppt_w</p:attrName>
                                        </p:attrNameLst>
                                      </p:cBhvr>
                                      <p:tavLst>
                                        <p:tav tm="0">
                                          <p:val>
                                            <p:fltVal val="0"/>
                                          </p:val>
                                        </p:tav>
                                        <p:tav tm="100000">
                                          <p:val>
                                            <p:strVal val="#ppt_w"/>
                                          </p:val>
                                        </p:tav>
                                      </p:tavLst>
                                    </p:anim>
                                    <p:anim calcmode="lin" valueType="num">
                                      <p:cBhvr>
                                        <p:cTn id="8" dur="2000" fill="hold"/>
                                        <p:tgtEl>
                                          <p:spTgt spid="2">
                                            <p:txEl>
                                              <p:pRg st="0" end="0"/>
                                            </p:txEl>
                                          </p:spTgt>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 calcmode="lin" valueType="num">
                                      <p:cBhvr>
                                        <p:cTn id="11" dur="2000" fill="hold"/>
                                        <p:tgtEl>
                                          <p:spTgt spid="2">
                                            <p:txEl>
                                              <p:pRg st="1" end="1"/>
                                            </p:txEl>
                                          </p:spTgt>
                                        </p:tgtEl>
                                        <p:attrNameLst>
                                          <p:attrName>ppt_w</p:attrName>
                                        </p:attrNameLst>
                                      </p:cBhvr>
                                      <p:tavLst>
                                        <p:tav tm="0">
                                          <p:val>
                                            <p:fltVal val="0"/>
                                          </p:val>
                                        </p:tav>
                                        <p:tav tm="100000">
                                          <p:val>
                                            <p:strVal val="#ppt_w"/>
                                          </p:val>
                                        </p:tav>
                                      </p:tavLst>
                                    </p:anim>
                                    <p:anim calcmode="lin" valueType="num">
                                      <p:cBhvr>
                                        <p:cTn id="12" dur="2000" fill="hold"/>
                                        <p:tgtEl>
                                          <p:spTgt spid="2">
                                            <p:txEl>
                                              <p:pRg st="1" end="1"/>
                                            </p:txEl>
                                          </p:spTgt>
                                        </p:tgtEl>
                                        <p:attrNameLst>
                                          <p:attrName>ppt_h</p:attrName>
                                        </p:attrNameLst>
                                      </p:cBhvr>
                                      <p:tavLst>
                                        <p:tav tm="0">
                                          <p:val>
                                            <p:fltVal val="0"/>
                                          </p:val>
                                        </p:tav>
                                        <p:tav tm="100000">
                                          <p:val>
                                            <p:strVal val="#ppt_h"/>
                                          </p:val>
                                        </p:tav>
                                      </p:tavLst>
                                    </p:anim>
                                  </p:childTnLst>
                                </p:cTn>
                              </p:par>
                              <p:par>
                                <p:cTn id="13" presetID="23" presetClass="entr" presetSubtype="16" fill="hold" nodeType="with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 calcmode="lin" valueType="num">
                                      <p:cBhvr>
                                        <p:cTn id="15" dur="2000" fill="hold"/>
                                        <p:tgtEl>
                                          <p:spTgt spid="2">
                                            <p:txEl>
                                              <p:pRg st="2" end="2"/>
                                            </p:txEl>
                                          </p:spTgt>
                                        </p:tgtEl>
                                        <p:attrNameLst>
                                          <p:attrName>ppt_w</p:attrName>
                                        </p:attrNameLst>
                                      </p:cBhvr>
                                      <p:tavLst>
                                        <p:tav tm="0">
                                          <p:val>
                                            <p:fltVal val="0"/>
                                          </p:val>
                                        </p:tav>
                                        <p:tav tm="100000">
                                          <p:val>
                                            <p:strVal val="#ppt_w"/>
                                          </p:val>
                                        </p:tav>
                                      </p:tavLst>
                                    </p:anim>
                                    <p:anim calcmode="lin" valueType="num">
                                      <p:cBhvr>
                                        <p:cTn id="16" dur="2000" fill="hold"/>
                                        <p:tgtEl>
                                          <p:spTgt spid="2">
                                            <p:txEl>
                                              <p:pRg st="2" end="2"/>
                                            </p:txEl>
                                          </p:spTgt>
                                        </p:tgtEl>
                                        <p:attrNameLst>
                                          <p:attrName>ppt_h</p:attrName>
                                        </p:attrNameLst>
                                      </p:cBhvr>
                                      <p:tavLst>
                                        <p:tav tm="0">
                                          <p:val>
                                            <p:fltVal val="0"/>
                                          </p:val>
                                        </p:tav>
                                        <p:tav tm="100000">
                                          <p:val>
                                            <p:strVal val="#ppt_h"/>
                                          </p:val>
                                        </p:tav>
                                      </p:tavLst>
                                    </p:anim>
                                  </p:childTnLst>
                                </p:cTn>
                              </p:par>
                            </p:childTnLst>
                          </p:cTn>
                        </p:par>
                        <p:par>
                          <p:cTn id="17" fill="hold">
                            <p:stCondLst>
                              <p:cond delay="2000"/>
                            </p:stCondLst>
                            <p:childTnLst>
                              <p:par>
                                <p:cTn id="18" presetID="18" presetClass="entr" presetSubtype="6" fill="hold" nodeType="afterEffect">
                                  <p:stCondLst>
                                    <p:cond delay="750"/>
                                  </p:stCondLst>
                                  <p:childTnLst>
                                    <p:set>
                                      <p:cBhvr>
                                        <p:cTn id="19" dur="1" fill="hold">
                                          <p:stCondLst>
                                            <p:cond delay="0"/>
                                          </p:stCondLst>
                                        </p:cTn>
                                        <p:tgtEl>
                                          <p:spTgt spid="3"/>
                                        </p:tgtEl>
                                        <p:attrNameLst>
                                          <p:attrName>style.visibility</p:attrName>
                                        </p:attrNameLst>
                                      </p:cBhvr>
                                      <p:to>
                                        <p:strVal val="visible"/>
                                      </p:to>
                                    </p:set>
                                    <p:animEffect transition="in" filter="strips(downRight)">
                                      <p:cBhvr>
                                        <p:cTn id="20" dur="2000"/>
                                        <p:tgtEl>
                                          <p:spTgt spid="3"/>
                                        </p:tgtEl>
                                      </p:cBhvr>
                                    </p:animEffect>
                                  </p:childTnLst>
                                </p:cTn>
                              </p:par>
                            </p:childTnLst>
                          </p:cTn>
                        </p:par>
                        <p:par>
                          <p:cTn id="21" fill="hold">
                            <p:stCondLst>
                              <p:cond delay="4750"/>
                            </p:stCondLst>
                            <p:childTnLst>
                              <p:par>
                                <p:cTn id="22" presetID="18" presetClass="entr" presetSubtype="6" fill="hold" nodeType="afterEffect">
                                  <p:stCondLst>
                                    <p:cond delay="750"/>
                                  </p:stCondLst>
                                  <p:childTnLst>
                                    <p:set>
                                      <p:cBhvr>
                                        <p:cTn id="23" dur="1" fill="hold">
                                          <p:stCondLst>
                                            <p:cond delay="0"/>
                                          </p:stCondLst>
                                        </p:cTn>
                                        <p:tgtEl>
                                          <p:spTgt spid="4"/>
                                        </p:tgtEl>
                                        <p:attrNameLst>
                                          <p:attrName>style.visibility</p:attrName>
                                        </p:attrNameLst>
                                      </p:cBhvr>
                                      <p:to>
                                        <p:strVal val="visible"/>
                                      </p:to>
                                    </p:set>
                                    <p:animEffect transition="in" filter="strips(downRight)">
                                      <p:cBhvr>
                                        <p:cTn id="24"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Box 1"/>
          <p:cNvSpPr txBox="1"/>
          <p:nvPr/>
        </p:nvSpPr>
        <p:spPr>
          <a:xfrm>
            <a:off x="-1" y="188640"/>
            <a:ext cx="8892481" cy="1754326"/>
          </a:xfrm>
          <a:prstGeom prst="rect">
            <a:avLst/>
          </a:prstGeom>
          <a:noFill/>
        </p:spPr>
        <p:txBody>
          <a:bodyPr wrap="square" rtlCol="0">
            <a:spAutoFit/>
          </a:bodyPr>
          <a:lstStyle/>
          <a:p>
            <a:pPr algn="ctr"/>
            <a:r>
              <a:rPr lang="ru-RU" sz="3600" b="1" i="1" dirty="0" smtClean="0">
                <a:ln>
                  <a:solidFill>
                    <a:schemeClr val="accent2">
                      <a:lumMod val="75000"/>
                    </a:schemeClr>
                  </a:solidFill>
                </a:ln>
                <a:solidFill>
                  <a:srgbClr val="00B050"/>
                </a:solidFill>
              </a:rPr>
              <a:t>Подросток при умеренных физических</a:t>
            </a:r>
          </a:p>
          <a:p>
            <a:pPr algn="ctr"/>
            <a:r>
              <a:rPr lang="ru-RU" sz="3600" b="1" i="1" dirty="0" smtClean="0">
                <a:ln>
                  <a:solidFill>
                    <a:schemeClr val="accent2">
                      <a:lumMod val="75000"/>
                    </a:schemeClr>
                  </a:solidFill>
                </a:ln>
                <a:solidFill>
                  <a:srgbClr val="00B050"/>
                </a:solidFill>
              </a:rPr>
              <a:t> нагрузках должен потреблять </a:t>
            </a:r>
          </a:p>
          <a:p>
            <a:pPr algn="ctr"/>
            <a:r>
              <a:rPr lang="ru-RU" sz="3600" b="1" i="1" u="sng" dirty="0" smtClean="0">
                <a:ln>
                  <a:solidFill>
                    <a:schemeClr val="accent2">
                      <a:lumMod val="75000"/>
                    </a:schemeClr>
                  </a:solidFill>
                </a:ln>
                <a:solidFill>
                  <a:srgbClr val="00B050"/>
                </a:solidFill>
              </a:rPr>
              <a:t>382-422 г</a:t>
            </a:r>
            <a:r>
              <a:rPr lang="ru-RU" sz="3600" b="1" i="1" dirty="0" smtClean="0">
                <a:ln>
                  <a:solidFill>
                    <a:schemeClr val="accent2">
                      <a:lumMod val="75000"/>
                    </a:schemeClr>
                  </a:solidFill>
                </a:ln>
                <a:solidFill>
                  <a:srgbClr val="00B050"/>
                </a:solidFill>
              </a:rPr>
              <a:t> усвояемых углеводов в день. </a:t>
            </a:r>
            <a:endParaRPr lang="ru-RU" sz="3600" b="1" i="1" dirty="0">
              <a:ln>
                <a:solidFill>
                  <a:schemeClr val="accent2">
                    <a:lumMod val="75000"/>
                  </a:schemeClr>
                </a:solidFill>
              </a:ln>
              <a:solidFill>
                <a:srgbClr val="00B050"/>
              </a:solidFill>
            </a:endParaRPr>
          </a:p>
        </p:txBody>
      </p:sp>
      <p:sp>
        <p:nvSpPr>
          <p:cNvPr id="3" name="TextBox 2"/>
          <p:cNvSpPr txBox="1"/>
          <p:nvPr/>
        </p:nvSpPr>
        <p:spPr>
          <a:xfrm>
            <a:off x="1763688" y="2276872"/>
            <a:ext cx="6080511" cy="707886"/>
          </a:xfrm>
          <a:prstGeom prst="rect">
            <a:avLst/>
          </a:prstGeom>
          <a:noFill/>
        </p:spPr>
        <p:txBody>
          <a:bodyPr wrap="none" rtlCol="0">
            <a:spAutoFit/>
          </a:bodyPr>
          <a:lstStyle/>
          <a:p>
            <a:r>
              <a:rPr lang="ru-RU" sz="4000" b="1" dirty="0" smtClean="0">
                <a:solidFill>
                  <a:srgbClr val="FF0000"/>
                </a:solidFill>
                <a:latin typeface="Arial Black" pitchFamily="34" charset="0"/>
              </a:rPr>
              <a:t>Избыток сладостей </a:t>
            </a:r>
            <a:endParaRPr lang="ru-RU" sz="4000" b="1" dirty="0">
              <a:solidFill>
                <a:srgbClr val="FF0000"/>
              </a:solidFill>
              <a:latin typeface="Arial Black" pitchFamily="34" charset="0"/>
            </a:endParaRPr>
          </a:p>
        </p:txBody>
      </p:sp>
      <p:cxnSp>
        <p:nvCxnSpPr>
          <p:cNvPr id="5" name="Прямая со стрелкой 4"/>
          <p:cNvCxnSpPr/>
          <p:nvPr/>
        </p:nvCxnSpPr>
        <p:spPr>
          <a:xfrm flipH="1">
            <a:off x="1259632" y="2984758"/>
            <a:ext cx="936104" cy="58825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pic>
        <p:nvPicPr>
          <p:cNvPr id="6" name="Рисунок 5"/>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7625" y="3573015"/>
            <a:ext cx="2957314" cy="1969571"/>
          </a:xfrm>
          <a:prstGeom prst="ellipse">
            <a:avLst/>
          </a:prstGeom>
          <a:ln>
            <a:noFill/>
          </a:ln>
          <a:effectLst>
            <a:softEdge rad="112500"/>
          </a:effectLst>
        </p:spPr>
      </p:pic>
      <p:cxnSp>
        <p:nvCxnSpPr>
          <p:cNvPr id="8" name="Прямая со стрелкой 7"/>
          <p:cNvCxnSpPr>
            <a:stCxn id="3" idx="2"/>
          </p:cNvCxnSpPr>
          <p:nvPr/>
        </p:nvCxnSpPr>
        <p:spPr>
          <a:xfrm>
            <a:off x="4803944" y="2984758"/>
            <a:ext cx="0" cy="80428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pic>
        <p:nvPicPr>
          <p:cNvPr id="10" name="Рисунок 9"/>
          <p:cNvPicPr>
            <a:picLocks noChangeAspect="1"/>
          </p:cNvPicPr>
          <p:nvPr/>
        </p:nvPicPr>
        <p:blipFill>
          <a:blip r:embed="rId3">
            <a:extLst>
              <a:ext uri="{BEBA8EAE-BF5A-486C-A8C5-ECC9F3942E4B}">
                <a14:imgProps xmlns:a14="http://schemas.microsoft.com/office/drawing/2010/main" xmlns="">
                  <a14:imgLayer r:embed="rId4">
                    <a14:imgEffect>
                      <a14:sharpenSoften amount="50000"/>
                    </a14:imgEffect>
                  </a14:imgLayer>
                </a14:imgProps>
              </a:ext>
              <a:ext uri="{28A0092B-C50C-407E-A947-70E740481C1C}">
                <a14:useLocalDpi xmlns:a14="http://schemas.microsoft.com/office/drawing/2010/main" xmlns="" val="0"/>
              </a:ext>
            </a:extLst>
          </a:blip>
          <a:stretch>
            <a:fillRect/>
          </a:stretch>
        </p:blipFill>
        <p:spPr>
          <a:xfrm>
            <a:off x="2916324" y="3789040"/>
            <a:ext cx="3775237" cy="2592287"/>
          </a:xfrm>
          <a:prstGeom prst="ellipse">
            <a:avLst/>
          </a:prstGeom>
          <a:ln>
            <a:noFill/>
          </a:ln>
          <a:effectLst>
            <a:softEdge rad="112500"/>
          </a:effectLst>
        </p:spPr>
      </p:pic>
      <p:cxnSp>
        <p:nvCxnSpPr>
          <p:cNvPr id="12" name="Прямая со стрелкой 11"/>
          <p:cNvCxnSpPr/>
          <p:nvPr/>
        </p:nvCxnSpPr>
        <p:spPr>
          <a:xfrm>
            <a:off x="6948264" y="2984758"/>
            <a:ext cx="1152128" cy="588257"/>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pic>
        <p:nvPicPr>
          <p:cNvPr id="13" name="Рисунок 12"/>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6553255" y="3652155"/>
            <a:ext cx="2596673" cy="1811289"/>
          </a:xfrm>
          <a:prstGeom prst="ellipse">
            <a:avLst/>
          </a:prstGeom>
          <a:ln>
            <a:noFill/>
          </a:ln>
          <a:effectLst>
            <a:softEdge rad="112500"/>
          </a:effectLst>
        </p:spPr>
      </p:pic>
    </p:spTree>
    <p:extLst>
      <p:ext uri="{BB962C8B-B14F-4D97-AF65-F5344CB8AC3E}">
        <p14:creationId xmlns:p14="http://schemas.microsoft.com/office/powerpoint/2010/main" xmlns="" val="2552292627"/>
      </p:ext>
    </p:extLst>
  </p:cSld>
  <p:clrMapOvr>
    <a:masterClrMapping/>
  </p:clrMapOvr>
  <mc:AlternateContent xmlns:mc="http://schemas.openxmlformats.org/markup-compatibility/2006">
    <mc:Choice xmlns:p14="http://schemas.microsoft.com/office/powerpoint/2010/main" xmlns=""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5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2000"/>
                                        <p:tgtEl>
                                          <p:spTgt spid="2">
                                            <p:txEl>
                                              <p:pRg st="0" end="0"/>
                                            </p:txEl>
                                          </p:spTgt>
                                        </p:tgtEl>
                                      </p:cBhvr>
                                    </p:animEffect>
                                  </p:childTnLst>
                                </p:cTn>
                              </p:par>
                            </p:childTnLst>
                          </p:cTn>
                        </p:par>
                        <p:par>
                          <p:cTn id="8" fill="hold">
                            <p:stCondLst>
                              <p:cond delay="2500"/>
                            </p:stCondLst>
                            <p:childTnLst>
                              <p:par>
                                <p:cTn id="9" presetID="15" presetClass="entr" presetSubtype="0" fill="hold" nodeType="afterEffect">
                                  <p:stCondLst>
                                    <p:cond delay="500"/>
                                  </p:stCondLst>
                                  <p:childTnLst>
                                    <p:set>
                                      <p:cBhvr>
                                        <p:cTn id="10" dur="1" fill="hold">
                                          <p:stCondLst>
                                            <p:cond delay="0"/>
                                          </p:stCondLst>
                                        </p:cTn>
                                        <p:tgtEl>
                                          <p:spTgt spid="2">
                                            <p:txEl>
                                              <p:pRg st="1" end="1"/>
                                            </p:txEl>
                                          </p:spTgt>
                                        </p:tgtEl>
                                        <p:attrNameLst>
                                          <p:attrName>style.visibility</p:attrName>
                                        </p:attrNameLst>
                                      </p:cBhvr>
                                      <p:to>
                                        <p:strVal val="visible"/>
                                      </p:to>
                                    </p:set>
                                    <p:anim calcmode="lin" valueType="num">
                                      <p:cBhvr>
                                        <p:cTn id="11" dur="2000" fill="hold"/>
                                        <p:tgtEl>
                                          <p:spTgt spid="2">
                                            <p:txEl>
                                              <p:pRg st="1" end="1"/>
                                            </p:txEl>
                                          </p:spTgt>
                                        </p:tgtEl>
                                        <p:attrNameLst>
                                          <p:attrName>ppt_w</p:attrName>
                                        </p:attrNameLst>
                                      </p:cBhvr>
                                      <p:tavLst>
                                        <p:tav tm="0">
                                          <p:val>
                                            <p:fltVal val="0"/>
                                          </p:val>
                                        </p:tav>
                                        <p:tav tm="100000">
                                          <p:val>
                                            <p:strVal val="#ppt_w"/>
                                          </p:val>
                                        </p:tav>
                                      </p:tavLst>
                                    </p:anim>
                                    <p:anim calcmode="lin" valueType="num">
                                      <p:cBhvr>
                                        <p:cTn id="12" dur="2000" fill="hold"/>
                                        <p:tgtEl>
                                          <p:spTgt spid="2">
                                            <p:txEl>
                                              <p:pRg st="1" end="1"/>
                                            </p:txEl>
                                          </p:spTgt>
                                        </p:tgtEl>
                                        <p:attrNameLst>
                                          <p:attrName>ppt_h</p:attrName>
                                        </p:attrNameLst>
                                      </p:cBhvr>
                                      <p:tavLst>
                                        <p:tav tm="0">
                                          <p:val>
                                            <p:fltVal val="0"/>
                                          </p:val>
                                        </p:tav>
                                        <p:tav tm="100000">
                                          <p:val>
                                            <p:strVal val="#ppt_h"/>
                                          </p:val>
                                        </p:tav>
                                      </p:tavLst>
                                    </p:anim>
                                    <p:anim calcmode="lin" valueType="num">
                                      <p:cBhvr>
                                        <p:cTn id="13" dur="2000" fill="hold"/>
                                        <p:tgtEl>
                                          <p:spTgt spid="2">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14" dur="2000" fill="hold"/>
                                        <p:tgtEl>
                                          <p:spTgt spid="2">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par>
                          <p:cTn id="15" fill="hold">
                            <p:stCondLst>
                              <p:cond delay="5000"/>
                            </p:stCondLst>
                            <p:childTnLst>
                              <p:par>
                                <p:cTn id="16" presetID="35" presetClass="entr" presetSubtype="0" fill="hold" nodeType="afterEffect">
                                  <p:stCondLst>
                                    <p:cond delay="0"/>
                                  </p:stCondLst>
                                  <p:childTnLst>
                                    <p:set>
                                      <p:cBhvr>
                                        <p:cTn id="17" dur="1" fill="hold">
                                          <p:stCondLst>
                                            <p:cond delay="0"/>
                                          </p:stCondLst>
                                        </p:cTn>
                                        <p:tgtEl>
                                          <p:spTgt spid="2">
                                            <p:txEl>
                                              <p:pRg st="2" end="2"/>
                                            </p:txEl>
                                          </p:spTgt>
                                        </p:tgtEl>
                                        <p:attrNameLst>
                                          <p:attrName>style.visibility</p:attrName>
                                        </p:attrNameLst>
                                      </p:cBhvr>
                                      <p:to>
                                        <p:strVal val="visible"/>
                                      </p:to>
                                    </p:set>
                                    <p:animEffect transition="in" filter="fade">
                                      <p:cBhvr>
                                        <p:cTn id="18" dur="2000"/>
                                        <p:tgtEl>
                                          <p:spTgt spid="2">
                                            <p:txEl>
                                              <p:pRg st="2" end="2"/>
                                            </p:txEl>
                                          </p:spTgt>
                                        </p:tgtEl>
                                      </p:cBhvr>
                                    </p:animEffect>
                                    <p:anim calcmode="lin" valueType="num">
                                      <p:cBhvr>
                                        <p:cTn id="19" dur="2000" fill="hold"/>
                                        <p:tgtEl>
                                          <p:spTgt spid="2">
                                            <p:txEl>
                                              <p:pRg st="2" end="2"/>
                                            </p:txEl>
                                          </p:spTgt>
                                        </p:tgtEl>
                                        <p:attrNameLst>
                                          <p:attrName>style.rotation</p:attrName>
                                        </p:attrNameLst>
                                      </p:cBhvr>
                                      <p:tavLst>
                                        <p:tav tm="0">
                                          <p:val>
                                            <p:fltVal val="720"/>
                                          </p:val>
                                        </p:tav>
                                        <p:tav tm="100000">
                                          <p:val>
                                            <p:fltVal val="0"/>
                                          </p:val>
                                        </p:tav>
                                      </p:tavLst>
                                    </p:anim>
                                    <p:anim calcmode="lin" valueType="num">
                                      <p:cBhvr>
                                        <p:cTn id="20" dur="2000" fill="hold"/>
                                        <p:tgtEl>
                                          <p:spTgt spid="2">
                                            <p:txEl>
                                              <p:pRg st="2" end="2"/>
                                            </p:txEl>
                                          </p:spTgt>
                                        </p:tgtEl>
                                        <p:attrNameLst>
                                          <p:attrName>ppt_h</p:attrName>
                                        </p:attrNameLst>
                                      </p:cBhvr>
                                      <p:tavLst>
                                        <p:tav tm="0">
                                          <p:val>
                                            <p:fltVal val="0"/>
                                          </p:val>
                                        </p:tav>
                                        <p:tav tm="100000">
                                          <p:val>
                                            <p:strVal val="#ppt_h"/>
                                          </p:val>
                                        </p:tav>
                                      </p:tavLst>
                                    </p:anim>
                                    <p:anim calcmode="lin" valueType="num">
                                      <p:cBhvr>
                                        <p:cTn id="21" dur="2000" fill="hold"/>
                                        <p:tgtEl>
                                          <p:spTgt spid="2">
                                            <p:txEl>
                                              <p:pRg st="2" end="2"/>
                                            </p:txEl>
                                          </p:spTgt>
                                        </p:tgtEl>
                                        <p:attrNameLst>
                                          <p:attrName>ppt_w</p:attrName>
                                        </p:attrNameLst>
                                      </p:cBhvr>
                                      <p:tavLst>
                                        <p:tav tm="0">
                                          <p:val>
                                            <p:fltVal val="0"/>
                                          </p:val>
                                        </p:tav>
                                        <p:tav tm="100000">
                                          <p:val>
                                            <p:strVal val="#ppt_w"/>
                                          </p:val>
                                        </p:tav>
                                      </p:tavLst>
                                    </p:anim>
                                  </p:childTnLst>
                                </p:cTn>
                              </p:par>
                            </p:childTnLst>
                          </p:cTn>
                        </p:par>
                        <p:par>
                          <p:cTn id="22" fill="hold">
                            <p:stCondLst>
                              <p:cond delay="7000"/>
                            </p:stCondLst>
                            <p:childTnLst>
                              <p:par>
                                <p:cTn id="23" presetID="16" presetClass="entr" presetSubtype="21" fill="hold" nodeType="afterEffect">
                                  <p:stCondLst>
                                    <p:cond delay="300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barn(inVertical)">
                                      <p:cBhvr>
                                        <p:cTn id="25" dur="2000"/>
                                        <p:tgtEl>
                                          <p:spTgt spid="3">
                                            <p:txEl>
                                              <p:pRg st="0" end="0"/>
                                            </p:txEl>
                                          </p:spTgt>
                                        </p:tgtEl>
                                      </p:cBhvr>
                                    </p:animEffect>
                                  </p:childTnLst>
                                </p:cTn>
                              </p:par>
                            </p:childTnLst>
                          </p:cTn>
                        </p:par>
                        <p:par>
                          <p:cTn id="26" fill="hold">
                            <p:stCondLst>
                              <p:cond delay="12000"/>
                            </p:stCondLst>
                            <p:childTnLst>
                              <p:par>
                                <p:cTn id="27" presetID="22" presetClass="entr" presetSubtype="4" fill="hold" nodeType="afterEffect">
                                  <p:stCondLst>
                                    <p:cond delay="1000"/>
                                  </p:stCondLst>
                                  <p:childTnLst>
                                    <p:set>
                                      <p:cBhvr>
                                        <p:cTn id="28" dur="1" fill="hold">
                                          <p:stCondLst>
                                            <p:cond delay="0"/>
                                          </p:stCondLst>
                                        </p:cTn>
                                        <p:tgtEl>
                                          <p:spTgt spid="5"/>
                                        </p:tgtEl>
                                        <p:attrNameLst>
                                          <p:attrName>style.visibility</p:attrName>
                                        </p:attrNameLst>
                                      </p:cBhvr>
                                      <p:to>
                                        <p:strVal val="visible"/>
                                      </p:to>
                                    </p:set>
                                    <p:animEffect transition="in" filter="wipe(down)">
                                      <p:cBhvr>
                                        <p:cTn id="29" dur="500"/>
                                        <p:tgtEl>
                                          <p:spTgt spid="5"/>
                                        </p:tgtEl>
                                      </p:cBhvr>
                                    </p:animEffect>
                                  </p:childTnLst>
                                </p:cTn>
                              </p:par>
                              <p:par>
                                <p:cTn id="30" presetID="22" presetClass="entr" presetSubtype="4" fill="hold" nodeType="withEffect">
                                  <p:stCondLst>
                                    <p:cond delay="1000"/>
                                  </p:stCondLst>
                                  <p:childTnLst>
                                    <p:set>
                                      <p:cBhvr>
                                        <p:cTn id="31" dur="1" fill="hold">
                                          <p:stCondLst>
                                            <p:cond delay="0"/>
                                          </p:stCondLst>
                                        </p:cTn>
                                        <p:tgtEl>
                                          <p:spTgt spid="6"/>
                                        </p:tgtEl>
                                        <p:attrNameLst>
                                          <p:attrName>style.visibility</p:attrName>
                                        </p:attrNameLst>
                                      </p:cBhvr>
                                      <p:to>
                                        <p:strVal val="visible"/>
                                      </p:to>
                                    </p:set>
                                    <p:animEffect transition="in" filter="wipe(down)">
                                      <p:cBhvr>
                                        <p:cTn id="32" dur="500"/>
                                        <p:tgtEl>
                                          <p:spTgt spid="6"/>
                                        </p:tgtEl>
                                      </p:cBhvr>
                                    </p:animEffect>
                                  </p:childTnLst>
                                </p:cTn>
                              </p:par>
                            </p:childTnLst>
                          </p:cTn>
                        </p:par>
                        <p:par>
                          <p:cTn id="33" fill="hold">
                            <p:stCondLst>
                              <p:cond delay="13500"/>
                            </p:stCondLst>
                            <p:childTnLst>
                              <p:par>
                                <p:cTn id="34" presetID="22" presetClass="entr" presetSubtype="4" fill="hold" nodeType="afterEffect">
                                  <p:stCondLst>
                                    <p:cond delay="1000"/>
                                  </p:stCondLst>
                                  <p:childTnLst>
                                    <p:set>
                                      <p:cBhvr>
                                        <p:cTn id="35" dur="1" fill="hold">
                                          <p:stCondLst>
                                            <p:cond delay="0"/>
                                          </p:stCondLst>
                                        </p:cTn>
                                        <p:tgtEl>
                                          <p:spTgt spid="8"/>
                                        </p:tgtEl>
                                        <p:attrNameLst>
                                          <p:attrName>style.visibility</p:attrName>
                                        </p:attrNameLst>
                                      </p:cBhvr>
                                      <p:to>
                                        <p:strVal val="visible"/>
                                      </p:to>
                                    </p:set>
                                    <p:animEffect transition="in" filter="wipe(down)">
                                      <p:cBhvr>
                                        <p:cTn id="36" dur="500"/>
                                        <p:tgtEl>
                                          <p:spTgt spid="8"/>
                                        </p:tgtEl>
                                      </p:cBhvr>
                                    </p:animEffect>
                                  </p:childTnLst>
                                </p:cTn>
                              </p:par>
                              <p:par>
                                <p:cTn id="37" presetID="22" presetClass="entr" presetSubtype="4" fill="hold" nodeType="withEffect">
                                  <p:stCondLst>
                                    <p:cond delay="1000"/>
                                  </p:stCondLst>
                                  <p:childTnLst>
                                    <p:set>
                                      <p:cBhvr>
                                        <p:cTn id="38" dur="1" fill="hold">
                                          <p:stCondLst>
                                            <p:cond delay="0"/>
                                          </p:stCondLst>
                                        </p:cTn>
                                        <p:tgtEl>
                                          <p:spTgt spid="10"/>
                                        </p:tgtEl>
                                        <p:attrNameLst>
                                          <p:attrName>style.visibility</p:attrName>
                                        </p:attrNameLst>
                                      </p:cBhvr>
                                      <p:to>
                                        <p:strVal val="visible"/>
                                      </p:to>
                                    </p:set>
                                    <p:animEffect transition="in" filter="wipe(down)">
                                      <p:cBhvr>
                                        <p:cTn id="39" dur="500"/>
                                        <p:tgtEl>
                                          <p:spTgt spid="10"/>
                                        </p:tgtEl>
                                      </p:cBhvr>
                                    </p:animEffect>
                                  </p:childTnLst>
                                </p:cTn>
                              </p:par>
                            </p:childTnLst>
                          </p:cTn>
                        </p:par>
                        <p:par>
                          <p:cTn id="40" fill="hold">
                            <p:stCondLst>
                              <p:cond delay="15000"/>
                            </p:stCondLst>
                            <p:childTnLst>
                              <p:par>
                                <p:cTn id="41" presetID="22" presetClass="entr" presetSubtype="4" fill="hold" nodeType="afterEffect">
                                  <p:stCondLst>
                                    <p:cond delay="1000"/>
                                  </p:stCondLst>
                                  <p:childTnLst>
                                    <p:set>
                                      <p:cBhvr>
                                        <p:cTn id="42" dur="1" fill="hold">
                                          <p:stCondLst>
                                            <p:cond delay="0"/>
                                          </p:stCondLst>
                                        </p:cTn>
                                        <p:tgtEl>
                                          <p:spTgt spid="12"/>
                                        </p:tgtEl>
                                        <p:attrNameLst>
                                          <p:attrName>style.visibility</p:attrName>
                                        </p:attrNameLst>
                                      </p:cBhvr>
                                      <p:to>
                                        <p:strVal val="visible"/>
                                      </p:to>
                                    </p:set>
                                    <p:animEffect transition="in" filter="wipe(down)">
                                      <p:cBhvr>
                                        <p:cTn id="43" dur="500"/>
                                        <p:tgtEl>
                                          <p:spTgt spid="12"/>
                                        </p:tgtEl>
                                      </p:cBhvr>
                                    </p:animEffect>
                                  </p:childTnLst>
                                </p:cTn>
                              </p:par>
                              <p:par>
                                <p:cTn id="44" presetID="22" presetClass="entr" presetSubtype="4" fill="hold" nodeType="withEffect">
                                  <p:stCondLst>
                                    <p:cond delay="1000"/>
                                  </p:stCondLst>
                                  <p:childTnLst>
                                    <p:set>
                                      <p:cBhvr>
                                        <p:cTn id="45" dur="1" fill="hold">
                                          <p:stCondLst>
                                            <p:cond delay="0"/>
                                          </p:stCondLst>
                                        </p:cTn>
                                        <p:tgtEl>
                                          <p:spTgt spid="13"/>
                                        </p:tgtEl>
                                        <p:attrNameLst>
                                          <p:attrName>style.visibility</p:attrName>
                                        </p:attrNameLst>
                                      </p:cBhvr>
                                      <p:to>
                                        <p:strVal val="visible"/>
                                      </p:to>
                                    </p:set>
                                    <p:animEffect transition="in" filter="wipe(down)">
                                      <p:cBhvr>
                                        <p:cTn id="4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gradFill>
          <a:gsLst>
            <a:gs pos="0">
              <a:srgbClr val="000000"/>
            </a:gs>
            <a:gs pos="39999">
              <a:srgbClr val="0A128C"/>
            </a:gs>
            <a:gs pos="70000">
              <a:srgbClr val="181CC7"/>
            </a:gs>
            <a:gs pos="88000">
              <a:srgbClr val="7005D4"/>
            </a:gs>
            <a:gs pos="100000">
              <a:srgbClr val="8C3D91"/>
            </a:gs>
          </a:gsLst>
          <a:lin ang="5400000" scaled="0"/>
        </a:gradFill>
        <a:effectLst/>
      </p:bgPr>
    </p:bg>
    <p:spTree>
      <p:nvGrpSpPr>
        <p:cNvPr id="1" name=""/>
        <p:cNvGrpSpPr/>
        <p:nvPr/>
      </p:nvGrpSpPr>
      <p:grpSpPr>
        <a:xfrm>
          <a:off x="0" y="0"/>
          <a:ext cx="0" cy="0"/>
          <a:chOff x="0" y="0"/>
          <a:chExt cx="0" cy="0"/>
        </a:xfrm>
      </p:grpSpPr>
      <p:sp>
        <p:nvSpPr>
          <p:cNvPr id="2" name="TextBox 1"/>
          <p:cNvSpPr txBox="1"/>
          <p:nvPr/>
        </p:nvSpPr>
        <p:spPr>
          <a:xfrm>
            <a:off x="23423" y="332656"/>
            <a:ext cx="9257663" cy="1261884"/>
          </a:xfrm>
          <a:prstGeom prst="rect">
            <a:avLst/>
          </a:prstGeom>
          <a:noFill/>
        </p:spPr>
        <p:txBody>
          <a:bodyPr wrap="none" rtlCol="0">
            <a:spAutoFit/>
          </a:bodyPr>
          <a:lstStyle/>
          <a:p>
            <a:pPr algn="ctr"/>
            <a:r>
              <a:rPr lang="ru-RU" sz="2400" b="1" cap="all" dirty="0" smtClean="0">
                <a:ln w="28575" cmpd="sng">
                  <a:solidFill>
                    <a:schemeClr val="tx1">
                      <a:lumMod val="95000"/>
                      <a:lumOff val="5000"/>
                    </a:schemeClr>
                  </a:solidFill>
                  <a:prstDash val="solid"/>
                </a:ln>
                <a:solidFill>
                  <a:schemeClr val="bg1"/>
                </a:solidFill>
                <a:effectLst>
                  <a:glow rad="228600">
                    <a:schemeClr val="accent6">
                      <a:satMod val="175000"/>
                      <a:alpha val="40000"/>
                    </a:schemeClr>
                  </a:glow>
                  <a:reflection blurRad="12700" stA="28000" endPos="45000" dist="1000" dir="5400000" sy="-100000" algn="bl" rotWithShape="0"/>
                </a:effectLst>
                <a:latin typeface="Arial Black" pitchFamily="34" charset="0"/>
              </a:rPr>
              <a:t>Режим питания старшеклассника </a:t>
            </a:r>
          </a:p>
          <a:p>
            <a:pPr algn="ctr"/>
            <a:r>
              <a:rPr lang="ru-RU" sz="2400" b="1" cap="all" dirty="0" smtClean="0">
                <a:ln w="28575" cmpd="sng">
                  <a:solidFill>
                    <a:schemeClr val="tx1">
                      <a:lumMod val="95000"/>
                      <a:lumOff val="5000"/>
                    </a:schemeClr>
                  </a:solidFill>
                  <a:prstDash val="solid"/>
                </a:ln>
                <a:solidFill>
                  <a:schemeClr val="bg1"/>
                </a:solidFill>
                <a:effectLst>
                  <a:glow rad="228600">
                    <a:schemeClr val="accent6">
                      <a:satMod val="175000"/>
                      <a:alpha val="40000"/>
                    </a:schemeClr>
                  </a:glow>
                  <a:reflection blurRad="12700" stA="28000" endPos="45000" dist="1000" dir="5400000" sy="-100000" algn="bl" rotWithShape="0"/>
                </a:effectLst>
                <a:latin typeface="Arial Black" pitchFamily="34" charset="0"/>
              </a:rPr>
              <a:t>должен включать 4-5 приемов пищи в сутки,</a:t>
            </a:r>
          </a:p>
          <a:p>
            <a:pPr algn="ctr"/>
            <a:r>
              <a:rPr lang="ru-RU" sz="2400" b="1" cap="all" dirty="0" smtClean="0">
                <a:ln w="28575" cmpd="sng">
                  <a:solidFill>
                    <a:schemeClr val="tx1">
                      <a:lumMod val="95000"/>
                      <a:lumOff val="5000"/>
                    </a:schemeClr>
                  </a:solidFill>
                  <a:prstDash val="solid"/>
                </a:ln>
                <a:solidFill>
                  <a:schemeClr val="bg1"/>
                </a:solidFill>
                <a:effectLst>
                  <a:glow rad="228600">
                    <a:schemeClr val="accent6">
                      <a:satMod val="175000"/>
                      <a:alpha val="40000"/>
                    </a:schemeClr>
                  </a:glow>
                  <a:reflection blurRad="12700" stA="28000" endPos="45000" dist="1000" dir="5400000" sy="-100000" algn="bl" rotWithShape="0"/>
                </a:effectLst>
                <a:latin typeface="Arial Black" pitchFamily="34" charset="0"/>
              </a:rPr>
              <a:t>через 4 часа</a:t>
            </a:r>
            <a:r>
              <a:rPr lang="ru-RU" sz="2800" b="1" cap="all" dirty="0" smtClean="0">
                <a:ln w="28575" cmpd="sng">
                  <a:solidFill>
                    <a:schemeClr val="tx1">
                      <a:lumMod val="95000"/>
                      <a:lumOff val="5000"/>
                    </a:schemeClr>
                  </a:solidFill>
                  <a:prstDash val="solid"/>
                </a:ln>
                <a:solidFill>
                  <a:schemeClr val="bg1"/>
                </a:solidFill>
                <a:effectLst>
                  <a:glow rad="228600">
                    <a:schemeClr val="accent6">
                      <a:satMod val="175000"/>
                      <a:alpha val="40000"/>
                    </a:schemeClr>
                  </a:glow>
                  <a:reflection blurRad="12700" stA="28000" endPos="45000" dist="1000" dir="5400000" sy="-100000" algn="bl" rotWithShape="0"/>
                </a:effectLst>
                <a:latin typeface="Arial Black" pitchFamily="34" charset="0"/>
              </a:rPr>
              <a:t>. </a:t>
            </a:r>
          </a:p>
        </p:txBody>
      </p:sp>
      <p:sp>
        <p:nvSpPr>
          <p:cNvPr id="3" name="TextBox 2"/>
          <p:cNvSpPr txBox="1"/>
          <p:nvPr/>
        </p:nvSpPr>
        <p:spPr>
          <a:xfrm>
            <a:off x="58741" y="1772816"/>
            <a:ext cx="8964488" cy="1938992"/>
          </a:xfrm>
          <a:prstGeom prst="rect">
            <a:avLst/>
          </a:prstGeom>
          <a:noFill/>
        </p:spPr>
        <p:txBody>
          <a:bodyPr wrap="square" rtlCol="0">
            <a:spAutoFit/>
          </a:bodyPr>
          <a:lstStyle/>
          <a:p>
            <a:pPr algn="ctr"/>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Питание в школе желательно сочетать с домашним питанием,</a:t>
            </a:r>
          </a:p>
          <a:p>
            <a:pPr algn="ctr"/>
            <a:r>
              <a:rPr lang="ru-RU" sz="2400" dirty="0">
                <a:ln w="18415" cmpd="sng">
                  <a:solidFill>
                    <a:srgbClr val="FFFFFF"/>
                  </a:solidFill>
                  <a:prstDash val="solid"/>
                </a:ln>
                <a:solidFill>
                  <a:srgbClr val="FFFFFF"/>
                </a:solidFill>
                <a:effectLst>
                  <a:outerShdw blurRad="63500" dir="3600000" algn="tl" rotWithShape="0">
                    <a:srgbClr val="000000">
                      <a:alpha val="70000"/>
                    </a:srgbClr>
                  </a:outerShdw>
                </a:effectLst>
              </a:rPr>
              <a:t>ч</a:t>
            </a:r>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тобы  рацион был однообразным или недостаточным.</a:t>
            </a:r>
          </a:p>
          <a:p>
            <a:pPr algn="ctr"/>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В первую половину дня лучше съедать продукты, </a:t>
            </a:r>
          </a:p>
          <a:p>
            <a:pPr algn="ctr"/>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богатые животным белком,</a:t>
            </a:r>
          </a:p>
          <a:p>
            <a:pPr algn="ctr"/>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а на ужин – молочно-растительные блюда.</a:t>
            </a:r>
            <a:endParaRPr lang="ru-RU" sz="2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4" name="TextBox 3"/>
          <p:cNvSpPr txBox="1"/>
          <p:nvPr/>
        </p:nvSpPr>
        <p:spPr>
          <a:xfrm>
            <a:off x="74652" y="3861048"/>
            <a:ext cx="8073429" cy="2308324"/>
          </a:xfrm>
          <a:prstGeom prst="rect">
            <a:avLst/>
          </a:prstGeom>
          <a:noFill/>
        </p:spPr>
        <p:txBody>
          <a:bodyPr wrap="non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sz="36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Завтрак-25%, </a:t>
            </a:r>
          </a:p>
          <a:p>
            <a:r>
              <a:rPr lang="ru-RU" sz="36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обед – 35-40%, </a:t>
            </a:r>
          </a:p>
          <a:p>
            <a:r>
              <a:rPr lang="ru-RU" sz="36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школьный завтрак (полдник) -10-15%,</a:t>
            </a:r>
          </a:p>
          <a:p>
            <a:r>
              <a:rPr lang="ru-RU" sz="36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ужин – 25%</a:t>
            </a:r>
            <a:endParaRPr lang="ru-RU" sz="36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5" name="Рисунок 4"/>
          <p:cNvPicPr>
            <a:picLocks noChangeAspect="1"/>
          </p:cNvPicPr>
          <p:nvPr/>
        </p:nvPicPr>
        <p:blipFill>
          <a:blip r:embed="rId2" cstate="print">
            <a:extLst>
              <a:ext uri="{BEBA8EAE-BF5A-486C-A8C5-ECC9F3942E4B}">
                <a14:imgProps xmlns:a14="http://schemas.microsoft.com/office/drawing/2010/main" xmlns="">
                  <a14:imgLayer r:embed="rId3">
                    <a14:imgEffect>
                      <a14:sharpenSoften amount="50000"/>
                    </a14:imgEffect>
                    <a14:imgEffect>
                      <a14:saturation sat="400000"/>
                    </a14:imgEffect>
                  </a14:imgLayer>
                </a14:imgProps>
              </a:ext>
              <a:ext uri="{28A0092B-C50C-407E-A947-70E740481C1C}">
                <a14:useLocalDpi xmlns:a14="http://schemas.microsoft.com/office/drawing/2010/main" xmlns="" val="0"/>
              </a:ext>
            </a:extLst>
          </a:blip>
          <a:stretch>
            <a:fillRect/>
          </a:stretch>
        </p:blipFill>
        <p:spPr>
          <a:xfrm>
            <a:off x="6516216" y="5383186"/>
            <a:ext cx="2088232" cy="1474814"/>
          </a:xfrm>
          <a:prstGeom prst="rect">
            <a:avLst/>
          </a:prstGeom>
          <a:effectLst>
            <a:softEdge rad="127000"/>
          </a:effectLst>
        </p:spPr>
      </p:pic>
    </p:spTree>
    <p:extLst>
      <p:ext uri="{BB962C8B-B14F-4D97-AF65-F5344CB8AC3E}">
        <p14:creationId xmlns:p14="http://schemas.microsoft.com/office/powerpoint/2010/main" xmlns="" val="1335666948"/>
      </p:ext>
    </p:extLst>
  </p:cSld>
  <p:clrMapOvr>
    <a:masterClrMapping/>
  </p:clrMapOvr>
  <mc:AlternateContent xmlns:mc="http://schemas.openxmlformats.org/markup-compatibility/2006">
    <mc:Choice xmlns:p14="http://schemas.microsoft.com/office/powerpoint/2010/main" xmlns="" Requires="p14">
      <p:transition spd="slow" p14:dur="2250">
        <p:circle/>
      </p:transition>
    </mc:Choice>
    <mc:Fallback>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2000" fill="hold"/>
                                        <p:tgtEl>
                                          <p:spTgt spid="2">
                                            <p:txEl>
                                              <p:pRg st="0" end="0"/>
                                            </p:txEl>
                                          </p:spTgt>
                                        </p:tgtEl>
                                        <p:attrNameLst>
                                          <p:attrName>ppt_w</p:attrName>
                                        </p:attrNameLst>
                                      </p:cBhvr>
                                      <p:tavLst>
                                        <p:tav tm="0">
                                          <p:val>
                                            <p:fltVal val="0"/>
                                          </p:val>
                                        </p:tav>
                                        <p:tav tm="100000">
                                          <p:val>
                                            <p:strVal val="#ppt_w"/>
                                          </p:val>
                                        </p:tav>
                                      </p:tavLst>
                                    </p:anim>
                                    <p:anim calcmode="lin" valueType="num">
                                      <p:cBhvr>
                                        <p:cTn id="8" dur="2000" fill="hold"/>
                                        <p:tgtEl>
                                          <p:spTgt spid="2">
                                            <p:txEl>
                                              <p:pRg st="0" end="0"/>
                                            </p:txEl>
                                          </p:spTgt>
                                        </p:tgtEl>
                                        <p:attrNameLst>
                                          <p:attrName>ppt_h</p:attrName>
                                        </p:attrNameLst>
                                      </p:cBhvr>
                                      <p:tavLst>
                                        <p:tav tm="0">
                                          <p:val>
                                            <p:fltVal val="0"/>
                                          </p:val>
                                        </p:tav>
                                        <p:tav tm="100000">
                                          <p:val>
                                            <p:strVal val="#ppt_h"/>
                                          </p:val>
                                        </p:tav>
                                      </p:tavLst>
                                    </p:anim>
                                    <p:anim calcmode="lin" valueType="num">
                                      <p:cBhvr>
                                        <p:cTn id="9" dur="2000" fill="hold"/>
                                        <p:tgtEl>
                                          <p:spTgt spid="2">
                                            <p:txEl>
                                              <p:pRg st="0" end="0"/>
                                            </p:txEl>
                                          </p:spTgt>
                                        </p:tgtEl>
                                        <p:attrNameLst>
                                          <p:attrName>style.rotation</p:attrName>
                                        </p:attrNameLst>
                                      </p:cBhvr>
                                      <p:tavLst>
                                        <p:tav tm="0">
                                          <p:val>
                                            <p:fltVal val="90"/>
                                          </p:val>
                                        </p:tav>
                                        <p:tav tm="100000">
                                          <p:val>
                                            <p:fltVal val="0"/>
                                          </p:val>
                                        </p:tav>
                                      </p:tavLst>
                                    </p:anim>
                                    <p:animEffect transition="in" filter="fade">
                                      <p:cBhvr>
                                        <p:cTn id="10" dur="2000"/>
                                        <p:tgtEl>
                                          <p:spTgt spid="2">
                                            <p:txEl>
                                              <p:pRg st="0" end="0"/>
                                            </p:txEl>
                                          </p:spTgt>
                                        </p:tgtEl>
                                      </p:cBhvr>
                                    </p:animEffect>
                                  </p:childTnLst>
                                </p:cTn>
                              </p:par>
                            </p:childTnLst>
                          </p:cTn>
                        </p:par>
                        <p:par>
                          <p:cTn id="11" fill="hold">
                            <p:stCondLst>
                              <p:cond delay="2000"/>
                            </p:stCondLst>
                            <p:childTnLst>
                              <p:par>
                                <p:cTn id="12" presetID="31" presetClass="entr" presetSubtype="0" fill="hold" nodeType="after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 calcmode="lin" valueType="num">
                                      <p:cBhvr>
                                        <p:cTn id="14" dur="2000" fill="hold"/>
                                        <p:tgtEl>
                                          <p:spTgt spid="2">
                                            <p:txEl>
                                              <p:pRg st="1" end="1"/>
                                            </p:txEl>
                                          </p:spTgt>
                                        </p:tgtEl>
                                        <p:attrNameLst>
                                          <p:attrName>ppt_w</p:attrName>
                                        </p:attrNameLst>
                                      </p:cBhvr>
                                      <p:tavLst>
                                        <p:tav tm="0">
                                          <p:val>
                                            <p:fltVal val="0"/>
                                          </p:val>
                                        </p:tav>
                                        <p:tav tm="100000">
                                          <p:val>
                                            <p:strVal val="#ppt_w"/>
                                          </p:val>
                                        </p:tav>
                                      </p:tavLst>
                                    </p:anim>
                                    <p:anim calcmode="lin" valueType="num">
                                      <p:cBhvr>
                                        <p:cTn id="15" dur="2000" fill="hold"/>
                                        <p:tgtEl>
                                          <p:spTgt spid="2">
                                            <p:txEl>
                                              <p:pRg st="1" end="1"/>
                                            </p:txEl>
                                          </p:spTgt>
                                        </p:tgtEl>
                                        <p:attrNameLst>
                                          <p:attrName>ppt_h</p:attrName>
                                        </p:attrNameLst>
                                      </p:cBhvr>
                                      <p:tavLst>
                                        <p:tav tm="0">
                                          <p:val>
                                            <p:fltVal val="0"/>
                                          </p:val>
                                        </p:tav>
                                        <p:tav tm="100000">
                                          <p:val>
                                            <p:strVal val="#ppt_h"/>
                                          </p:val>
                                        </p:tav>
                                      </p:tavLst>
                                    </p:anim>
                                    <p:anim calcmode="lin" valueType="num">
                                      <p:cBhvr>
                                        <p:cTn id="16" dur="2000" fill="hold"/>
                                        <p:tgtEl>
                                          <p:spTgt spid="2">
                                            <p:txEl>
                                              <p:pRg st="1" end="1"/>
                                            </p:txEl>
                                          </p:spTgt>
                                        </p:tgtEl>
                                        <p:attrNameLst>
                                          <p:attrName>style.rotation</p:attrName>
                                        </p:attrNameLst>
                                      </p:cBhvr>
                                      <p:tavLst>
                                        <p:tav tm="0">
                                          <p:val>
                                            <p:fltVal val="90"/>
                                          </p:val>
                                        </p:tav>
                                        <p:tav tm="100000">
                                          <p:val>
                                            <p:fltVal val="0"/>
                                          </p:val>
                                        </p:tav>
                                      </p:tavLst>
                                    </p:anim>
                                    <p:animEffect transition="in" filter="fade">
                                      <p:cBhvr>
                                        <p:cTn id="17" dur="2000"/>
                                        <p:tgtEl>
                                          <p:spTgt spid="2">
                                            <p:txEl>
                                              <p:pRg st="1" end="1"/>
                                            </p:txEl>
                                          </p:spTgt>
                                        </p:tgtEl>
                                      </p:cBhvr>
                                    </p:animEffect>
                                  </p:childTnLst>
                                </p:cTn>
                              </p:par>
                            </p:childTnLst>
                          </p:cTn>
                        </p:par>
                        <p:par>
                          <p:cTn id="18" fill="hold">
                            <p:stCondLst>
                              <p:cond delay="4000"/>
                            </p:stCondLst>
                            <p:childTnLst>
                              <p:par>
                                <p:cTn id="19" presetID="31" presetClass="entr" presetSubtype="0" fill="hold" nodeType="after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 calcmode="lin" valueType="num">
                                      <p:cBhvr>
                                        <p:cTn id="21" dur="2000" fill="hold"/>
                                        <p:tgtEl>
                                          <p:spTgt spid="2">
                                            <p:txEl>
                                              <p:pRg st="2" end="2"/>
                                            </p:txEl>
                                          </p:spTgt>
                                        </p:tgtEl>
                                        <p:attrNameLst>
                                          <p:attrName>ppt_w</p:attrName>
                                        </p:attrNameLst>
                                      </p:cBhvr>
                                      <p:tavLst>
                                        <p:tav tm="0">
                                          <p:val>
                                            <p:fltVal val="0"/>
                                          </p:val>
                                        </p:tav>
                                        <p:tav tm="100000">
                                          <p:val>
                                            <p:strVal val="#ppt_w"/>
                                          </p:val>
                                        </p:tav>
                                      </p:tavLst>
                                    </p:anim>
                                    <p:anim calcmode="lin" valueType="num">
                                      <p:cBhvr>
                                        <p:cTn id="22" dur="2000" fill="hold"/>
                                        <p:tgtEl>
                                          <p:spTgt spid="2">
                                            <p:txEl>
                                              <p:pRg st="2" end="2"/>
                                            </p:txEl>
                                          </p:spTgt>
                                        </p:tgtEl>
                                        <p:attrNameLst>
                                          <p:attrName>ppt_h</p:attrName>
                                        </p:attrNameLst>
                                      </p:cBhvr>
                                      <p:tavLst>
                                        <p:tav tm="0">
                                          <p:val>
                                            <p:fltVal val="0"/>
                                          </p:val>
                                        </p:tav>
                                        <p:tav tm="100000">
                                          <p:val>
                                            <p:strVal val="#ppt_h"/>
                                          </p:val>
                                        </p:tav>
                                      </p:tavLst>
                                    </p:anim>
                                    <p:anim calcmode="lin" valueType="num">
                                      <p:cBhvr>
                                        <p:cTn id="23" dur="2000" fill="hold"/>
                                        <p:tgtEl>
                                          <p:spTgt spid="2">
                                            <p:txEl>
                                              <p:pRg st="2" end="2"/>
                                            </p:txEl>
                                          </p:spTgt>
                                        </p:tgtEl>
                                        <p:attrNameLst>
                                          <p:attrName>style.rotation</p:attrName>
                                        </p:attrNameLst>
                                      </p:cBhvr>
                                      <p:tavLst>
                                        <p:tav tm="0">
                                          <p:val>
                                            <p:fltVal val="90"/>
                                          </p:val>
                                        </p:tav>
                                        <p:tav tm="100000">
                                          <p:val>
                                            <p:fltVal val="0"/>
                                          </p:val>
                                        </p:tav>
                                      </p:tavLst>
                                    </p:anim>
                                    <p:animEffect transition="in" filter="fade">
                                      <p:cBhvr>
                                        <p:cTn id="24" dur="2000"/>
                                        <p:tgtEl>
                                          <p:spTgt spid="2">
                                            <p:txEl>
                                              <p:pRg st="2" end="2"/>
                                            </p:txEl>
                                          </p:spTgt>
                                        </p:tgtEl>
                                      </p:cBhvr>
                                    </p:animEffect>
                                  </p:childTnLst>
                                </p:cTn>
                              </p:par>
                            </p:childTnLst>
                          </p:cTn>
                        </p:par>
                        <p:par>
                          <p:cTn id="25" fill="hold">
                            <p:stCondLst>
                              <p:cond delay="6000"/>
                            </p:stCondLst>
                            <p:childTnLst>
                              <p:par>
                                <p:cTn id="26" presetID="14" presetClass="entr" presetSubtype="10" fill="hold" nodeType="afterEffect">
                                  <p:stCondLst>
                                    <p:cond delay="3000"/>
                                  </p:stCondLst>
                                  <p:childTnLst>
                                    <p:set>
                                      <p:cBhvr>
                                        <p:cTn id="27" dur="1" fill="hold">
                                          <p:stCondLst>
                                            <p:cond delay="0"/>
                                          </p:stCondLst>
                                        </p:cTn>
                                        <p:tgtEl>
                                          <p:spTgt spid="3">
                                            <p:txEl>
                                              <p:pRg st="0" end="0"/>
                                            </p:txEl>
                                          </p:spTgt>
                                        </p:tgtEl>
                                        <p:attrNameLst>
                                          <p:attrName>style.visibility</p:attrName>
                                        </p:attrNameLst>
                                      </p:cBhvr>
                                      <p:to>
                                        <p:strVal val="visible"/>
                                      </p:to>
                                    </p:set>
                                    <p:animEffect transition="in" filter="randombar(horizontal)">
                                      <p:cBhvr>
                                        <p:cTn id="28" dur="2000"/>
                                        <p:tgtEl>
                                          <p:spTgt spid="3">
                                            <p:txEl>
                                              <p:pRg st="0" end="0"/>
                                            </p:txEl>
                                          </p:spTgt>
                                        </p:tgtEl>
                                      </p:cBhvr>
                                    </p:animEffect>
                                  </p:childTnLst>
                                </p:cTn>
                              </p:par>
                            </p:childTnLst>
                          </p:cTn>
                        </p:par>
                        <p:par>
                          <p:cTn id="29" fill="hold">
                            <p:stCondLst>
                              <p:cond delay="11000"/>
                            </p:stCondLst>
                            <p:childTnLst>
                              <p:par>
                                <p:cTn id="30" presetID="5" presetClass="entr" presetSubtype="10" fill="hold" nodeType="afterEffect">
                                  <p:stCondLst>
                                    <p:cond delay="500"/>
                                  </p:stCondLst>
                                  <p:childTnLst>
                                    <p:set>
                                      <p:cBhvr>
                                        <p:cTn id="31" dur="1" fill="hold">
                                          <p:stCondLst>
                                            <p:cond delay="0"/>
                                          </p:stCondLst>
                                        </p:cTn>
                                        <p:tgtEl>
                                          <p:spTgt spid="3">
                                            <p:txEl>
                                              <p:pRg st="1" end="1"/>
                                            </p:txEl>
                                          </p:spTgt>
                                        </p:tgtEl>
                                        <p:attrNameLst>
                                          <p:attrName>style.visibility</p:attrName>
                                        </p:attrNameLst>
                                      </p:cBhvr>
                                      <p:to>
                                        <p:strVal val="visible"/>
                                      </p:to>
                                    </p:set>
                                    <p:animEffect transition="in" filter="checkerboard(across)">
                                      <p:cBhvr>
                                        <p:cTn id="32" dur="2000"/>
                                        <p:tgtEl>
                                          <p:spTgt spid="3">
                                            <p:txEl>
                                              <p:pRg st="1" end="1"/>
                                            </p:txEl>
                                          </p:spTgt>
                                        </p:tgtEl>
                                      </p:cBhvr>
                                    </p:animEffect>
                                  </p:childTnLst>
                                </p:cTn>
                              </p:par>
                            </p:childTnLst>
                          </p:cTn>
                        </p:par>
                        <p:par>
                          <p:cTn id="33" fill="hold">
                            <p:stCondLst>
                              <p:cond delay="13500"/>
                            </p:stCondLst>
                            <p:childTnLst>
                              <p:par>
                                <p:cTn id="34" presetID="2" presetClass="entr" presetSubtype="8" fill="hold" nodeType="afterEffect">
                                  <p:stCondLst>
                                    <p:cond delay="500"/>
                                  </p:stCondLst>
                                  <p:childTnLst>
                                    <p:set>
                                      <p:cBhvr>
                                        <p:cTn id="35" dur="1" fill="hold">
                                          <p:stCondLst>
                                            <p:cond delay="0"/>
                                          </p:stCondLst>
                                        </p:cTn>
                                        <p:tgtEl>
                                          <p:spTgt spid="3">
                                            <p:txEl>
                                              <p:pRg st="2" end="2"/>
                                            </p:txEl>
                                          </p:spTgt>
                                        </p:tgtEl>
                                        <p:attrNameLst>
                                          <p:attrName>style.visibility</p:attrName>
                                        </p:attrNameLst>
                                      </p:cBhvr>
                                      <p:to>
                                        <p:strVal val="visible"/>
                                      </p:to>
                                    </p:set>
                                    <p:anim calcmode="lin" valueType="num">
                                      <p:cBhvr additive="base">
                                        <p:cTn id="36" dur="20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37" dur="20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par>
                          <p:cTn id="38" fill="hold">
                            <p:stCondLst>
                              <p:cond delay="16000"/>
                            </p:stCondLst>
                            <p:childTnLst>
                              <p:par>
                                <p:cTn id="39" presetID="55" presetClass="entr" presetSubtype="0" fill="hold" nodeType="afterEffect">
                                  <p:stCondLst>
                                    <p:cond delay="500"/>
                                  </p:stCondLst>
                                  <p:childTnLst>
                                    <p:set>
                                      <p:cBhvr>
                                        <p:cTn id="40" dur="1" fill="hold">
                                          <p:stCondLst>
                                            <p:cond delay="0"/>
                                          </p:stCondLst>
                                        </p:cTn>
                                        <p:tgtEl>
                                          <p:spTgt spid="3">
                                            <p:txEl>
                                              <p:pRg st="3" end="3"/>
                                            </p:txEl>
                                          </p:spTgt>
                                        </p:tgtEl>
                                        <p:attrNameLst>
                                          <p:attrName>style.visibility</p:attrName>
                                        </p:attrNameLst>
                                      </p:cBhvr>
                                      <p:to>
                                        <p:strVal val="visible"/>
                                      </p:to>
                                    </p:set>
                                    <p:anim calcmode="lin" valueType="num">
                                      <p:cBhvr>
                                        <p:cTn id="41" dur="2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42" dur="2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43" dur="2000"/>
                                        <p:tgtEl>
                                          <p:spTgt spid="3">
                                            <p:txEl>
                                              <p:pRg st="3" end="3"/>
                                            </p:txEl>
                                          </p:spTgt>
                                        </p:tgtEl>
                                      </p:cBhvr>
                                    </p:animEffect>
                                  </p:childTnLst>
                                </p:cTn>
                              </p:par>
                            </p:childTnLst>
                          </p:cTn>
                        </p:par>
                        <p:par>
                          <p:cTn id="44" fill="hold">
                            <p:stCondLst>
                              <p:cond delay="18500"/>
                            </p:stCondLst>
                            <p:childTnLst>
                              <p:par>
                                <p:cTn id="45" presetID="41" presetClass="entr" presetSubtype="0" fill="hold" nodeType="afterEffect">
                                  <p:stCondLst>
                                    <p:cond delay="500"/>
                                  </p:stCondLst>
                                  <p:iterate type="lt">
                                    <p:tmPct val="10000"/>
                                  </p:iterate>
                                  <p:childTnLst>
                                    <p:set>
                                      <p:cBhvr>
                                        <p:cTn id="46" dur="1" fill="hold">
                                          <p:stCondLst>
                                            <p:cond delay="0"/>
                                          </p:stCondLst>
                                        </p:cTn>
                                        <p:tgtEl>
                                          <p:spTgt spid="3">
                                            <p:txEl>
                                              <p:pRg st="4" end="4"/>
                                            </p:txEl>
                                          </p:spTgt>
                                        </p:tgtEl>
                                        <p:attrNameLst>
                                          <p:attrName>style.visibility</p:attrName>
                                        </p:attrNameLst>
                                      </p:cBhvr>
                                      <p:to>
                                        <p:strVal val="visible"/>
                                      </p:to>
                                    </p:set>
                                    <p:anim calcmode="lin" valueType="num">
                                      <p:cBhvr>
                                        <p:cTn id="47" dur="2000" fill="hold"/>
                                        <p:tgtEl>
                                          <p:spTgt spid="3">
                                            <p:txEl>
                                              <p:pRg st="4" end="4"/>
                                            </p:txEl>
                                          </p:spTgt>
                                        </p:tgtEl>
                                        <p:attrNameLst>
                                          <p:attrName>ppt_x</p:attrName>
                                        </p:attrNameLst>
                                      </p:cBhvr>
                                      <p:tavLst>
                                        <p:tav tm="0">
                                          <p:val>
                                            <p:strVal val="#ppt_x"/>
                                          </p:val>
                                        </p:tav>
                                        <p:tav tm="50000">
                                          <p:val>
                                            <p:strVal val="#ppt_x+.1"/>
                                          </p:val>
                                        </p:tav>
                                        <p:tav tm="100000">
                                          <p:val>
                                            <p:strVal val="#ppt_x"/>
                                          </p:val>
                                        </p:tav>
                                      </p:tavLst>
                                    </p:anim>
                                    <p:anim calcmode="lin" valueType="num">
                                      <p:cBhvr>
                                        <p:cTn id="48" dur="2000" fill="hold"/>
                                        <p:tgtEl>
                                          <p:spTgt spid="3">
                                            <p:txEl>
                                              <p:pRg st="4" end="4"/>
                                            </p:txEl>
                                          </p:spTgt>
                                        </p:tgtEl>
                                        <p:attrNameLst>
                                          <p:attrName>ppt_y</p:attrName>
                                        </p:attrNameLst>
                                      </p:cBhvr>
                                      <p:tavLst>
                                        <p:tav tm="0">
                                          <p:val>
                                            <p:strVal val="#ppt_y"/>
                                          </p:val>
                                        </p:tav>
                                        <p:tav tm="100000">
                                          <p:val>
                                            <p:strVal val="#ppt_y"/>
                                          </p:val>
                                        </p:tav>
                                      </p:tavLst>
                                    </p:anim>
                                    <p:anim calcmode="lin" valueType="num">
                                      <p:cBhvr>
                                        <p:cTn id="49" dur="2000" fill="hold"/>
                                        <p:tgtEl>
                                          <p:spTgt spid="3">
                                            <p:txEl>
                                              <p:pRg st="4" end="4"/>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50" dur="2000" fill="hold"/>
                                        <p:tgtEl>
                                          <p:spTgt spid="3">
                                            <p:txEl>
                                              <p:pRg st="4" end="4"/>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51" dur="2000" tmFilter="0,0; .5, 1; 1, 1"/>
                                        <p:tgtEl>
                                          <p:spTgt spid="3">
                                            <p:txEl>
                                              <p:pRg st="4" end="4"/>
                                            </p:txEl>
                                          </p:spTgt>
                                        </p:tgtEl>
                                      </p:cBhvr>
                                    </p:animEffect>
                                  </p:childTnLst>
                                </p:cTn>
                              </p:par>
                            </p:childTnLst>
                          </p:cTn>
                        </p:par>
                        <p:par>
                          <p:cTn id="52" fill="hold">
                            <p:stCondLst>
                              <p:cond delay="27600"/>
                            </p:stCondLst>
                            <p:childTnLst>
                              <p:par>
                                <p:cTn id="53" presetID="22" presetClass="entr" presetSubtype="1" fill="hold" nodeType="afterEffect">
                                  <p:stCondLst>
                                    <p:cond delay="1000"/>
                                  </p:stCondLst>
                                  <p:childTnLst>
                                    <p:set>
                                      <p:cBhvr>
                                        <p:cTn id="54" dur="1" fill="hold">
                                          <p:stCondLst>
                                            <p:cond delay="0"/>
                                          </p:stCondLst>
                                        </p:cTn>
                                        <p:tgtEl>
                                          <p:spTgt spid="4">
                                            <p:txEl>
                                              <p:pRg st="0" end="0"/>
                                            </p:txEl>
                                          </p:spTgt>
                                        </p:tgtEl>
                                        <p:attrNameLst>
                                          <p:attrName>style.visibility</p:attrName>
                                        </p:attrNameLst>
                                      </p:cBhvr>
                                      <p:to>
                                        <p:strVal val="visible"/>
                                      </p:to>
                                    </p:set>
                                    <p:animEffect transition="in" filter="wipe(up)">
                                      <p:cBhvr>
                                        <p:cTn id="55" dur="2000"/>
                                        <p:tgtEl>
                                          <p:spTgt spid="4">
                                            <p:txEl>
                                              <p:pRg st="0" end="0"/>
                                            </p:txEl>
                                          </p:spTgt>
                                        </p:tgtEl>
                                      </p:cBhvr>
                                    </p:animEffect>
                                  </p:childTnLst>
                                </p:cTn>
                              </p:par>
                            </p:childTnLst>
                          </p:cTn>
                        </p:par>
                        <p:par>
                          <p:cTn id="56" fill="hold">
                            <p:stCondLst>
                              <p:cond delay="30600"/>
                            </p:stCondLst>
                            <p:childTnLst>
                              <p:par>
                                <p:cTn id="57" presetID="56" presetClass="entr" presetSubtype="0" fill="hold" nodeType="afterEffect">
                                  <p:stCondLst>
                                    <p:cond delay="250"/>
                                  </p:stCondLst>
                                  <p:iterate type="lt">
                                    <p:tmPct val="10000"/>
                                  </p:iterate>
                                  <p:childTnLst>
                                    <p:set>
                                      <p:cBhvr>
                                        <p:cTn id="58" dur="1" fill="hold">
                                          <p:stCondLst>
                                            <p:cond delay="0"/>
                                          </p:stCondLst>
                                        </p:cTn>
                                        <p:tgtEl>
                                          <p:spTgt spid="4">
                                            <p:txEl>
                                              <p:pRg st="1" end="1"/>
                                            </p:txEl>
                                          </p:spTgt>
                                        </p:tgtEl>
                                        <p:attrNameLst>
                                          <p:attrName>style.visibility</p:attrName>
                                        </p:attrNameLst>
                                      </p:cBhvr>
                                      <p:to>
                                        <p:strVal val="visible"/>
                                      </p:to>
                                    </p:set>
                                    <p:anim by="(-#ppt_w*2)" calcmode="lin" valueType="num">
                                      <p:cBhvr rctx="PPT">
                                        <p:cTn id="59" dur="1000" autoRev="1" fill="hold">
                                          <p:stCondLst>
                                            <p:cond delay="0"/>
                                          </p:stCondLst>
                                        </p:cTn>
                                        <p:tgtEl>
                                          <p:spTgt spid="4">
                                            <p:txEl>
                                              <p:pRg st="1" end="1"/>
                                            </p:txEl>
                                          </p:spTgt>
                                        </p:tgtEl>
                                        <p:attrNameLst>
                                          <p:attrName>ppt_w</p:attrName>
                                        </p:attrNameLst>
                                      </p:cBhvr>
                                    </p:anim>
                                    <p:anim by="(#ppt_w*0.50)" calcmode="lin" valueType="num">
                                      <p:cBhvr>
                                        <p:cTn id="60" dur="1000" decel="50000" autoRev="1" fill="hold">
                                          <p:stCondLst>
                                            <p:cond delay="0"/>
                                          </p:stCondLst>
                                        </p:cTn>
                                        <p:tgtEl>
                                          <p:spTgt spid="4">
                                            <p:txEl>
                                              <p:pRg st="1" end="1"/>
                                            </p:txEl>
                                          </p:spTgt>
                                        </p:tgtEl>
                                        <p:attrNameLst>
                                          <p:attrName>ppt_x</p:attrName>
                                        </p:attrNameLst>
                                      </p:cBhvr>
                                    </p:anim>
                                    <p:anim from="(-#ppt_h/2)" to="(#ppt_y)" calcmode="lin" valueType="num">
                                      <p:cBhvr>
                                        <p:cTn id="61" dur="2000" fill="hold">
                                          <p:stCondLst>
                                            <p:cond delay="0"/>
                                          </p:stCondLst>
                                        </p:cTn>
                                        <p:tgtEl>
                                          <p:spTgt spid="4">
                                            <p:txEl>
                                              <p:pRg st="1" end="1"/>
                                            </p:txEl>
                                          </p:spTgt>
                                        </p:tgtEl>
                                        <p:attrNameLst>
                                          <p:attrName>ppt_y</p:attrName>
                                        </p:attrNameLst>
                                      </p:cBhvr>
                                    </p:anim>
                                    <p:animRot by="21600000">
                                      <p:cBhvr>
                                        <p:cTn id="62" dur="2000" fill="hold">
                                          <p:stCondLst>
                                            <p:cond delay="0"/>
                                          </p:stCondLst>
                                        </p:cTn>
                                        <p:tgtEl>
                                          <p:spTgt spid="4">
                                            <p:txEl>
                                              <p:pRg st="1" end="1"/>
                                            </p:txEl>
                                          </p:spTgt>
                                        </p:tgtEl>
                                        <p:attrNameLst>
                                          <p:attrName>r</p:attrName>
                                        </p:attrNameLst>
                                      </p:cBhvr>
                                    </p:animRot>
                                  </p:childTnLst>
                                </p:cTn>
                              </p:par>
                            </p:childTnLst>
                          </p:cTn>
                        </p:par>
                        <p:par>
                          <p:cTn id="63" fill="hold">
                            <p:stCondLst>
                              <p:cond delay="35050"/>
                            </p:stCondLst>
                            <p:childTnLst>
                              <p:par>
                                <p:cTn id="64" presetID="53" presetClass="entr" presetSubtype="16" fill="hold" nodeType="afterEffect">
                                  <p:stCondLst>
                                    <p:cond delay="250"/>
                                  </p:stCondLst>
                                  <p:childTnLst>
                                    <p:set>
                                      <p:cBhvr>
                                        <p:cTn id="65" dur="1" fill="hold">
                                          <p:stCondLst>
                                            <p:cond delay="0"/>
                                          </p:stCondLst>
                                        </p:cTn>
                                        <p:tgtEl>
                                          <p:spTgt spid="4">
                                            <p:txEl>
                                              <p:pRg st="2" end="2"/>
                                            </p:txEl>
                                          </p:spTgt>
                                        </p:tgtEl>
                                        <p:attrNameLst>
                                          <p:attrName>style.visibility</p:attrName>
                                        </p:attrNameLst>
                                      </p:cBhvr>
                                      <p:to>
                                        <p:strVal val="visible"/>
                                      </p:to>
                                    </p:set>
                                    <p:anim calcmode="lin" valueType="num">
                                      <p:cBhvr>
                                        <p:cTn id="66" dur="2000" fill="hold"/>
                                        <p:tgtEl>
                                          <p:spTgt spid="4">
                                            <p:txEl>
                                              <p:pRg st="2" end="2"/>
                                            </p:txEl>
                                          </p:spTgt>
                                        </p:tgtEl>
                                        <p:attrNameLst>
                                          <p:attrName>ppt_w</p:attrName>
                                        </p:attrNameLst>
                                      </p:cBhvr>
                                      <p:tavLst>
                                        <p:tav tm="0">
                                          <p:val>
                                            <p:fltVal val="0"/>
                                          </p:val>
                                        </p:tav>
                                        <p:tav tm="100000">
                                          <p:val>
                                            <p:strVal val="#ppt_w"/>
                                          </p:val>
                                        </p:tav>
                                      </p:tavLst>
                                    </p:anim>
                                    <p:anim calcmode="lin" valueType="num">
                                      <p:cBhvr>
                                        <p:cTn id="67" dur="2000" fill="hold"/>
                                        <p:tgtEl>
                                          <p:spTgt spid="4">
                                            <p:txEl>
                                              <p:pRg st="2" end="2"/>
                                            </p:txEl>
                                          </p:spTgt>
                                        </p:tgtEl>
                                        <p:attrNameLst>
                                          <p:attrName>ppt_h</p:attrName>
                                        </p:attrNameLst>
                                      </p:cBhvr>
                                      <p:tavLst>
                                        <p:tav tm="0">
                                          <p:val>
                                            <p:fltVal val="0"/>
                                          </p:val>
                                        </p:tav>
                                        <p:tav tm="100000">
                                          <p:val>
                                            <p:strVal val="#ppt_h"/>
                                          </p:val>
                                        </p:tav>
                                      </p:tavLst>
                                    </p:anim>
                                    <p:animEffect transition="in" filter="fade">
                                      <p:cBhvr>
                                        <p:cTn id="68" dur="2000"/>
                                        <p:tgtEl>
                                          <p:spTgt spid="4">
                                            <p:txEl>
                                              <p:pRg st="2" end="2"/>
                                            </p:txEl>
                                          </p:spTgt>
                                        </p:tgtEl>
                                      </p:cBhvr>
                                    </p:animEffect>
                                  </p:childTnLst>
                                </p:cTn>
                              </p:par>
                            </p:childTnLst>
                          </p:cTn>
                        </p:par>
                        <p:par>
                          <p:cTn id="69" fill="hold">
                            <p:stCondLst>
                              <p:cond delay="37300"/>
                            </p:stCondLst>
                            <p:childTnLst>
                              <p:par>
                                <p:cTn id="70" presetID="31" presetClass="entr" presetSubtype="0" fill="hold" nodeType="afterEffect">
                                  <p:stCondLst>
                                    <p:cond delay="250"/>
                                  </p:stCondLst>
                                  <p:childTnLst>
                                    <p:set>
                                      <p:cBhvr>
                                        <p:cTn id="71" dur="1" fill="hold">
                                          <p:stCondLst>
                                            <p:cond delay="0"/>
                                          </p:stCondLst>
                                        </p:cTn>
                                        <p:tgtEl>
                                          <p:spTgt spid="4">
                                            <p:txEl>
                                              <p:pRg st="3" end="3"/>
                                            </p:txEl>
                                          </p:spTgt>
                                        </p:tgtEl>
                                        <p:attrNameLst>
                                          <p:attrName>style.visibility</p:attrName>
                                        </p:attrNameLst>
                                      </p:cBhvr>
                                      <p:to>
                                        <p:strVal val="visible"/>
                                      </p:to>
                                    </p:set>
                                    <p:anim calcmode="lin" valueType="num">
                                      <p:cBhvr>
                                        <p:cTn id="72" dur="2000" fill="hold"/>
                                        <p:tgtEl>
                                          <p:spTgt spid="4">
                                            <p:txEl>
                                              <p:pRg st="3" end="3"/>
                                            </p:txEl>
                                          </p:spTgt>
                                        </p:tgtEl>
                                        <p:attrNameLst>
                                          <p:attrName>ppt_w</p:attrName>
                                        </p:attrNameLst>
                                      </p:cBhvr>
                                      <p:tavLst>
                                        <p:tav tm="0">
                                          <p:val>
                                            <p:fltVal val="0"/>
                                          </p:val>
                                        </p:tav>
                                        <p:tav tm="100000">
                                          <p:val>
                                            <p:strVal val="#ppt_w"/>
                                          </p:val>
                                        </p:tav>
                                      </p:tavLst>
                                    </p:anim>
                                    <p:anim calcmode="lin" valueType="num">
                                      <p:cBhvr>
                                        <p:cTn id="73" dur="2000" fill="hold"/>
                                        <p:tgtEl>
                                          <p:spTgt spid="4">
                                            <p:txEl>
                                              <p:pRg st="3" end="3"/>
                                            </p:txEl>
                                          </p:spTgt>
                                        </p:tgtEl>
                                        <p:attrNameLst>
                                          <p:attrName>ppt_h</p:attrName>
                                        </p:attrNameLst>
                                      </p:cBhvr>
                                      <p:tavLst>
                                        <p:tav tm="0">
                                          <p:val>
                                            <p:fltVal val="0"/>
                                          </p:val>
                                        </p:tav>
                                        <p:tav tm="100000">
                                          <p:val>
                                            <p:strVal val="#ppt_h"/>
                                          </p:val>
                                        </p:tav>
                                      </p:tavLst>
                                    </p:anim>
                                    <p:anim calcmode="lin" valueType="num">
                                      <p:cBhvr>
                                        <p:cTn id="74" dur="2000" fill="hold"/>
                                        <p:tgtEl>
                                          <p:spTgt spid="4">
                                            <p:txEl>
                                              <p:pRg st="3" end="3"/>
                                            </p:txEl>
                                          </p:spTgt>
                                        </p:tgtEl>
                                        <p:attrNameLst>
                                          <p:attrName>style.rotation</p:attrName>
                                        </p:attrNameLst>
                                      </p:cBhvr>
                                      <p:tavLst>
                                        <p:tav tm="0">
                                          <p:val>
                                            <p:fltVal val="90"/>
                                          </p:val>
                                        </p:tav>
                                        <p:tav tm="100000">
                                          <p:val>
                                            <p:fltVal val="0"/>
                                          </p:val>
                                        </p:tav>
                                      </p:tavLst>
                                    </p:anim>
                                    <p:animEffect transition="in" filter="fade">
                                      <p:cBhvr>
                                        <p:cTn id="75" dur="2000"/>
                                        <p:tgtEl>
                                          <p:spTgt spid="4">
                                            <p:txEl>
                                              <p:pRg st="3" end="3"/>
                                            </p:txEl>
                                          </p:spTgt>
                                        </p:tgtEl>
                                      </p:cBhvr>
                                    </p:animEffect>
                                  </p:childTnLst>
                                </p:cTn>
                              </p:par>
                            </p:childTnLst>
                          </p:cTn>
                        </p:par>
                        <p:par>
                          <p:cTn id="76" fill="hold">
                            <p:stCondLst>
                              <p:cond delay="39550"/>
                            </p:stCondLst>
                            <p:childTnLst>
                              <p:par>
                                <p:cTn id="77" presetID="22" presetClass="entr" presetSubtype="4" fill="hold" nodeType="afterEffect">
                                  <p:stCondLst>
                                    <p:cond delay="250"/>
                                  </p:stCondLst>
                                  <p:childTnLst>
                                    <p:set>
                                      <p:cBhvr>
                                        <p:cTn id="78" dur="1" fill="hold">
                                          <p:stCondLst>
                                            <p:cond delay="0"/>
                                          </p:stCondLst>
                                        </p:cTn>
                                        <p:tgtEl>
                                          <p:spTgt spid="5"/>
                                        </p:tgtEl>
                                        <p:attrNameLst>
                                          <p:attrName>style.visibility</p:attrName>
                                        </p:attrNameLst>
                                      </p:cBhvr>
                                      <p:to>
                                        <p:strVal val="visible"/>
                                      </p:to>
                                    </p:set>
                                    <p:animEffect transition="in" filter="wipe(down)">
                                      <p:cBhvr>
                                        <p:cTn id="79"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gradFill rotWithShape="1">
          <a:gsLst>
            <a:gs pos="0">
              <a:srgbClr val="DDEBCF"/>
            </a:gs>
            <a:gs pos="50000">
              <a:srgbClr val="9CB86E"/>
            </a:gs>
            <a:gs pos="100000">
              <a:srgbClr val="156B13"/>
            </a:gs>
          </a:gsLst>
          <a:lin ang="5400000" scaled="0"/>
        </a:gradFill>
        <a:effectLst/>
      </p:bgPr>
    </p:bg>
    <p:spTree>
      <p:nvGrpSpPr>
        <p:cNvPr id="1" name=""/>
        <p:cNvGrpSpPr/>
        <p:nvPr/>
      </p:nvGrpSpPr>
      <p:grpSpPr>
        <a:xfrm>
          <a:off x="0" y="0"/>
          <a:ext cx="0" cy="0"/>
          <a:chOff x="0" y="0"/>
          <a:chExt cx="0" cy="0"/>
        </a:xfrm>
      </p:grpSpPr>
      <p:sp>
        <p:nvSpPr>
          <p:cNvPr id="2" name="TextBox 1"/>
          <p:cNvSpPr txBox="1"/>
          <p:nvPr/>
        </p:nvSpPr>
        <p:spPr>
          <a:xfrm rot="21162562">
            <a:off x="203199" y="533999"/>
            <a:ext cx="9063699" cy="4893647"/>
          </a:xfrm>
          <a:prstGeom prst="rect">
            <a:avLst/>
          </a:prstGeom>
          <a:noFill/>
        </p:spPr>
        <p:txBody>
          <a:bodyPr wrap="none" rtlCol="0">
            <a:spAutoFit/>
          </a:bodyPr>
          <a:lstStyle/>
          <a:p>
            <a:pPr algn="ctr"/>
            <a:r>
              <a:rPr lang="ru-RU" sz="2400" b="1" dirty="0" smtClean="0">
                <a:ln w="19050" cmpd="sng">
                  <a:gradFill>
                    <a:gsLst>
                      <a:gs pos="70000">
                        <a:schemeClr val="accent6">
                          <a:shade val="50000"/>
                          <a:satMod val="190000"/>
                        </a:schemeClr>
                      </a:gs>
                      <a:gs pos="0">
                        <a:schemeClr val="accent6">
                          <a:tint val="77000"/>
                          <a:satMod val="180000"/>
                        </a:schemeClr>
                      </a:gs>
                    </a:gsLst>
                    <a:lin ang="5400000"/>
                  </a:gradFill>
                  <a:prstDash val="solid"/>
                </a:ln>
                <a:solidFill>
                  <a:schemeClr val="bg1"/>
                </a:solidFill>
                <a:effectLst>
                  <a:glow rad="101600">
                    <a:schemeClr val="accent1">
                      <a:satMod val="175000"/>
                      <a:alpha val="40000"/>
                    </a:schemeClr>
                  </a:glow>
                  <a:outerShdw blurRad="50800" dist="40000" dir="5400000" algn="tl" rotWithShape="0">
                    <a:srgbClr val="000000">
                      <a:shade val="5000"/>
                      <a:satMod val="120000"/>
                      <a:alpha val="33000"/>
                    </a:srgbClr>
                  </a:outerShdw>
                </a:effectLst>
                <a:latin typeface="Arial Black" pitchFamily="34" charset="0"/>
              </a:rPr>
              <a:t>Подросток должен потреблять достаточно белка,</a:t>
            </a:r>
          </a:p>
          <a:p>
            <a:pPr algn="ctr"/>
            <a:r>
              <a:rPr lang="ru-RU" sz="2400" b="1" dirty="0" smtClean="0">
                <a:ln w="19050" cmpd="sng">
                  <a:gradFill>
                    <a:gsLst>
                      <a:gs pos="70000">
                        <a:schemeClr val="accent6">
                          <a:shade val="50000"/>
                          <a:satMod val="190000"/>
                        </a:schemeClr>
                      </a:gs>
                      <a:gs pos="0">
                        <a:schemeClr val="accent6">
                          <a:tint val="77000"/>
                          <a:satMod val="180000"/>
                        </a:schemeClr>
                      </a:gs>
                    </a:gsLst>
                    <a:lin ang="5400000"/>
                  </a:gradFill>
                  <a:prstDash val="solid"/>
                </a:ln>
                <a:solidFill>
                  <a:schemeClr val="bg1"/>
                </a:solidFill>
                <a:effectLst>
                  <a:glow rad="101600">
                    <a:schemeClr val="accent1">
                      <a:satMod val="175000"/>
                      <a:alpha val="40000"/>
                    </a:schemeClr>
                  </a:glow>
                  <a:outerShdw blurRad="50800" dist="40000" dir="5400000" algn="tl" rotWithShape="0">
                    <a:srgbClr val="000000">
                      <a:shade val="5000"/>
                      <a:satMod val="120000"/>
                      <a:alpha val="33000"/>
                    </a:srgbClr>
                  </a:outerShdw>
                </a:effectLst>
                <a:latin typeface="Arial Black" pitchFamily="34" charset="0"/>
              </a:rPr>
              <a:t> для чего необходимо есть такие продукты</a:t>
            </a:r>
          </a:p>
          <a:p>
            <a:pPr algn="ctr"/>
            <a:r>
              <a:rPr lang="ru-RU" sz="2400" b="1" dirty="0" smtClean="0">
                <a:ln w="19050" cmpd="sng">
                  <a:gradFill>
                    <a:gsLst>
                      <a:gs pos="70000">
                        <a:schemeClr val="accent6">
                          <a:shade val="50000"/>
                          <a:satMod val="190000"/>
                        </a:schemeClr>
                      </a:gs>
                      <a:gs pos="0">
                        <a:schemeClr val="accent6">
                          <a:tint val="77000"/>
                          <a:satMod val="180000"/>
                        </a:schemeClr>
                      </a:gs>
                    </a:gsLst>
                    <a:lin ang="5400000"/>
                  </a:gradFill>
                  <a:prstDash val="solid"/>
                </a:ln>
                <a:solidFill>
                  <a:schemeClr val="bg1"/>
                </a:solidFill>
                <a:effectLst>
                  <a:glow rad="101600">
                    <a:schemeClr val="accent1">
                      <a:satMod val="175000"/>
                      <a:alpha val="40000"/>
                    </a:schemeClr>
                  </a:glow>
                  <a:outerShdw blurRad="50800" dist="40000" dir="5400000" algn="tl" rotWithShape="0">
                    <a:srgbClr val="000000">
                      <a:shade val="5000"/>
                      <a:satMod val="120000"/>
                      <a:alpha val="33000"/>
                    </a:srgbClr>
                  </a:outerShdw>
                </a:effectLst>
                <a:latin typeface="Arial Black" pitchFamily="34" charset="0"/>
              </a:rPr>
              <a:t> как постное мясо, молоко, рыба, творог, </a:t>
            </a:r>
          </a:p>
          <a:p>
            <a:pPr algn="ctr"/>
            <a:r>
              <a:rPr lang="ru-RU" sz="2400" b="1" dirty="0" smtClean="0">
                <a:ln w="19050" cmpd="sng">
                  <a:gradFill>
                    <a:gsLst>
                      <a:gs pos="70000">
                        <a:schemeClr val="accent6">
                          <a:shade val="50000"/>
                          <a:satMod val="190000"/>
                        </a:schemeClr>
                      </a:gs>
                      <a:gs pos="0">
                        <a:schemeClr val="accent6">
                          <a:tint val="77000"/>
                          <a:satMod val="180000"/>
                        </a:schemeClr>
                      </a:gs>
                    </a:gsLst>
                    <a:lin ang="5400000"/>
                  </a:gradFill>
                  <a:prstDash val="solid"/>
                </a:ln>
                <a:solidFill>
                  <a:schemeClr val="bg1"/>
                </a:solidFill>
                <a:effectLst>
                  <a:glow rad="101600">
                    <a:schemeClr val="accent1">
                      <a:satMod val="175000"/>
                      <a:alpha val="40000"/>
                    </a:schemeClr>
                  </a:glow>
                  <a:outerShdw blurRad="50800" dist="40000" dir="5400000" algn="tl" rotWithShape="0">
                    <a:srgbClr val="000000">
                      <a:shade val="5000"/>
                      <a:satMod val="120000"/>
                      <a:alpha val="33000"/>
                    </a:srgbClr>
                  </a:outerShdw>
                </a:effectLst>
                <a:latin typeface="Arial Black" pitchFamily="34" charset="0"/>
              </a:rPr>
              <a:t>в небольшом количестве сметану, </a:t>
            </a:r>
          </a:p>
          <a:p>
            <a:pPr algn="ctr"/>
            <a:r>
              <a:rPr lang="ru-RU" sz="2400" b="1" dirty="0" smtClean="0">
                <a:ln w="19050" cmpd="sng">
                  <a:gradFill>
                    <a:gsLst>
                      <a:gs pos="70000">
                        <a:schemeClr val="accent6">
                          <a:shade val="50000"/>
                          <a:satMod val="190000"/>
                        </a:schemeClr>
                      </a:gs>
                      <a:gs pos="0">
                        <a:schemeClr val="accent6">
                          <a:tint val="77000"/>
                          <a:satMod val="180000"/>
                        </a:schemeClr>
                      </a:gs>
                    </a:gsLst>
                    <a:lin ang="5400000"/>
                  </a:gradFill>
                  <a:prstDash val="solid"/>
                </a:ln>
                <a:solidFill>
                  <a:schemeClr val="bg1"/>
                </a:solidFill>
                <a:effectLst>
                  <a:glow rad="101600">
                    <a:schemeClr val="accent1">
                      <a:satMod val="175000"/>
                      <a:alpha val="40000"/>
                    </a:schemeClr>
                  </a:glow>
                  <a:outerShdw blurRad="50800" dist="40000" dir="5400000" algn="tl" rotWithShape="0">
                    <a:srgbClr val="000000">
                      <a:shade val="5000"/>
                      <a:satMod val="120000"/>
                      <a:alpha val="33000"/>
                    </a:srgbClr>
                  </a:outerShdw>
                </a:effectLst>
                <a:latin typeface="Arial Black" pitchFamily="34" charset="0"/>
              </a:rPr>
              <a:t>сыр, сливки, сливочное масло.</a:t>
            </a:r>
          </a:p>
          <a:p>
            <a:pPr algn="ctr"/>
            <a:r>
              <a:rPr lang="ru-RU" sz="2400" b="1" dirty="0" smtClean="0">
                <a:ln w="19050" cmpd="sng">
                  <a:gradFill>
                    <a:gsLst>
                      <a:gs pos="70000">
                        <a:schemeClr val="accent6">
                          <a:shade val="50000"/>
                          <a:satMod val="190000"/>
                        </a:schemeClr>
                      </a:gs>
                      <a:gs pos="0">
                        <a:schemeClr val="accent6">
                          <a:tint val="77000"/>
                          <a:satMod val="180000"/>
                        </a:schemeClr>
                      </a:gs>
                    </a:gsLst>
                    <a:lin ang="5400000"/>
                  </a:gradFill>
                  <a:prstDash val="solid"/>
                </a:ln>
                <a:solidFill>
                  <a:schemeClr val="bg1"/>
                </a:solidFill>
                <a:effectLst>
                  <a:glow rad="101600">
                    <a:schemeClr val="accent1">
                      <a:satMod val="175000"/>
                      <a:alpha val="40000"/>
                    </a:schemeClr>
                  </a:glow>
                  <a:outerShdw blurRad="50800" dist="40000" dir="5400000" algn="tl" rotWithShape="0">
                    <a:srgbClr val="000000">
                      <a:shade val="5000"/>
                      <a:satMod val="120000"/>
                      <a:alpha val="33000"/>
                    </a:srgbClr>
                  </a:outerShdw>
                </a:effectLst>
                <a:latin typeface="Arial Black" pitchFamily="34" charset="0"/>
              </a:rPr>
              <a:t>Не надо забывать и о растительном масле.</a:t>
            </a:r>
          </a:p>
          <a:p>
            <a:pPr algn="ctr"/>
            <a:r>
              <a:rPr lang="ru-RU" sz="2400" b="1" dirty="0" smtClean="0">
                <a:ln w="19050" cmpd="sng">
                  <a:gradFill>
                    <a:gsLst>
                      <a:gs pos="70000">
                        <a:schemeClr val="accent6">
                          <a:shade val="50000"/>
                          <a:satMod val="190000"/>
                        </a:schemeClr>
                      </a:gs>
                      <a:gs pos="0">
                        <a:schemeClr val="accent6">
                          <a:tint val="77000"/>
                          <a:satMod val="180000"/>
                        </a:schemeClr>
                      </a:gs>
                    </a:gsLst>
                    <a:lin ang="5400000"/>
                  </a:gradFill>
                  <a:prstDash val="solid"/>
                </a:ln>
                <a:solidFill>
                  <a:schemeClr val="bg1"/>
                </a:solidFill>
                <a:effectLst>
                  <a:glow rad="101600">
                    <a:schemeClr val="accent1">
                      <a:satMod val="175000"/>
                      <a:alpha val="40000"/>
                    </a:schemeClr>
                  </a:glow>
                  <a:outerShdw blurRad="50800" dist="40000" dir="5400000" algn="tl" rotWithShape="0">
                    <a:srgbClr val="000000">
                      <a:shade val="5000"/>
                      <a:satMod val="120000"/>
                      <a:alpha val="33000"/>
                    </a:srgbClr>
                  </a:outerShdw>
                </a:effectLst>
                <a:latin typeface="Arial Black" pitchFamily="34" charset="0"/>
              </a:rPr>
              <a:t>Овощные и фруктовые блюда должны</a:t>
            </a:r>
          </a:p>
          <a:p>
            <a:pPr algn="ctr"/>
            <a:r>
              <a:rPr lang="ru-RU" sz="2400" b="1" dirty="0" smtClean="0">
                <a:ln w="19050" cmpd="sng">
                  <a:gradFill>
                    <a:gsLst>
                      <a:gs pos="70000">
                        <a:schemeClr val="accent6">
                          <a:shade val="50000"/>
                          <a:satMod val="190000"/>
                        </a:schemeClr>
                      </a:gs>
                      <a:gs pos="0">
                        <a:schemeClr val="accent6">
                          <a:tint val="77000"/>
                          <a:satMod val="180000"/>
                        </a:schemeClr>
                      </a:gs>
                    </a:gsLst>
                    <a:lin ang="5400000"/>
                  </a:gradFill>
                  <a:prstDash val="solid"/>
                </a:ln>
                <a:solidFill>
                  <a:schemeClr val="bg1"/>
                </a:solidFill>
                <a:effectLst>
                  <a:glow rad="101600">
                    <a:schemeClr val="accent1">
                      <a:satMod val="175000"/>
                      <a:alpha val="40000"/>
                    </a:schemeClr>
                  </a:glow>
                  <a:outerShdw blurRad="50800" dist="40000" dir="5400000" algn="tl" rotWithShape="0">
                    <a:srgbClr val="000000">
                      <a:shade val="5000"/>
                      <a:satMod val="120000"/>
                      <a:alpha val="33000"/>
                    </a:srgbClr>
                  </a:outerShdw>
                </a:effectLst>
                <a:latin typeface="Arial Black" pitchFamily="34" charset="0"/>
              </a:rPr>
              <a:t> быть взяты за основу,</a:t>
            </a:r>
          </a:p>
          <a:p>
            <a:pPr algn="ctr"/>
            <a:r>
              <a:rPr lang="ru-RU" sz="2400" b="1" dirty="0" smtClean="0">
                <a:ln w="19050" cmpd="sng">
                  <a:gradFill>
                    <a:gsLst>
                      <a:gs pos="70000">
                        <a:schemeClr val="accent6">
                          <a:shade val="50000"/>
                          <a:satMod val="190000"/>
                        </a:schemeClr>
                      </a:gs>
                      <a:gs pos="0">
                        <a:schemeClr val="accent6">
                          <a:tint val="77000"/>
                          <a:satMod val="180000"/>
                        </a:schemeClr>
                      </a:gs>
                    </a:gsLst>
                    <a:lin ang="5400000"/>
                  </a:gradFill>
                  <a:prstDash val="solid"/>
                </a:ln>
                <a:solidFill>
                  <a:schemeClr val="bg1"/>
                </a:solidFill>
                <a:effectLst>
                  <a:glow rad="101600">
                    <a:schemeClr val="accent1">
                      <a:satMod val="175000"/>
                      <a:alpha val="40000"/>
                    </a:schemeClr>
                  </a:glow>
                  <a:outerShdw blurRad="50800" dist="40000" dir="5400000" algn="tl" rotWithShape="0">
                    <a:srgbClr val="000000">
                      <a:shade val="5000"/>
                      <a:satMod val="120000"/>
                      <a:alpha val="33000"/>
                    </a:srgbClr>
                  </a:outerShdw>
                </a:effectLst>
                <a:latin typeface="Arial Black" pitchFamily="34" charset="0"/>
              </a:rPr>
              <a:t> т.к. содержат минеральные вещества, витамины, </a:t>
            </a:r>
          </a:p>
          <a:p>
            <a:pPr algn="ctr"/>
            <a:r>
              <a:rPr lang="ru-RU" sz="2400" b="1" dirty="0" smtClean="0">
                <a:ln w="19050" cmpd="sng">
                  <a:gradFill>
                    <a:gsLst>
                      <a:gs pos="70000">
                        <a:schemeClr val="accent6">
                          <a:shade val="50000"/>
                          <a:satMod val="190000"/>
                        </a:schemeClr>
                      </a:gs>
                      <a:gs pos="0">
                        <a:schemeClr val="accent6">
                          <a:tint val="77000"/>
                          <a:satMod val="180000"/>
                        </a:schemeClr>
                      </a:gs>
                    </a:gsLst>
                    <a:lin ang="5400000"/>
                  </a:gradFill>
                  <a:prstDash val="solid"/>
                </a:ln>
                <a:solidFill>
                  <a:schemeClr val="bg1"/>
                </a:solidFill>
                <a:effectLst>
                  <a:glow rad="101600">
                    <a:schemeClr val="accent1">
                      <a:satMod val="175000"/>
                      <a:alpha val="40000"/>
                    </a:schemeClr>
                  </a:glow>
                  <a:outerShdw blurRad="50800" dist="40000" dir="5400000" algn="tl" rotWithShape="0">
                    <a:srgbClr val="000000">
                      <a:shade val="5000"/>
                      <a:satMod val="120000"/>
                      <a:alpha val="33000"/>
                    </a:srgbClr>
                  </a:outerShdw>
                </a:effectLst>
                <a:latin typeface="Arial Black" pitchFamily="34" charset="0"/>
              </a:rPr>
              <a:t>в овощах особенно много клетчатки и пектина,</a:t>
            </a:r>
          </a:p>
          <a:p>
            <a:pPr algn="ctr"/>
            <a:r>
              <a:rPr lang="ru-RU" sz="2400" b="1" dirty="0">
                <a:ln w="19050" cmpd="sng">
                  <a:gradFill>
                    <a:gsLst>
                      <a:gs pos="70000">
                        <a:schemeClr val="accent6">
                          <a:shade val="50000"/>
                          <a:satMod val="190000"/>
                        </a:schemeClr>
                      </a:gs>
                      <a:gs pos="0">
                        <a:schemeClr val="accent6">
                          <a:tint val="77000"/>
                          <a:satMod val="180000"/>
                        </a:schemeClr>
                      </a:gs>
                    </a:gsLst>
                    <a:lin ang="5400000"/>
                  </a:gradFill>
                  <a:prstDash val="solid"/>
                </a:ln>
                <a:solidFill>
                  <a:schemeClr val="bg1"/>
                </a:solidFill>
                <a:effectLst>
                  <a:glow rad="101600">
                    <a:schemeClr val="accent1">
                      <a:satMod val="175000"/>
                      <a:alpha val="40000"/>
                    </a:schemeClr>
                  </a:glow>
                  <a:outerShdw blurRad="50800" dist="40000" dir="5400000" algn="tl" rotWithShape="0">
                    <a:srgbClr val="000000">
                      <a:shade val="5000"/>
                      <a:satMod val="120000"/>
                      <a:alpha val="33000"/>
                    </a:srgbClr>
                  </a:outerShdw>
                </a:effectLst>
                <a:latin typeface="Arial Black" pitchFamily="34" charset="0"/>
              </a:rPr>
              <a:t>з</a:t>
            </a:r>
            <a:r>
              <a:rPr lang="ru-RU" sz="2400" b="1" dirty="0" smtClean="0">
                <a:ln w="19050" cmpd="sng">
                  <a:gradFill>
                    <a:gsLst>
                      <a:gs pos="70000">
                        <a:schemeClr val="accent6">
                          <a:shade val="50000"/>
                          <a:satMod val="190000"/>
                        </a:schemeClr>
                      </a:gs>
                      <a:gs pos="0">
                        <a:schemeClr val="accent6">
                          <a:tint val="77000"/>
                          <a:satMod val="180000"/>
                        </a:schemeClr>
                      </a:gs>
                    </a:gsLst>
                    <a:lin ang="5400000"/>
                  </a:gradFill>
                  <a:prstDash val="solid"/>
                </a:ln>
                <a:solidFill>
                  <a:schemeClr val="bg1"/>
                </a:solidFill>
                <a:effectLst>
                  <a:glow rad="101600">
                    <a:schemeClr val="accent1">
                      <a:satMod val="175000"/>
                      <a:alpha val="40000"/>
                    </a:schemeClr>
                  </a:glow>
                  <a:outerShdw blurRad="50800" dist="40000" dir="5400000" algn="tl" rotWithShape="0">
                    <a:srgbClr val="000000">
                      <a:shade val="5000"/>
                      <a:satMod val="120000"/>
                      <a:alpha val="33000"/>
                    </a:srgbClr>
                  </a:outerShdw>
                </a:effectLst>
                <a:latin typeface="Arial Black" pitchFamily="34" charset="0"/>
              </a:rPr>
              <a:t>а счёт которых создаётся чувство насыщения, </a:t>
            </a:r>
          </a:p>
          <a:p>
            <a:pPr algn="ctr"/>
            <a:r>
              <a:rPr lang="ru-RU" sz="2400" b="1" dirty="0" smtClean="0">
                <a:ln w="19050" cmpd="sng">
                  <a:gradFill>
                    <a:gsLst>
                      <a:gs pos="70000">
                        <a:schemeClr val="accent6">
                          <a:shade val="50000"/>
                          <a:satMod val="190000"/>
                        </a:schemeClr>
                      </a:gs>
                      <a:gs pos="0">
                        <a:schemeClr val="accent6">
                          <a:tint val="77000"/>
                          <a:satMod val="180000"/>
                        </a:schemeClr>
                      </a:gs>
                    </a:gsLst>
                    <a:lin ang="5400000"/>
                  </a:gradFill>
                  <a:prstDash val="solid"/>
                </a:ln>
                <a:solidFill>
                  <a:schemeClr val="bg1"/>
                </a:solidFill>
                <a:effectLst>
                  <a:glow rad="101600">
                    <a:schemeClr val="accent1">
                      <a:satMod val="175000"/>
                      <a:alpha val="40000"/>
                    </a:schemeClr>
                  </a:glow>
                  <a:outerShdw blurRad="50800" dist="40000" dir="5400000" algn="tl" rotWithShape="0">
                    <a:srgbClr val="000000">
                      <a:shade val="5000"/>
                      <a:satMod val="120000"/>
                      <a:alpha val="33000"/>
                    </a:srgbClr>
                  </a:outerShdw>
                </a:effectLst>
                <a:latin typeface="Arial Black" pitchFamily="34" charset="0"/>
              </a:rPr>
              <a:t>более того налаживается работа   кишечника</a:t>
            </a:r>
          </a:p>
          <a:p>
            <a:pPr algn="ctr"/>
            <a:r>
              <a:rPr lang="ru-RU" sz="2400" b="1" dirty="0" smtClean="0">
                <a:ln w="19050" cmpd="sng">
                  <a:gradFill>
                    <a:gsLst>
                      <a:gs pos="70000">
                        <a:schemeClr val="accent6">
                          <a:shade val="50000"/>
                          <a:satMod val="190000"/>
                        </a:schemeClr>
                      </a:gs>
                      <a:gs pos="0">
                        <a:schemeClr val="accent6">
                          <a:tint val="77000"/>
                          <a:satMod val="180000"/>
                        </a:schemeClr>
                      </a:gs>
                    </a:gsLst>
                    <a:lin ang="5400000"/>
                  </a:gradFill>
                  <a:prstDash val="solid"/>
                </a:ln>
                <a:solidFill>
                  <a:schemeClr val="bg1"/>
                </a:solidFill>
                <a:effectLst>
                  <a:glow rad="101600">
                    <a:schemeClr val="accent1">
                      <a:satMod val="175000"/>
                      <a:alpha val="40000"/>
                    </a:schemeClr>
                  </a:glow>
                  <a:outerShdw blurRad="50800" dist="40000" dir="5400000" algn="tl" rotWithShape="0">
                    <a:srgbClr val="000000">
                      <a:shade val="5000"/>
                      <a:satMod val="120000"/>
                      <a:alpha val="33000"/>
                    </a:srgbClr>
                  </a:outerShdw>
                </a:effectLst>
                <a:latin typeface="Arial Black" pitchFamily="34" charset="0"/>
              </a:rPr>
              <a:t> и выводятся шлаки из организма.</a:t>
            </a:r>
            <a:endParaRPr lang="ru-RU" sz="2400" b="1" dirty="0">
              <a:ln w="19050" cmpd="sng">
                <a:gradFill>
                  <a:gsLst>
                    <a:gs pos="70000">
                      <a:schemeClr val="accent6">
                        <a:shade val="50000"/>
                        <a:satMod val="190000"/>
                      </a:schemeClr>
                    </a:gs>
                    <a:gs pos="0">
                      <a:schemeClr val="accent6">
                        <a:tint val="77000"/>
                        <a:satMod val="180000"/>
                      </a:schemeClr>
                    </a:gs>
                  </a:gsLst>
                  <a:lin ang="5400000"/>
                </a:gradFill>
                <a:prstDash val="solid"/>
              </a:ln>
              <a:solidFill>
                <a:schemeClr val="bg1"/>
              </a:solidFill>
              <a:effectLst>
                <a:glow rad="101600">
                  <a:schemeClr val="accent1">
                    <a:satMod val="175000"/>
                    <a:alpha val="40000"/>
                  </a:schemeClr>
                </a:glow>
                <a:outerShdw blurRad="50800" dist="40000" dir="5400000" algn="tl" rotWithShape="0">
                  <a:srgbClr val="000000">
                    <a:shade val="5000"/>
                    <a:satMod val="120000"/>
                    <a:alpha val="33000"/>
                  </a:srgbClr>
                </a:outerShdw>
              </a:effectLst>
              <a:latin typeface="Arial Black" pitchFamily="34" charset="0"/>
            </a:endParaRPr>
          </a:p>
        </p:txBody>
      </p:sp>
      <p:pic>
        <p:nvPicPr>
          <p:cNvPr id="3" name="Рисунок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21227998">
            <a:off x="6533009" y="4980036"/>
            <a:ext cx="2206898" cy="1763950"/>
          </a:xfrm>
          <a:prstGeom prst="rect">
            <a:avLst/>
          </a:prstGeom>
          <a:effectLst>
            <a:softEdge rad="63500"/>
          </a:effectLst>
        </p:spPr>
      </p:pic>
    </p:spTree>
    <p:extLst>
      <p:ext uri="{BB962C8B-B14F-4D97-AF65-F5344CB8AC3E}">
        <p14:creationId xmlns:p14="http://schemas.microsoft.com/office/powerpoint/2010/main" xmlns="" val="171063383"/>
      </p:ext>
    </p:extLst>
  </p:cSld>
  <p:clrMapOvr>
    <a:masterClrMapping/>
  </p:clrMapOvr>
  <mc:AlternateContent xmlns:mc="http://schemas.openxmlformats.org/markup-compatibility/2006">
    <mc:Choice xmlns:p14="http://schemas.microsoft.com/office/powerpoint/2010/main" xmlns="" Requires="p14">
      <p:transition spd="slow" p14:dur="2000">
        <p:wheel spokes="1"/>
      </p:transition>
    </mc:Choice>
    <mc:Fallback>
      <p:transition spd="slow">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25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2000" fill="hold"/>
                                        <p:tgtEl>
                                          <p:spTgt spid="2">
                                            <p:txEl>
                                              <p:pRg st="0" end="0"/>
                                            </p:txEl>
                                          </p:spTgt>
                                        </p:tgtEl>
                                        <p:attrNameLst>
                                          <p:attrName>ppt_w</p:attrName>
                                        </p:attrNameLst>
                                      </p:cBhvr>
                                      <p:tavLst>
                                        <p:tav tm="0">
                                          <p:val>
                                            <p:strVal val="2/3*#ppt_w"/>
                                          </p:val>
                                        </p:tav>
                                        <p:tav tm="100000">
                                          <p:val>
                                            <p:strVal val="#ppt_w"/>
                                          </p:val>
                                        </p:tav>
                                      </p:tavLst>
                                    </p:anim>
                                    <p:anim calcmode="lin" valueType="num">
                                      <p:cBhvr>
                                        <p:cTn id="8" dur="2000" fill="hold"/>
                                        <p:tgtEl>
                                          <p:spTgt spid="2">
                                            <p:txEl>
                                              <p:pRg st="0" end="0"/>
                                            </p:txEl>
                                          </p:spTgt>
                                        </p:tgtEl>
                                        <p:attrNameLst>
                                          <p:attrName>ppt_h</p:attrName>
                                        </p:attrNameLst>
                                      </p:cBhvr>
                                      <p:tavLst>
                                        <p:tav tm="0">
                                          <p:val>
                                            <p:strVal val="2/3*#ppt_h"/>
                                          </p:val>
                                        </p:tav>
                                        <p:tav tm="100000">
                                          <p:val>
                                            <p:strVal val="#ppt_h"/>
                                          </p:val>
                                        </p:tav>
                                      </p:tavLst>
                                    </p:anim>
                                  </p:childTnLst>
                                </p:cTn>
                              </p:par>
                            </p:childTnLst>
                          </p:cTn>
                        </p:par>
                        <p:par>
                          <p:cTn id="9" fill="hold">
                            <p:stCondLst>
                              <p:cond delay="2250"/>
                            </p:stCondLst>
                            <p:childTnLst>
                              <p:par>
                                <p:cTn id="10" presetID="42" presetClass="entr" presetSubtype="0" fill="hold" nodeType="after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2000"/>
                                        <p:tgtEl>
                                          <p:spTgt spid="2">
                                            <p:txEl>
                                              <p:pRg st="1" end="1"/>
                                            </p:txEl>
                                          </p:spTgt>
                                        </p:tgtEl>
                                      </p:cBhvr>
                                    </p:animEffect>
                                    <p:anim calcmode="lin" valueType="num">
                                      <p:cBhvr>
                                        <p:cTn id="13" dur="2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4" dur="2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par>
                          <p:cTn id="15" fill="hold">
                            <p:stCondLst>
                              <p:cond delay="4250"/>
                            </p:stCondLst>
                            <p:childTnLst>
                              <p:par>
                                <p:cTn id="16" presetID="15" presetClass="entr" presetSubtype="0" fill="hold" nodeType="afterEffect">
                                  <p:stCondLst>
                                    <p:cond delay="0"/>
                                  </p:stCondLst>
                                  <p:childTnLst>
                                    <p:set>
                                      <p:cBhvr>
                                        <p:cTn id="17" dur="1" fill="hold">
                                          <p:stCondLst>
                                            <p:cond delay="0"/>
                                          </p:stCondLst>
                                        </p:cTn>
                                        <p:tgtEl>
                                          <p:spTgt spid="2">
                                            <p:txEl>
                                              <p:pRg st="2" end="2"/>
                                            </p:txEl>
                                          </p:spTgt>
                                        </p:tgtEl>
                                        <p:attrNameLst>
                                          <p:attrName>style.visibility</p:attrName>
                                        </p:attrNameLst>
                                      </p:cBhvr>
                                      <p:to>
                                        <p:strVal val="visible"/>
                                      </p:to>
                                    </p:set>
                                    <p:anim calcmode="lin" valueType="num">
                                      <p:cBhvr>
                                        <p:cTn id="18" dur="2000" fill="hold"/>
                                        <p:tgtEl>
                                          <p:spTgt spid="2">
                                            <p:txEl>
                                              <p:pRg st="2" end="2"/>
                                            </p:txEl>
                                          </p:spTgt>
                                        </p:tgtEl>
                                        <p:attrNameLst>
                                          <p:attrName>ppt_w</p:attrName>
                                        </p:attrNameLst>
                                      </p:cBhvr>
                                      <p:tavLst>
                                        <p:tav tm="0">
                                          <p:val>
                                            <p:fltVal val="0"/>
                                          </p:val>
                                        </p:tav>
                                        <p:tav tm="100000">
                                          <p:val>
                                            <p:strVal val="#ppt_w"/>
                                          </p:val>
                                        </p:tav>
                                      </p:tavLst>
                                    </p:anim>
                                    <p:anim calcmode="lin" valueType="num">
                                      <p:cBhvr>
                                        <p:cTn id="19" dur="2000" fill="hold"/>
                                        <p:tgtEl>
                                          <p:spTgt spid="2">
                                            <p:txEl>
                                              <p:pRg st="2" end="2"/>
                                            </p:txEl>
                                          </p:spTgt>
                                        </p:tgtEl>
                                        <p:attrNameLst>
                                          <p:attrName>ppt_h</p:attrName>
                                        </p:attrNameLst>
                                      </p:cBhvr>
                                      <p:tavLst>
                                        <p:tav tm="0">
                                          <p:val>
                                            <p:fltVal val="0"/>
                                          </p:val>
                                        </p:tav>
                                        <p:tav tm="100000">
                                          <p:val>
                                            <p:strVal val="#ppt_h"/>
                                          </p:val>
                                        </p:tav>
                                      </p:tavLst>
                                    </p:anim>
                                    <p:anim calcmode="lin" valueType="num">
                                      <p:cBhvr>
                                        <p:cTn id="20" dur="2000" fill="hold"/>
                                        <p:tgtEl>
                                          <p:spTgt spid="2">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21" dur="2000" fill="hold"/>
                                        <p:tgtEl>
                                          <p:spTgt spid="2">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par>
                          <p:cTn id="22" fill="hold">
                            <p:stCondLst>
                              <p:cond delay="6250"/>
                            </p:stCondLst>
                            <p:childTnLst>
                              <p:par>
                                <p:cTn id="23" presetID="20" presetClass="entr" presetSubtype="0" fill="hold" nodeType="after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Effect transition="in" filter="wedge">
                                      <p:cBhvr>
                                        <p:cTn id="25" dur="2000"/>
                                        <p:tgtEl>
                                          <p:spTgt spid="2">
                                            <p:txEl>
                                              <p:pRg st="3" end="3"/>
                                            </p:txEl>
                                          </p:spTgt>
                                        </p:tgtEl>
                                      </p:cBhvr>
                                    </p:animEffect>
                                  </p:childTnLst>
                                </p:cTn>
                              </p:par>
                            </p:childTnLst>
                          </p:cTn>
                        </p:par>
                        <p:par>
                          <p:cTn id="26" fill="hold">
                            <p:stCondLst>
                              <p:cond delay="8250"/>
                            </p:stCondLst>
                            <p:childTnLst>
                              <p:par>
                                <p:cTn id="27" presetID="20" presetClass="entr" presetSubtype="0" fill="hold" nodeType="afterEffect">
                                  <p:stCondLst>
                                    <p:cond delay="0"/>
                                  </p:stCondLst>
                                  <p:childTnLst>
                                    <p:set>
                                      <p:cBhvr>
                                        <p:cTn id="28" dur="1" fill="hold">
                                          <p:stCondLst>
                                            <p:cond delay="0"/>
                                          </p:stCondLst>
                                        </p:cTn>
                                        <p:tgtEl>
                                          <p:spTgt spid="2">
                                            <p:txEl>
                                              <p:pRg st="4" end="4"/>
                                            </p:txEl>
                                          </p:spTgt>
                                        </p:tgtEl>
                                        <p:attrNameLst>
                                          <p:attrName>style.visibility</p:attrName>
                                        </p:attrNameLst>
                                      </p:cBhvr>
                                      <p:to>
                                        <p:strVal val="visible"/>
                                      </p:to>
                                    </p:set>
                                    <p:animEffect transition="in" filter="wedge">
                                      <p:cBhvr>
                                        <p:cTn id="29" dur="2000"/>
                                        <p:tgtEl>
                                          <p:spTgt spid="2">
                                            <p:txEl>
                                              <p:pRg st="4" end="4"/>
                                            </p:txEl>
                                          </p:spTgt>
                                        </p:tgtEl>
                                      </p:cBhvr>
                                    </p:animEffect>
                                  </p:childTnLst>
                                </p:cTn>
                              </p:par>
                            </p:childTnLst>
                          </p:cTn>
                        </p:par>
                        <p:par>
                          <p:cTn id="30" fill="hold">
                            <p:stCondLst>
                              <p:cond delay="10250"/>
                            </p:stCondLst>
                            <p:childTnLst>
                              <p:par>
                                <p:cTn id="31" presetID="53" presetClass="entr" presetSubtype="16" fill="hold" nodeType="afterEffect">
                                  <p:stCondLst>
                                    <p:cond delay="0"/>
                                  </p:stCondLst>
                                  <p:childTnLst>
                                    <p:set>
                                      <p:cBhvr>
                                        <p:cTn id="32" dur="1" fill="hold">
                                          <p:stCondLst>
                                            <p:cond delay="0"/>
                                          </p:stCondLst>
                                        </p:cTn>
                                        <p:tgtEl>
                                          <p:spTgt spid="2">
                                            <p:txEl>
                                              <p:pRg st="5" end="5"/>
                                            </p:txEl>
                                          </p:spTgt>
                                        </p:tgtEl>
                                        <p:attrNameLst>
                                          <p:attrName>style.visibility</p:attrName>
                                        </p:attrNameLst>
                                      </p:cBhvr>
                                      <p:to>
                                        <p:strVal val="visible"/>
                                      </p:to>
                                    </p:set>
                                    <p:anim calcmode="lin" valueType="num">
                                      <p:cBhvr>
                                        <p:cTn id="33" dur="2000" fill="hold"/>
                                        <p:tgtEl>
                                          <p:spTgt spid="2">
                                            <p:txEl>
                                              <p:pRg st="5" end="5"/>
                                            </p:txEl>
                                          </p:spTgt>
                                        </p:tgtEl>
                                        <p:attrNameLst>
                                          <p:attrName>ppt_w</p:attrName>
                                        </p:attrNameLst>
                                      </p:cBhvr>
                                      <p:tavLst>
                                        <p:tav tm="0">
                                          <p:val>
                                            <p:fltVal val="0"/>
                                          </p:val>
                                        </p:tav>
                                        <p:tav tm="100000">
                                          <p:val>
                                            <p:strVal val="#ppt_w"/>
                                          </p:val>
                                        </p:tav>
                                      </p:tavLst>
                                    </p:anim>
                                    <p:anim calcmode="lin" valueType="num">
                                      <p:cBhvr>
                                        <p:cTn id="34" dur="2000" fill="hold"/>
                                        <p:tgtEl>
                                          <p:spTgt spid="2">
                                            <p:txEl>
                                              <p:pRg st="5" end="5"/>
                                            </p:txEl>
                                          </p:spTgt>
                                        </p:tgtEl>
                                        <p:attrNameLst>
                                          <p:attrName>ppt_h</p:attrName>
                                        </p:attrNameLst>
                                      </p:cBhvr>
                                      <p:tavLst>
                                        <p:tav tm="0">
                                          <p:val>
                                            <p:fltVal val="0"/>
                                          </p:val>
                                        </p:tav>
                                        <p:tav tm="100000">
                                          <p:val>
                                            <p:strVal val="#ppt_h"/>
                                          </p:val>
                                        </p:tav>
                                      </p:tavLst>
                                    </p:anim>
                                    <p:animEffect transition="in" filter="fade">
                                      <p:cBhvr>
                                        <p:cTn id="35" dur="2000"/>
                                        <p:tgtEl>
                                          <p:spTgt spid="2">
                                            <p:txEl>
                                              <p:pRg st="5" end="5"/>
                                            </p:txEl>
                                          </p:spTgt>
                                        </p:tgtEl>
                                      </p:cBhvr>
                                    </p:animEffect>
                                  </p:childTnLst>
                                </p:cTn>
                              </p:par>
                            </p:childTnLst>
                          </p:cTn>
                        </p:par>
                        <p:par>
                          <p:cTn id="36" fill="hold">
                            <p:stCondLst>
                              <p:cond delay="12250"/>
                            </p:stCondLst>
                            <p:childTnLst>
                              <p:par>
                                <p:cTn id="37" presetID="25" presetClass="entr" presetSubtype="0" fill="hold" nodeType="afterEffect">
                                  <p:stCondLst>
                                    <p:cond delay="0"/>
                                  </p:stCondLst>
                                  <p:childTnLst>
                                    <p:set>
                                      <p:cBhvr>
                                        <p:cTn id="38" dur="1" fill="hold">
                                          <p:stCondLst>
                                            <p:cond delay="0"/>
                                          </p:stCondLst>
                                        </p:cTn>
                                        <p:tgtEl>
                                          <p:spTgt spid="2">
                                            <p:txEl>
                                              <p:pRg st="6" end="6"/>
                                            </p:txEl>
                                          </p:spTgt>
                                        </p:tgtEl>
                                        <p:attrNameLst>
                                          <p:attrName>style.visibility</p:attrName>
                                        </p:attrNameLst>
                                      </p:cBhvr>
                                      <p:to>
                                        <p:strVal val="visible"/>
                                      </p:to>
                                    </p:set>
                                    <p:anim calcmode="lin" valueType="num">
                                      <p:cBhvr>
                                        <p:cTn id="39" dur="1000" decel="50000" fill="hold">
                                          <p:stCondLst>
                                            <p:cond delay="0"/>
                                          </p:stCondLst>
                                        </p:cTn>
                                        <p:tgtEl>
                                          <p:spTgt spid="2">
                                            <p:txEl>
                                              <p:pRg st="6" end="6"/>
                                            </p:txEl>
                                          </p:spTgt>
                                        </p:tgtEl>
                                        <p:attrNameLst>
                                          <p:attrName>style.rotation</p:attrName>
                                        </p:attrNameLst>
                                      </p:cBhvr>
                                      <p:tavLst>
                                        <p:tav tm="0">
                                          <p:val>
                                            <p:fltVal val="-90"/>
                                          </p:val>
                                        </p:tav>
                                        <p:tav tm="100000">
                                          <p:val>
                                            <p:fltVal val="0"/>
                                          </p:val>
                                        </p:tav>
                                      </p:tavLst>
                                    </p:anim>
                                    <p:anim calcmode="lin" valueType="num">
                                      <p:cBhvr>
                                        <p:cTn id="40" dur="1000" decel="50000" fill="hold">
                                          <p:stCondLst>
                                            <p:cond delay="0"/>
                                          </p:stCondLst>
                                        </p:cTn>
                                        <p:tgtEl>
                                          <p:spTgt spid="2">
                                            <p:txEl>
                                              <p:pRg st="6" end="6"/>
                                            </p:txEl>
                                          </p:spTgt>
                                        </p:tgtEl>
                                        <p:attrNameLst>
                                          <p:attrName>ppt_w</p:attrName>
                                        </p:attrNameLst>
                                      </p:cBhvr>
                                      <p:tavLst>
                                        <p:tav tm="0">
                                          <p:val>
                                            <p:strVal val="#ppt_w"/>
                                          </p:val>
                                        </p:tav>
                                        <p:tav tm="100000">
                                          <p:val>
                                            <p:strVal val="#ppt_w*.05"/>
                                          </p:val>
                                        </p:tav>
                                      </p:tavLst>
                                    </p:anim>
                                    <p:anim calcmode="lin" valueType="num">
                                      <p:cBhvr>
                                        <p:cTn id="41" dur="1000" accel="50000" fill="hold">
                                          <p:stCondLst>
                                            <p:cond delay="1000"/>
                                          </p:stCondLst>
                                        </p:cTn>
                                        <p:tgtEl>
                                          <p:spTgt spid="2">
                                            <p:txEl>
                                              <p:pRg st="6" end="6"/>
                                            </p:txEl>
                                          </p:spTgt>
                                        </p:tgtEl>
                                        <p:attrNameLst>
                                          <p:attrName>ppt_w</p:attrName>
                                        </p:attrNameLst>
                                      </p:cBhvr>
                                      <p:tavLst>
                                        <p:tav tm="0">
                                          <p:val>
                                            <p:strVal val="#ppt_w*.05"/>
                                          </p:val>
                                        </p:tav>
                                        <p:tav tm="100000">
                                          <p:val>
                                            <p:strVal val="#ppt_w"/>
                                          </p:val>
                                        </p:tav>
                                      </p:tavLst>
                                    </p:anim>
                                    <p:anim calcmode="lin" valueType="num">
                                      <p:cBhvr>
                                        <p:cTn id="42" dur="2000" fill="hold"/>
                                        <p:tgtEl>
                                          <p:spTgt spid="2">
                                            <p:txEl>
                                              <p:pRg st="6" end="6"/>
                                            </p:txEl>
                                          </p:spTgt>
                                        </p:tgtEl>
                                        <p:attrNameLst>
                                          <p:attrName>ppt_h</p:attrName>
                                        </p:attrNameLst>
                                      </p:cBhvr>
                                      <p:tavLst>
                                        <p:tav tm="0">
                                          <p:val>
                                            <p:strVal val="#ppt_h"/>
                                          </p:val>
                                        </p:tav>
                                        <p:tav tm="100000">
                                          <p:val>
                                            <p:strVal val="#ppt_h"/>
                                          </p:val>
                                        </p:tav>
                                      </p:tavLst>
                                    </p:anim>
                                    <p:anim calcmode="lin" valueType="num">
                                      <p:cBhvr>
                                        <p:cTn id="43" dur="1000" decel="50000" fill="hold">
                                          <p:stCondLst>
                                            <p:cond delay="0"/>
                                          </p:stCondLst>
                                        </p:cTn>
                                        <p:tgtEl>
                                          <p:spTgt spid="2">
                                            <p:txEl>
                                              <p:pRg st="6" end="6"/>
                                            </p:txEl>
                                          </p:spTgt>
                                        </p:tgtEl>
                                        <p:attrNameLst>
                                          <p:attrName>ppt_x</p:attrName>
                                        </p:attrNameLst>
                                      </p:cBhvr>
                                      <p:tavLst>
                                        <p:tav tm="0">
                                          <p:val>
                                            <p:strVal val="#ppt_x+.4"/>
                                          </p:val>
                                        </p:tav>
                                        <p:tav tm="100000">
                                          <p:val>
                                            <p:strVal val="#ppt_x"/>
                                          </p:val>
                                        </p:tav>
                                      </p:tavLst>
                                    </p:anim>
                                    <p:anim calcmode="lin" valueType="num">
                                      <p:cBhvr>
                                        <p:cTn id="44" dur="1000" decel="50000" fill="hold">
                                          <p:stCondLst>
                                            <p:cond delay="0"/>
                                          </p:stCondLst>
                                        </p:cTn>
                                        <p:tgtEl>
                                          <p:spTgt spid="2">
                                            <p:txEl>
                                              <p:pRg st="6" end="6"/>
                                            </p:txEl>
                                          </p:spTgt>
                                        </p:tgtEl>
                                        <p:attrNameLst>
                                          <p:attrName>ppt_y</p:attrName>
                                        </p:attrNameLst>
                                      </p:cBhvr>
                                      <p:tavLst>
                                        <p:tav tm="0">
                                          <p:val>
                                            <p:strVal val="#ppt_y-.2"/>
                                          </p:val>
                                        </p:tav>
                                        <p:tav tm="100000">
                                          <p:val>
                                            <p:strVal val="#ppt_y+.1"/>
                                          </p:val>
                                        </p:tav>
                                      </p:tavLst>
                                    </p:anim>
                                    <p:anim calcmode="lin" valueType="num">
                                      <p:cBhvr>
                                        <p:cTn id="45" dur="1000" accel="50000" fill="hold">
                                          <p:stCondLst>
                                            <p:cond delay="1000"/>
                                          </p:stCondLst>
                                        </p:cTn>
                                        <p:tgtEl>
                                          <p:spTgt spid="2">
                                            <p:txEl>
                                              <p:pRg st="6" end="6"/>
                                            </p:txEl>
                                          </p:spTgt>
                                        </p:tgtEl>
                                        <p:attrNameLst>
                                          <p:attrName>ppt_y</p:attrName>
                                        </p:attrNameLst>
                                      </p:cBhvr>
                                      <p:tavLst>
                                        <p:tav tm="0">
                                          <p:val>
                                            <p:strVal val="#ppt_y+.1"/>
                                          </p:val>
                                        </p:tav>
                                        <p:tav tm="100000">
                                          <p:val>
                                            <p:strVal val="#ppt_y"/>
                                          </p:val>
                                        </p:tav>
                                      </p:tavLst>
                                    </p:anim>
                                    <p:animEffect transition="in" filter="fade">
                                      <p:cBhvr>
                                        <p:cTn id="46" dur="2000" decel="50000">
                                          <p:stCondLst>
                                            <p:cond delay="0"/>
                                          </p:stCondLst>
                                        </p:cTn>
                                        <p:tgtEl>
                                          <p:spTgt spid="2">
                                            <p:txEl>
                                              <p:pRg st="6" end="6"/>
                                            </p:txEl>
                                          </p:spTgt>
                                        </p:tgtEl>
                                      </p:cBhvr>
                                    </p:animEffect>
                                  </p:childTnLst>
                                </p:cTn>
                              </p:par>
                            </p:childTnLst>
                          </p:cTn>
                        </p:par>
                        <p:par>
                          <p:cTn id="47" fill="hold">
                            <p:stCondLst>
                              <p:cond delay="14250"/>
                            </p:stCondLst>
                            <p:childTnLst>
                              <p:par>
                                <p:cTn id="48" presetID="25" presetClass="entr" presetSubtype="0" fill="hold" nodeType="afterEffect">
                                  <p:stCondLst>
                                    <p:cond delay="0"/>
                                  </p:stCondLst>
                                  <p:childTnLst>
                                    <p:set>
                                      <p:cBhvr>
                                        <p:cTn id="49" dur="1" fill="hold">
                                          <p:stCondLst>
                                            <p:cond delay="0"/>
                                          </p:stCondLst>
                                        </p:cTn>
                                        <p:tgtEl>
                                          <p:spTgt spid="2">
                                            <p:txEl>
                                              <p:pRg st="7" end="7"/>
                                            </p:txEl>
                                          </p:spTgt>
                                        </p:tgtEl>
                                        <p:attrNameLst>
                                          <p:attrName>style.visibility</p:attrName>
                                        </p:attrNameLst>
                                      </p:cBhvr>
                                      <p:to>
                                        <p:strVal val="visible"/>
                                      </p:to>
                                    </p:set>
                                    <p:anim calcmode="lin" valueType="num">
                                      <p:cBhvr>
                                        <p:cTn id="50" dur="1000" decel="50000" fill="hold">
                                          <p:stCondLst>
                                            <p:cond delay="0"/>
                                          </p:stCondLst>
                                        </p:cTn>
                                        <p:tgtEl>
                                          <p:spTgt spid="2">
                                            <p:txEl>
                                              <p:pRg st="7" end="7"/>
                                            </p:txEl>
                                          </p:spTgt>
                                        </p:tgtEl>
                                        <p:attrNameLst>
                                          <p:attrName>style.rotation</p:attrName>
                                        </p:attrNameLst>
                                      </p:cBhvr>
                                      <p:tavLst>
                                        <p:tav tm="0">
                                          <p:val>
                                            <p:fltVal val="-90"/>
                                          </p:val>
                                        </p:tav>
                                        <p:tav tm="100000">
                                          <p:val>
                                            <p:fltVal val="0"/>
                                          </p:val>
                                        </p:tav>
                                      </p:tavLst>
                                    </p:anim>
                                    <p:anim calcmode="lin" valueType="num">
                                      <p:cBhvr>
                                        <p:cTn id="51" dur="1000" decel="50000" fill="hold">
                                          <p:stCondLst>
                                            <p:cond delay="0"/>
                                          </p:stCondLst>
                                        </p:cTn>
                                        <p:tgtEl>
                                          <p:spTgt spid="2">
                                            <p:txEl>
                                              <p:pRg st="7" end="7"/>
                                            </p:txEl>
                                          </p:spTgt>
                                        </p:tgtEl>
                                        <p:attrNameLst>
                                          <p:attrName>ppt_w</p:attrName>
                                        </p:attrNameLst>
                                      </p:cBhvr>
                                      <p:tavLst>
                                        <p:tav tm="0">
                                          <p:val>
                                            <p:strVal val="#ppt_w"/>
                                          </p:val>
                                        </p:tav>
                                        <p:tav tm="100000">
                                          <p:val>
                                            <p:strVal val="#ppt_w*.05"/>
                                          </p:val>
                                        </p:tav>
                                      </p:tavLst>
                                    </p:anim>
                                    <p:anim calcmode="lin" valueType="num">
                                      <p:cBhvr>
                                        <p:cTn id="52" dur="1000" accel="50000" fill="hold">
                                          <p:stCondLst>
                                            <p:cond delay="1000"/>
                                          </p:stCondLst>
                                        </p:cTn>
                                        <p:tgtEl>
                                          <p:spTgt spid="2">
                                            <p:txEl>
                                              <p:pRg st="7" end="7"/>
                                            </p:txEl>
                                          </p:spTgt>
                                        </p:tgtEl>
                                        <p:attrNameLst>
                                          <p:attrName>ppt_w</p:attrName>
                                        </p:attrNameLst>
                                      </p:cBhvr>
                                      <p:tavLst>
                                        <p:tav tm="0">
                                          <p:val>
                                            <p:strVal val="#ppt_w*.05"/>
                                          </p:val>
                                        </p:tav>
                                        <p:tav tm="100000">
                                          <p:val>
                                            <p:strVal val="#ppt_w"/>
                                          </p:val>
                                        </p:tav>
                                      </p:tavLst>
                                    </p:anim>
                                    <p:anim calcmode="lin" valueType="num">
                                      <p:cBhvr>
                                        <p:cTn id="53" dur="2000" fill="hold"/>
                                        <p:tgtEl>
                                          <p:spTgt spid="2">
                                            <p:txEl>
                                              <p:pRg st="7" end="7"/>
                                            </p:txEl>
                                          </p:spTgt>
                                        </p:tgtEl>
                                        <p:attrNameLst>
                                          <p:attrName>ppt_h</p:attrName>
                                        </p:attrNameLst>
                                      </p:cBhvr>
                                      <p:tavLst>
                                        <p:tav tm="0">
                                          <p:val>
                                            <p:strVal val="#ppt_h"/>
                                          </p:val>
                                        </p:tav>
                                        <p:tav tm="100000">
                                          <p:val>
                                            <p:strVal val="#ppt_h"/>
                                          </p:val>
                                        </p:tav>
                                      </p:tavLst>
                                    </p:anim>
                                    <p:anim calcmode="lin" valueType="num">
                                      <p:cBhvr>
                                        <p:cTn id="54" dur="1000" decel="50000" fill="hold">
                                          <p:stCondLst>
                                            <p:cond delay="0"/>
                                          </p:stCondLst>
                                        </p:cTn>
                                        <p:tgtEl>
                                          <p:spTgt spid="2">
                                            <p:txEl>
                                              <p:pRg st="7" end="7"/>
                                            </p:txEl>
                                          </p:spTgt>
                                        </p:tgtEl>
                                        <p:attrNameLst>
                                          <p:attrName>ppt_x</p:attrName>
                                        </p:attrNameLst>
                                      </p:cBhvr>
                                      <p:tavLst>
                                        <p:tav tm="0">
                                          <p:val>
                                            <p:strVal val="#ppt_x+.4"/>
                                          </p:val>
                                        </p:tav>
                                        <p:tav tm="100000">
                                          <p:val>
                                            <p:strVal val="#ppt_x"/>
                                          </p:val>
                                        </p:tav>
                                      </p:tavLst>
                                    </p:anim>
                                    <p:anim calcmode="lin" valueType="num">
                                      <p:cBhvr>
                                        <p:cTn id="55" dur="1000" decel="50000" fill="hold">
                                          <p:stCondLst>
                                            <p:cond delay="0"/>
                                          </p:stCondLst>
                                        </p:cTn>
                                        <p:tgtEl>
                                          <p:spTgt spid="2">
                                            <p:txEl>
                                              <p:pRg st="7" end="7"/>
                                            </p:txEl>
                                          </p:spTgt>
                                        </p:tgtEl>
                                        <p:attrNameLst>
                                          <p:attrName>ppt_y</p:attrName>
                                        </p:attrNameLst>
                                      </p:cBhvr>
                                      <p:tavLst>
                                        <p:tav tm="0">
                                          <p:val>
                                            <p:strVal val="#ppt_y-.2"/>
                                          </p:val>
                                        </p:tav>
                                        <p:tav tm="100000">
                                          <p:val>
                                            <p:strVal val="#ppt_y+.1"/>
                                          </p:val>
                                        </p:tav>
                                      </p:tavLst>
                                    </p:anim>
                                    <p:anim calcmode="lin" valueType="num">
                                      <p:cBhvr>
                                        <p:cTn id="56" dur="1000" accel="50000" fill="hold">
                                          <p:stCondLst>
                                            <p:cond delay="1000"/>
                                          </p:stCondLst>
                                        </p:cTn>
                                        <p:tgtEl>
                                          <p:spTgt spid="2">
                                            <p:txEl>
                                              <p:pRg st="7" end="7"/>
                                            </p:txEl>
                                          </p:spTgt>
                                        </p:tgtEl>
                                        <p:attrNameLst>
                                          <p:attrName>ppt_y</p:attrName>
                                        </p:attrNameLst>
                                      </p:cBhvr>
                                      <p:tavLst>
                                        <p:tav tm="0">
                                          <p:val>
                                            <p:strVal val="#ppt_y+.1"/>
                                          </p:val>
                                        </p:tav>
                                        <p:tav tm="100000">
                                          <p:val>
                                            <p:strVal val="#ppt_y"/>
                                          </p:val>
                                        </p:tav>
                                      </p:tavLst>
                                    </p:anim>
                                    <p:animEffect transition="in" filter="fade">
                                      <p:cBhvr>
                                        <p:cTn id="57" dur="2000" decel="50000">
                                          <p:stCondLst>
                                            <p:cond delay="0"/>
                                          </p:stCondLst>
                                        </p:cTn>
                                        <p:tgtEl>
                                          <p:spTgt spid="2">
                                            <p:txEl>
                                              <p:pRg st="7" end="7"/>
                                            </p:txEl>
                                          </p:spTgt>
                                        </p:tgtEl>
                                      </p:cBhvr>
                                    </p:animEffect>
                                  </p:childTnLst>
                                </p:cTn>
                              </p:par>
                            </p:childTnLst>
                          </p:cTn>
                        </p:par>
                        <p:par>
                          <p:cTn id="58" fill="hold">
                            <p:stCondLst>
                              <p:cond delay="16250"/>
                            </p:stCondLst>
                            <p:childTnLst>
                              <p:par>
                                <p:cTn id="59" presetID="35" presetClass="entr" presetSubtype="0" fill="hold" nodeType="afterEffect">
                                  <p:stCondLst>
                                    <p:cond delay="0"/>
                                  </p:stCondLst>
                                  <p:childTnLst>
                                    <p:set>
                                      <p:cBhvr>
                                        <p:cTn id="60" dur="1" fill="hold">
                                          <p:stCondLst>
                                            <p:cond delay="0"/>
                                          </p:stCondLst>
                                        </p:cTn>
                                        <p:tgtEl>
                                          <p:spTgt spid="2">
                                            <p:txEl>
                                              <p:pRg st="8" end="8"/>
                                            </p:txEl>
                                          </p:spTgt>
                                        </p:tgtEl>
                                        <p:attrNameLst>
                                          <p:attrName>style.visibility</p:attrName>
                                        </p:attrNameLst>
                                      </p:cBhvr>
                                      <p:to>
                                        <p:strVal val="visible"/>
                                      </p:to>
                                    </p:set>
                                    <p:animEffect transition="in" filter="fade">
                                      <p:cBhvr>
                                        <p:cTn id="61" dur="2000"/>
                                        <p:tgtEl>
                                          <p:spTgt spid="2">
                                            <p:txEl>
                                              <p:pRg st="8" end="8"/>
                                            </p:txEl>
                                          </p:spTgt>
                                        </p:tgtEl>
                                      </p:cBhvr>
                                    </p:animEffect>
                                    <p:anim calcmode="lin" valueType="num">
                                      <p:cBhvr>
                                        <p:cTn id="62" dur="2000" fill="hold"/>
                                        <p:tgtEl>
                                          <p:spTgt spid="2">
                                            <p:txEl>
                                              <p:pRg st="8" end="8"/>
                                            </p:txEl>
                                          </p:spTgt>
                                        </p:tgtEl>
                                        <p:attrNameLst>
                                          <p:attrName>style.rotation</p:attrName>
                                        </p:attrNameLst>
                                      </p:cBhvr>
                                      <p:tavLst>
                                        <p:tav tm="0">
                                          <p:val>
                                            <p:fltVal val="720"/>
                                          </p:val>
                                        </p:tav>
                                        <p:tav tm="100000">
                                          <p:val>
                                            <p:fltVal val="0"/>
                                          </p:val>
                                        </p:tav>
                                      </p:tavLst>
                                    </p:anim>
                                    <p:anim calcmode="lin" valueType="num">
                                      <p:cBhvr>
                                        <p:cTn id="63" dur="2000" fill="hold"/>
                                        <p:tgtEl>
                                          <p:spTgt spid="2">
                                            <p:txEl>
                                              <p:pRg st="8" end="8"/>
                                            </p:txEl>
                                          </p:spTgt>
                                        </p:tgtEl>
                                        <p:attrNameLst>
                                          <p:attrName>ppt_h</p:attrName>
                                        </p:attrNameLst>
                                      </p:cBhvr>
                                      <p:tavLst>
                                        <p:tav tm="0">
                                          <p:val>
                                            <p:fltVal val="0"/>
                                          </p:val>
                                        </p:tav>
                                        <p:tav tm="100000">
                                          <p:val>
                                            <p:strVal val="#ppt_h"/>
                                          </p:val>
                                        </p:tav>
                                      </p:tavLst>
                                    </p:anim>
                                    <p:anim calcmode="lin" valueType="num">
                                      <p:cBhvr>
                                        <p:cTn id="64" dur="2000" fill="hold"/>
                                        <p:tgtEl>
                                          <p:spTgt spid="2">
                                            <p:txEl>
                                              <p:pRg st="8" end="8"/>
                                            </p:txEl>
                                          </p:spTgt>
                                        </p:tgtEl>
                                        <p:attrNameLst>
                                          <p:attrName>ppt_w</p:attrName>
                                        </p:attrNameLst>
                                      </p:cBhvr>
                                      <p:tavLst>
                                        <p:tav tm="0">
                                          <p:val>
                                            <p:fltVal val="0"/>
                                          </p:val>
                                        </p:tav>
                                        <p:tav tm="100000">
                                          <p:val>
                                            <p:strVal val="#ppt_w"/>
                                          </p:val>
                                        </p:tav>
                                      </p:tavLst>
                                    </p:anim>
                                  </p:childTnLst>
                                </p:cTn>
                              </p:par>
                            </p:childTnLst>
                          </p:cTn>
                        </p:par>
                        <p:par>
                          <p:cTn id="65" fill="hold">
                            <p:stCondLst>
                              <p:cond delay="18250"/>
                            </p:stCondLst>
                            <p:childTnLst>
                              <p:par>
                                <p:cTn id="66" presetID="14" presetClass="entr" presetSubtype="10" fill="hold" nodeType="afterEffect">
                                  <p:stCondLst>
                                    <p:cond delay="0"/>
                                  </p:stCondLst>
                                  <p:childTnLst>
                                    <p:set>
                                      <p:cBhvr>
                                        <p:cTn id="67" dur="1" fill="hold">
                                          <p:stCondLst>
                                            <p:cond delay="0"/>
                                          </p:stCondLst>
                                        </p:cTn>
                                        <p:tgtEl>
                                          <p:spTgt spid="2">
                                            <p:txEl>
                                              <p:pRg st="9" end="9"/>
                                            </p:txEl>
                                          </p:spTgt>
                                        </p:tgtEl>
                                        <p:attrNameLst>
                                          <p:attrName>style.visibility</p:attrName>
                                        </p:attrNameLst>
                                      </p:cBhvr>
                                      <p:to>
                                        <p:strVal val="visible"/>
                                      </p:to>
                                    </p:set>
                                    <p:animEffect transition="in" filter="randombar(horizontal)">
                                      <p:cBhvr>
                                        <p:cTn id="68" dur="2000"/>
                                        <p:tgtEl>
                                          <p:spTgt spid="2">
                                            <p:txEl>
                                              <p:pRg st="9" end="9"/>
                                            </p:txEl>
                                          </p:spTgt>
                                        </p:tgtEl>
                                      </p:cBhvr>
                                    </p:animEffect>
                                  </p:childTnLst>
                                </p:cTn>
                              </p:par>
                            </p:childTnLst>
                          </p:cTn>
                        </p:par>
                        <p:par>
                          <p:cTn id="69" fill="hold">
                            <p:stCondLst>
                              <p:cond delay="20250"/>
                            </p:stCondLst>
                            <p:childTnLst>
                              <p:par>
                                <p:cTn id="70" presetID="41" presetClass="entr" presetSubtype="0" fill="hold" nodeType="afterEffect">
                                  <p:stCondLst>
                                    <p:cond delay="0"/>
                                  </p:stCondLst>
                                  <p:iterate type="lt">
                                    <p:tmPct val="10000"/>
                                  </p:iterate>
                                  <p:childTnLst>
                                    <p:set>
                                      <p:cBhvr>
                                        <p:cTn id="71" dur="1" fill="hold">
                                          <p:stCondLst>
                                            <p:cond delay="0"/>
                                          </p:stCondLst>
                                        </p:cTn>
                                        <p:tgtEl>
                                          <p:spTgt spid="2">
                                            <p:txEl>
                                              <p:pRg st="10" end="10"/>
                                            </p:txEl>
                                          </p:spTgt>
                                        </p:tgtEl>
                                        <p:attrNameLst>
                                          <p:attrName>style.visibility</p:attrName>
                                        </p:attrNameLst>
                                      </p:cBhvr>
                                      <p:to>
                                        <p:strVal val="visible"/>
                                      </p:to>
                                    </p:set>
                                    <p:anim calcmode="lin" valueType="num">
                                      <p:cBhvr>
                                        <p:cTn id="72" dur="2000" fill="hold"/>
                                        <p:tgtEl>
                                          <p:spTgt spid="2">
                                            <p:txEl>
                                              <p:pRg st="10" end="10"/>
                                            </p:txEl>
                                          </p:spTgt>
                                        </p:tgtEl>
                                        <p:attrNameLst>
                                          <p:attrName>ppt_x</p:attrName>
                                        </p:attrNameLst>
                                      </p:cBhvr>
                                      <p:tavLst>
                                        <p:tav tm="0">
                                          <p:val>
                                            <p:strVal val="#ppt_x"/>
                                          </p:val>
                                        </p:tav>
                                        <p:tav tm="50000">
                                          <p:val>
                                            <p:strVal val="#ppt_x+.1"/>
                                          </p:val>
                                        </p:tav>
                                        <p:tav tm="100000">
                                          <p:val>
                                            <p:strVal val="#ppt_x"/>
                                          </p:val>
                                        </p:tav>
                                      </p:tavLst>
                                    </p:anim>
                                    <p:anim calcmode="lin" valueType="num">
                                      <p:cBhvr>
                                        <p:cTn id="73" dur="2000" fill="hold"/>
                                        <p:tgtEl>
                                          <p:spTgt spid="2">
                                            <p:txEl>
                                              <p:pRg st="10" end="10"/>
                                            </p:txEl>
                                          </p:spTgt>
                                        </p:tgtEl>
                                        <p:attrNameLst>
                                          <p:attrName>ppt_y</p:attrName>
                                        </p:attrNameLst>
                                      </p:cBhvr>
                                      <p:tavLst>
                                        <p:tav tm="0">
                                          <p:val>
                                            <p:strVal val="#ppt_y"/>
                                          </p:val>
                                        </p:tav>
                                        <p:tav tm="100000">
                                          <p:val>
                                            <p:strVal val="#ppt_y"/>
                                          </p:val>
                                        </p:tav>
                                      </p:tavLst>
                                    </p:anim>
                                    <p:anim calcmode="lin" valueType="num">
                                      <p:cBhvr>
                                        <p:cTn id="74" dur="2000" fill="hold"/>
                                        <p:tgtEl>
                                          <p:spTgt spid="2">
                                            <p:txEl>
                                              <p:pRg st="10" end="1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75" dur="2000" fill="hold"/>
                                        <p:tgtEl>
                                          <p:spTgt spid="2">
                                            <p:txEl>
                                              <p:pRg st="10" end="1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76" dur="2000" tmFilter="0,0; .5, 1; 1, 1"/>
                                        <p:tgtEl>
                                          <p:spTgt spid="2">
                                            <p:txEl>
                                              <p:pRg st="10" end="10"/>
                                            </p:txEl>
                                          </p:spTgt>
                                        </p:tgtEl>
                                      </p:cBhvr>
                                    </p:animEffect>
                                  </p:childTnLst>
                                </p:cTn>
                              </p:par>
                            </p:childTnLst>
                          </p:cTn>
                        </p:par>
                        <p:par>
                          <p:cTn id="77" fill="hold">
                            <p:stCondLst>
                              <p:cond delay="29850"/>
                            </p:stCondLst>
                            <p:childTnLst>
                              <p:par>
                                <p:cTn id="78" presetID="26" presetClass="entr" presetSubtype="0" fill="hold" nodeType="afterEffect">
                                  <p:stCondLst>
                                    <p:cond delay="0"/>
                                  </p:stCondLst>
                                  <p:childTnLst>
                                    <p:set>
                                      <p:cBhvr>
                                        <p:cTn id="79" dur="1" fill="hold">
                                          <p:stCondLst>
                                            <p:cond delay="0"/>
                                          </p:stCondLst>
                                        </p:cTn>
                                        <p:tgtEl>
                                          <p:spTgt spid="2">
                                            <p:txEl>
                                              <p:pRg st="11" end="11"/>
                                            </p:txEl>
                                          </p:spTgt>
                                        </p:tgtEl>
                                        <p:attrNameLst>
                                          <p:attrName>style.visibility</p:attrName>
                                        </p:attrNameLst>
                                      </p:cBhvr>
                                      <p:to>
                                        <p:strVal val="visible"/>
                                      </p:to>
                                    </p:set>
                                    <p:animEffect transition="in" filter="wipe(down)">
                                      <p:cBhvr>
                                        <p:cTn id="80" dur="580">
                                          <p:stCondLst>
                                            <p:cond delay="0"/>
                                          </p:stCondLst>
                                        </p:cTn>
                                        <p:tgtEl>
                                          <p:spTgt spid="2">
                                            <p:txEl>
                                              <p:pRg st="11" end="11"/>
                                            </p:txEl>
                                          </p:spTgt>
                                        </p:tgtEl>
                                      </p:cBhvr>
                                    </p:animEffect>
                                    <p:anim calcmode="lin" valueType="num">
                                      <p:cBhvr>
                                        <p:cTn id="81" dur="1822" tmFilter="0,0; 0.14,0.36; 0.43,0.73; 0.71,0.91; 1.0,1.0">
                                          <p:stCondLst>
                                            <p:cond delay="0"/>
                                          </p:stCondLst>
                                        </p:cTn>
                                        <p:tgtEl>
                                          <p:spTgt spid="2">
                                            <p:txEl>
                                              <p:pRg st="11" end="11"/>
                                            </p:txEl>
                                          </p:spTgt>
                                        </p:tgtEl>
                                        <p:attrNameLst>
                                          <p:attrName>ppt_x</p:attrName>
                                        </p:attrNameLst>
                                      </p:cBhvr>
                                      <p:tavLst>
                                        <p:tav tm="0">
                                          <p:val>
                                            <p:strVal val="#ppt_x-0.25"/>
                                          </p:val>
                                        </p:tav>
                                        <p:tav tm="100000">
                                          <p:val>
                                            <p:strVal val="#ppt_x"/>
                                          </p:val>
                                        </p:tav>
                                      </p:tavLst>
                                    </p:anim>
                                    <p:anim calcmode="lin" valueType="num">
                                      <p:cBhvr>
                                        <p:cTn id="82" dur="664" tmFilter="0.0,0.0; 0.25,0.07; 0.50,0.2; 0.75,0.467; 1.0,1.0">
                                          <p:stCondLst>
                                            <p:cond delay="0"/>
                                          </p:stCondLst>
                                        </p:cTn>
                                        <p:tgtEl>
                                          <p:spTgt spid="2">
                                            <p:txEl>
                                              <p:pRg st="11" end="11"/>
                                            </p:txEl>
                                          </p:spTgt>
                                        </p:tgtEl>
                                        <p:attrNameLst>
                                          <p:attrName>ppt_y</p:attrName>
                                        </p:attrNameLst>
                                      </p:cBhvr>
                                      <p:tavLst>
                                        <p:tav tm="0" fmla="#ppt_y-sin(pi*$)/3">
                                          <p:val>
                                            <p:fltVal val="0.5"/>
                                          </p:val>
                                        </p:tav>
                                        <p:tav tm="100000">
                                          <p:val>
                                            <p:fltVal val="1"/>
                                          </p:val>
                                        </p:tav>
                                      </p:tavLst>
                                    </p:anim>
                                    <p:anim calcmode="lin" valueType="num">
                                      <p:cBhvr>
                                        <p:cTn id="83" dur="664" tmFilter="0, 0; 0.125,0.2665; 0.25,0.4; 0.375,0.465; 0.5,0.5;  0.625,0.535; 0.75,0.6; 0.875,0.7335; 1,1">
                                          <p:stCondLst>
                                            <p:cond delay="664"/>
                                          </p:stCondLst>
                                        </p:cTn>
                                        <p:tgtEl>
                                          <p:spTgt spid="2">
                                            <p:txEl>
                                              <p:pRg st="11" end="11"/>
                                            </p:txEl>
                                          </p:spTgt>
                                        </p:tgtEl>
                                        <p:attrNameLst>
                                          <p:attrName>ppt_y</p:attrName>
                                        </p:attrNameLst>
                                      </p:cBhvr>
                                      <p:tavLst>
                                        <p:tav tm="0" fmla="#ppt_y-sin(pi*$)/9">
                                          <p:val>
                                            <p:fltVal val="0"/>
                                          </p:val>
                                        </p:tav>
                                        <p:tav tm="100000">
                                          <p:val>
                                            <p:fltVal val="1"/>
                                          </p:val>
                                        </p:tav>
                                      </p:tavLst>
                                    </p:anim>
                                    <p:anim calcmode="lin" valueType="num">
                                      <p:cBhvr>
                                        <p:cTn id="84" dur="332" tmFilter="0, 0; 0.125,0.2665; 0.25,0.4; 0.375,0.465; 0.5,0.5;  0.625,0.535; 0.75,0.6; 0.875,0.7335; 1,1">
                                          <p:stCondLst>
                                            <p:cond delay="1324"/>
                                          </p:stCondLst>
                                        </p:cTn>
                                        <p:tgtEl>
                                          <p:spTgt spid="2">
                                            <p:txEl>
                                              <p:pRg st="11" end="11"/>
                                            </p:txEl>
                                          </p:spTgt>
                                        </p:tgtEl>
                                        <p:attrNameLst>
                                          <p:attrName>ppt_y</p:attrName>
                                        </p:attrNameLst>
                                      </p:cBhvr>
                                      <p:tavLst>
                                        <p:tav tm="0" fmla="#ppt_y-sin(pi*$)/27">
                                          <p:val>
                                            <p:fltVal val="0"/>
                                          </p:val>
                                        </p:tav>
                                        <p:tav tm="100000">
                                          <p:val>
                                            <p:fltVal val="1"/>
                                          </p:val>
                                        </p:tav>
                                      </p:tavLst>
                                    </p:anim>
                                    <p:anim calcmode="lin" valueType="num">
                                      <p:cBhvr>
                                        <p:cTn id="85" dur="164" tmFilter="0, 0; 0.125,0.2665; 0.25,0.4; 0.375,0.465; 0.5,0.5;  0.625,0.535; 0.75,0.6; 0.875,0.7335; 1,1">
                                          <p:stCondLst>
                                            <p:cond delay="1656"/>
                                          </p:stCondLst>
                                        </p:cTn>
                                        <p:tgtEl>
                                          <p:spTgt spid="2">
                                            <p:txEl>
                                              <p:pRg st="11" end="11"/>
                                            </p:txEl>
                                          </p:spTgt>
                                        </p:tgtEl>
                                        <p:attrNameLst>
                                          <p:attrName>ppt_y</p:attrName>
                                        </p:attrNameLst>
                                      </p:cBhvr>
                                      <p:tavLst>
                                        <p:tav tm="0" fmla="#ppt_y-sin(pi*$)/81">
                                          <p:val>
                                            <p:fltVal val="0"/>
                                          </p:val>
                                        </p:tav>
                                        <p:tav tm="100000">
                                          <p:val>
                                            <p:fltVal val="1"/>
                                          </p:val>
                                        </p:tav>
                                      </p:tavLst>
                                    </p:anim>
                                    <p:animScale>
                                      <p:cBhvr>
                                        <p:cTn id="86" dur="26">
                                          <p:stCondLst>
                                            <p:cond delay="650"/>
                                          </p:stCondLst>
                                        </p:cTn>
                                        <p:tgtEl>
                                          <p:spTgt spid="2">
                                            <p:txEl>
                                              <p:pRg st="11" end="11"/>
                                            </p:txEl>
                                          </p:spTgt>
                                        </p:tgtEl>
                                      </p:cBhvr>
                                      <p:to x="100000" y="60000"/>
                                    </p:animScale>
                                    <p:animScale>
                                      <p:cBhvr>
                                        <p:cTn id="87" dur="166" decel="50000">
                                          <p:stCondLst>
                                            <p:cond delay="676"/>
                                          </p:stCondLst>
                                        </p:cTn>
                                        <p:tgtEl>
                                          <p:spTgt spid="2">
                                            <p:txEl>
                                              <p:pRg st="11" end="11"/>
                                            </p:txEl>
                                          </p:spTgt>
                                        </p:tgtEl>
                                      </p:cBhvr>
                                      <p:to x="100000" y="100000"/>
                                    </p:animScale>
                                    <p:animScale>
                                      <p:cBhvr>
                                        <p:cTn id="88" dur="26">
                                          <p:stCondLst>
                                            <p:cond delay="1312"/>
                                          </p:stCondLst>
                                        </p:cTn>
                                        <p:tgtEl>
                                          <p:spTgt spid="2">
                                            <p:txEl>
                                              <p:pRg st="11" end="11"/>
                                            </p:txEl>
                                          </p:spTgt>
                                        </p:tgtEl>
                                      </p:cBhvr>
                                      <p:to x="100000" y="80000"/>
                                    </p:animScale>
                                    <p:animScale>
                                      <p:cBhvr>
                                        <p:cTn id="89" dur="166" decel="50000">
                                          <p:stCondLst>
                                            <p:cond delay="1338"/>
                                          </p:stCondLst>
                                        </p:cTn>
                                        <p:tgtEl>
                                          <p:spTgt spid="2">
                                            <p:txEl>
                                              <p:pRg st="11" end="11"/>
                                            </p:txEl>
                                          </p:spTgt>
                                        </p:tgtEl>
                                      </p:cBhvr>
                                      <p:to x="100000" y="100000"/>
                                    </p:animScale>
                                    <p:animScale>
                                      <p:cBhvr>
                                        <p:cTn id="90" dur="26">
                                          <p:stCondLst>
                                            <p:cond delay="1642"/>
                                          </p:stCondLst>
                                        </p:cTn>
                                        <p:tgtEl>
                                          <p:spTgt spid="2">
                                            <p:txEl>
                                              <p:pRg st="11" end="11"/>
                                            </p:txEl>
                                          </p:spTgt>
                                        </p:tgtEl>
                                      </p:cBhvr>
                                      <p:to x="100000" y="90000"/>
                                    </p:animScale>
                                    <p:animScale>
                                      <p:cBhvr>
                                        <p:cTn id="91" dur="166" decel="50000">
                                          <p:stCondLst>
                                            <p:cond delay="1668"/>
                                          </p:stCondLst>
                                        </p:cTn>
                                        <p:tgtEl>
                                          <p:spTgt spid="2">
                                            <p:txEl>
                                              <p:pRg st="11" end="11"/>
                                            </p:txEl>
                                          </p:spTgt>
                                        </p:tgtEl>
                                      </p:cBhvr>
                                      <p:to x="100000" y="100000"/>
                                    </p:animScale>
                                    <p:animScale>
                                      <p:cBhvr>
                                        <p:cTn id="92" dur="26">
                                          <p:stCondLst>
                                            <p:cond delay="1808"/>
                                          </p:stCondLst>
                                        </p:cTn>
                                        <p:tgtEl>
                                          <p:spTgt spid="2">
                                            <p:txEl>
                                              <p:pRg st="11" end="11"/>
                                            </p:txEl>
                                          </p:spTgt>
                                        </p:tgtEl>
                                      </p:cBhvr>
                                      <p:to x="100000" y="95000"/>
                                    </p:animScale>
                                    <p:animScale>
                                      <p:cBhvr>
                                        <p:cTn id="93" dur="166" decel="50000">
                                          <p:stCondLst>
                                            <p:cond delay="1834"/>
                                          </p:stCondLst>
                                        </p:cTn>
                                        <p:tgtEl>
                                          <p:spTgt spid="2">
                                            <p:txEl>
                                              <p:pRg st="11" end="11"/>
                                            </p:txEl>
                                          </p:spTgt>
                                        </p:tgtEl>
                                      </p:cBhvr>
                                      <p:to x="100000" y="100000"/>
                                    </p:animScale>
                                  </p:childTnLst>
                                </p:cTn>
                              </p:par>
                            </p:childTnLst>
                          </p:cTn>
                        </p:par>
                        <p:par>
                          <p:cTn id="94" fill="hold">
                            <p:stCondLst>
                              <p:cond delay="31850"/>
                            </p:stCondLst>
                            <p:childTnLst>
                              <p:par>
                                <p:cTn id="95" presetID="26" presetClass="entr" presetSubtype="0" fill="hold" nodeType="afterEffect">
                                  <p:stCondLst>
                                    <p:cond delay="0"/>
                                  </p:stCondLst>
                                  <p:childTnLst>
                                    <p:set>
                                      <p:cBhvr>
                                        <p:cTn id="96" dur="1" fill="hold">
                                          <p:stCondLst>
                                            <p:cond delay="0"/>
                                          </p:stCondLst>
                                        </p:cTn>
                                        <p:tgtEl>
                                          <p:spTgt spid="2">
                                            <p:txEl>
                                              <p:pRg st="12" end="12"/>
                                            </p:txEl>
                                          </p:spTgt>
                                        </p:tgtEl>
                                        <p:attrNameLst>
                                          <p:attrName>style.visibility</p:attrName>
                                        </p:attrNameLst>
                                      </p:cBhvr>
                                      <p:to>
                                        <p:strVal val="visible"/>
                                      </p:to>
                                    </p:set>
                                    <p:animEffect transition="in" filter="wipe(down)">
                                      <p:cBhvr>
                                        <p:cTn id="97" dur="580">
                                          <p:stCondLst>
                                            <p:cond delay="0"/>
                                          </p:stCondLst>
                                        </p:cTn>
                                        <p:tgtEl>
                                          <p:spTgt spid="2">
                                            <p:txEl>
                                              <p:pRg st="12" end="12"/>
                                            </p:txEl>
                                          </p:spTgt>
                                        </p:tgtEl>
                                      </p:cBhvr>
                                    </p:animEffect>
                                    <p:anim calcmode="lin" valueType="num">
                                      <p:cBhvr>
                                        <p:cTn id="98" dur="1822" tmFilter="0,0; 0.14,0.36; 0.43,0.73; 0.71,0.91; 1.0,1.0">
                                          <p:stCondLst>
                                            <p:cond delay="0"/>
                                          </p:stCondLst>
                                        </p:cTn>
                                        <p:tgtEl>
                                          <p:spTgt spid="2">
                                            <p:txEl>
                                              <p:pRg st="12" end="12"/>
                                            </p:txEl>
                                          </p:spTgt>
                                        </p:tgtEl>
                                        <p:attrNameLst>
                                          <p:attrName>ppt_x</p:attrName>
                                        </p:attrNameLst>
                                      </p:cBhvr>
                                      <p:tavLst>
                                        <p:tav tm="0">
                                          <p:val>
                                            <p:strVal val="#ppt_x-0.25"/>
                                          </p:val>
                                        </p:tav>
                                        <p:tav tm="100000">
                                          <p:val>
                                            <p:strVal val="#ppt_x"/>
                                          </p:val>
                                        </p:tav>
                                      </p:tavLst>
                                    </p:anim>
                                    <p:anim calcmode="lin" valueType="num">
                                      <p:cBhvr>
                                        <p:cTn id="99" dur="664" tmFilter="0.0,0.0; 0.25,0.07; 0.50,0.2; 0.75,0.467; 1.0,1.0">
                                          <p:stCondLst>
                                            <p:cond delay="0"/>
                                          </p:stCondLst>
                                        </p:cTn>
                                        <p:tgtEl>
                                          <p:spTgt spid="2">
                                            <p:txEl>
                                              <p:pRg st="12" end="12"/>
                                            </p:txEl>
                                          </p:spTgt>
                                        </p:tgtEl>
                                        <p:attrNameLst>
                                          <p:attrName>ppt_y</p:attrName>
                                        </p:attrNameLst>
                                      </p:cBhvr>
                                      <p:tavLst>
                                        <p:tav tm="0" fmla="#ppt_y-sin(pi*$)/3">
                                          <p:val>
                                            <p:fltVal val="0.5"/>
                                          </p:val>
                                        </p:tav>
                                        <p:tav tm="100000">
                                          <p:val>
                                            <p:fltVal val="1"/>
                                          </p:val>
                                        </p:tav>
                                      </p:tavLst>
                                    </p:anim>
                                    <p:anim calcmode="lin" valueType="num">
                                      <p:cBhvr>
                                        <p:cTn id="100" dur="664" tmFilter="0, 0; 0.125,0.2665; 0.25,0.4; 0.375,0.465; 0.5,0.5;  0.625,0.535; 0.75,0.6; 0.875,0.7335; 1,1">
                                          <p:stCondLst>
                                            <p:cond delay="664"/>
                                          </p:stCondLst>
                                        </p:cTn>
                                        <p:tgtEl>
                                          <p:spTgt spid="2">
                                            <p:txEl>
                                              <p:pRg st="12" end="12"/>
                                            </p:txEl>
                                          </p:spTgt>
                                        </p:tgtEl>
                                        <p:attrNameLst>
                                          <p:attrName>ppt_y</p:attrName>
                                        </p:attrNameLst>
                                      </p:cBhvr>
                                      <p:tavLst>
                                        <p:tav tm="0" fmla="#ppt_y-sin(pi*$)/9">
                                          <p:val>
                                            <p:fltVal val="0"/>
                                          </p:val>
                                        </p:tav>
                                        <p:tav tm="100000">
                                          <p:val>
                                            <p:fltVal val="1"/>
                                          </p:val>
                                        </p:tav>
                                      </p:tavLst>
                                    </p:anim>
                                    <p:anim calcmode="lin" valueType="num">
                                      <p:cBhvr>
                                        <p:cTn id="101" dur="332" tmFilter="0, 0; 0.125,0.2665; 0.25,0.4; 0.375,0.465; 0.5,0.5;  0.625,0.535; 0.75,0.6; 0.875,0.7335; 1,1">
                                          <p:stCondLst>
                                            <p:cond delay="1324"/>
                                          </p:stCondLst>
                                        </p:cTn>
                                        <p:tgtEl>
                                          <p:spTgt spid="2">
                                            <p:txEl>
                                              <p:pRg st="12" end="12"/>
                                            </p:txEl>
                                          </p:spTgt>
                                        </p:tgtEl>
                                        <p:attrNameLst>
                                          <p:attrName>ppt_y</p:attrName>
                                        </p:attrNameLst>
                                      </p:cBhvr>
                                      <p:tavLst>
                                        <p:tav tm="0" fmla="#ppt_y-sin(pi*$)/27">
                                          <p:val>
                                            <p:fltVal val="0"/>
                                          </p:val>
                                        </p:tav>
                                        <p:tav tm="100000">
                                          <p:val>
                                            <p:fltVal val="1"/>
                                          </p:val>
                                        </p:tav>
                                      </p:tavLst>
                                    </p:anim>
                                    <p:anim calcmode="lin" valueType="num">
                                      <p:cBhvr>
                                        <p:cTn id="102" dur="164" tmFilter="0, 0; 0.125,0.2665; 0.25,0.4; 0.375,0.465; 0.5,0.5;  0.625,0.535; 0.75,0.6; 0.875,0.7335; 1,1">
                                          <p:stCondLst>
                                            <p:cond delay="1656"/>
                                          </p:stCondLst>
                                        </p:cTn>
                                        <p:tgtEl>
                                          <p:spTgt spid="2">
                                            <p:txEl>
                                              <p:pRg st="12" end="12"/>
                                            </p:txEl>
                                          </p:spTgt>
                                        </p:tgtEl>
                                        <p:attrNameLst>
                                          <p:attrName>ppt_y</p:attrName>
                                        </p:attrNameLst>
                                      </p:cBhvr>
                                      <p:tavLst>
                                        <p:tav tm="0" fmla="#ppt_y-sin(pi*$)/81">
                                          <p:val>
                                            <p:fltVal val="0"/>
                                          </p:val>
                                        </p:tav>
                                        <p:tav tm="100000">
                                          <p:val>
                                            <p:fltVal val="1"/>
                                          </p:val>
                                        </p:tav>
                                      </p:tavLst>
                                    </p:anim>
                                    <p:animScale>
                                      <p:cBhvr>
                                        <p:cTn id="103" dur="26">
                                          <p:stCondLst>
                                            <p:cond delay="650"/>
                                          </p:stCondLst>
                                        </p:cTn>
                                        <p:tgtEl>
                                          <p:spTgt spid="2">
                                            <p:txEl>
                                              <p:pRg st="12" end="12"/>
                                            </p:txEl>
                                          </p:spTgt>
                                        </p:tgtEl>
                                      </p:cBhvr>
                                      <p:to x="100000" y="60000"/>
                                    </p:animScale>
                                    <p:animScale>
                                      <p:cBhvr>
                                        <p:cTn id="104" dur="166" decel="50000">
                                          <p:stCondLst>
                                            <p:cond delay="676"/>
                                          </p:stCondLst>
                                        </p:cTn>
                                        <p:tgtEl>
                                          <p:spTgt spid="2">
                                            <p:txEl>
                                              <p:pRg st="12" end="12"/>
                                            </p:txEl>
                                          </p:spTgt>
                                        </p:tgtEl>
                                      </p:cBhvr>
                                      <p:to x="100000" y="100000"/>
                                    </p:animScale>
                                    <p:animScale>
                                      <p:cBhvr>
                                        <p:cTn id="105" dur="26">
                                          <p:stCondLst>
                                            <p:cond delay="1312"/>
                                          </p:stCondLst>
                                        </p:cTn>
                                        <p:tgtEl>
                                          <p:spTgt spid="2">
                                            <p:txEl>
                                              <p:pRg st="12" end="12"/>
                                            </p:txEl>
                                          </p:spTgt>
                                        </p:tgtEl>
                                      </p:cBhvr>
                                      <p:to x="100000" y="80000"/>
                                    </p:animScale>
                                    <p:animScale>
                                      <p:cBhvr>
                                        <p:cTn id="106" dur="166" decel="50000">
                                          <p:stCondLst>
                                            <p:cond delay="1338"/>
                                          </p:stCondLst>
                                        </p:cTn>
                                        <p:tgtEl>
                                          <p:spTgt spid="2">
                                            <p:txEl>
                                              <p:pRg st="12" end="12"/>
                                            </p:txEl>
                                          </p:spTgt>
                                        </p:tgtEl>
                                      </p:cBhvr>
                                      <p:to x="100000" y="100000"/>
                                    </p:animScale>
                                    <p:animScale>
                                      <p:cBhvr>
                                        <p:cTn id="107" dur="26">
                                          <p:stCondLst>
                                            <p:cond delay="1642"/>
                                          </p:stCondLst>
                                        </p:cTn>
                                        <p:tgtEl>
                                          <p:spTgt spid="2">
                                            <p:txEl>
                                              <p:pRg st="12" end="12"/>
                                            </p:txEl>
                                          </p:spTgt>
                                        </p:tgtEl>
                                      </p:cBhvr>
                                      <p:to x="100000" y="90000"/>
                                    </p:animScale>
                                    <p:animScale>
                                      <p:cBhvr>
                                        <p:cTn id="108" dur="166" decel="50000">
                                          <p:stCondLst>
                                            <p:cond delay="1668"/>
                                          </p:stCondLst>
                                        </p:cTn>
                                        <p:tgtEl>
                                          <p:spTgt spid="2">
                                            <p:txEl>
                                              <p:pRg st="12" end="12"/>
                                            </p:txEl>
                                          </p:spTgt>
                                        </p:tgtEl>
                                      </p:cBhvr>
                                      <p:to x="100000" y="100000"/>
                                    </p:animScale>
                                    <p:animScale>
                                      <p:cBhvr>
                                        <p:cTn id="109" dur="26">
                                          <p:stCondLst>
                                            <p:cond delay="1808"/>
                                          </p:stCondLst>
                                        </p:cTn>
                                        <p:tgtEl>
                                          <p:spTgt spid="2">
                                            <p:txEl>
                                              <p:pRg st="12" end="12"/>
                                            </p:txEl>
                                          </p:spTgt>
                                        </p:tgtEl>
                                      </p:cBhvr>
                                      <p:to x="100000" y="95000"/>
                                    </p:animScale>
                                    <p:animScale>
                                      <p:cBhvr>
                                        <p:cTn id="110" dur="166" decel="50000">
                                          <p:stCondLst>
                                            <p:cond delay="1834"/>
                                          </p:stCondLst>
                                        </p:cTn>
                                        <p:tgtEl>
                                          <p:spTgt spid="2">
                                            <p:txEl>
                                              <p:pRg st="12" end="12"/>
                                            </p:txEl>
                                          </p:spTgt>
                                        </p:tgtEl>
                                      </p:cBhvr>
                                      <p:to x="100000" y="100000"/>
                                    </p:animScale>
                                  </p:childTnLst>
                                </p:cTn>
                              </p:par>
                            </p:childTnLst>
                          </p:cTn>
                        </p:par>
                        <p:par>
                          <p:cTn id="111" fill="hold">
                            <p:stCondLst>
                              <p:cond delay="33850"/>
                            </p:stCondLst>
                            <p:childTnLst>
                              <p:par>
                                <p:cTn id="112" presetID="13" presetClass="entr" presetSubtype="32" fill="hold" nodeType="afterEffect">
                                  <p:stCondLst>
                                    <p:cond delay="250"/>
                                  </p:stCondLst>
                                  <p:childTnLst>
                                    <p:set>
                                      <p:cBhvr>
                                        <p:cTn id="113" dur="1" fill="hold">
                                          <p:stCondLst>
                                            <p:cond delay="0"/>
                                          </p:stCondLst>
                                        </p:cTn>
                                        <p:tgtEl>
                                          <p:spTgt spid="3"/>
                                        </p:tgtEl>
                                        <p:attrNameLst>
                                          <p:attrName>style.visibility</p:attrName>
                                        </p:attrNameLst>
                                      </p:cBhvr>
                                      <p:to>
                                        <p:strVal val="visible"/>
                                      </p:to>
                                    </p:set>
                                    <p:animEffect transition="in" filter="plus(out)">
                                      <p:cBhvr>
                                        <p:cTn id="114"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im3-tub-ru.yandex.net/i?id=638e09f1a95c1e73b588838d723957db-l&amp;n=13"/>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285728"/>
            <a:ext cx="8686800" cy="857256"/>
          </a:xfrm>
        </p:spPr>
        <p:txBody>
          <a:bodyPr>
            <a:normAutofit fontScale="90000"/>
          </a:bodyPr>
          <a:lstStyle/>
          <a:p>
            <a:r>
              <a:rPr lang="ru-RU" sz="2800" b="1" dirty="0" smtClean="0">
                <a:solidFill>
                  <a:srgbClr val="C00000"/>
                </a:solidFill>
                <a:latin typeface="Comic Sans MS" pitchFamily="66" charset="0"/>
              </a:rPr>
              <a:t>ОТВЕТЬТЕ НА ВОПРОСЫ И СДЕЛАЙТЕ ВЫВОД О ТОМ, КАК ВЫ ПИТАЕТЕСЬ</a:t>
            </a:r>
            <a:endParaRPr lang="ru-RU" sz="2800" b="1" dirty="0">
              <a:solidFill>
                <a:srgbClr val="C00000"/>
              </a:solidFill>
              <a:latin typeface="Comic Sans MS" pitchFamily="66" charset="0"/>
            </a:endParaRPr>
          </a:p>
        </p:txBody>
      </p:sp>
      <p:sp>
        <p:nvSpPr>
          <p:cNvPr id="3" name="TextBox 2"/>
          <p:cNvSpPr txBox="1"/>
          <p:nvPr/>
        </p:nvSpPr>
        <p:spPr>
          <a:xfrm>
            <a:off x="357158" y="1500174"/>
            <a:ext cx="8445934" cy="5170646"/>
          </a:xfrm>
          <a:prstGeom prst="rect">
            <a:avLst/>
          </a:prstGeom>
          <a:noFill/>
        </p:spPr>
        <p:txBody>
          <a:bodyPr wrap="square" rtlCol="0">
            <a:spAutoFit/>
          </a:bodyPr>
          <a:lstStyle/>
          <a:p>
            <a:r>
              <a:rPr lang="ru-RU" sz="3000" b="1" dirty="0" smtClean="0">
                <a:solidFill>
                  <a:srgbClr val="CC0066"/>
                </a:solidFill>
                <a:latin typeface="Comic Sans MS" pitchFamily="66" charset="0"/>
              </a:rPr>
              <a:t>– Не слишком ли много я ем?</a:t>
            </a:r>
            <a:r>
              <a:rPr lang="ru-RU" sz="3000" b="1" dirty="0" smtClean="0">
                <a:latin typeface="Comic Sans MS" pitchFamily="66" charset="0"/>
              </a:rPr>
              <a:t/>
            </a:r>
            <a:br>
              <a:rPr lang="ru-RU" sz="3000" b="1" dirty="0" smtClean="0">
                <a:latin typeface="Comic Sans MS" pitchFamily="66" charset="0"/>
              </a:rPr>
            </a:br>
            <a:r>
              <a:rPr lang="ru-RU" sz="3000" b="1" dirty="0" smtClean="0">
                <a:solidFill>
                  <a:srgbClr val="7030A0"/>
                </a:solidFill>
                <a:latin typeface="Comic Sans MS" pitchFamily="66" charset="0"/>
              </a:rPr>
              <a:t>– От чего следовало бы отказаться?</a:t>
            </a:r>
            <a:r>
              <a:rPr lang="ru-RU" sz="3000" b="1" dirty="0" smtClean="0">
                <a:latin typeface="Comic Sans MS" pitchFamily="66" charset="0"/>
              </a:rPr>
              <a:t/>
            </a:r>
            <a:br>
              <a:rPr lang="ru-RU" sz="3000" b="1" dirty="0" smtClean="0">
                <a:latin typeface="Comic Sans MS" pitchFamily="66" charset="0"/>
              </a:rPr>
            </a:br>
            <a:r>
              <a:rPr lang="ru-RU" sz="3000" b="1" dirty="0" smtClean="0">
                <a:solidFill>
                  <a:schemeClr val="accent3">
                    <a:lumMod val="75000"/>
                  </a:schemeClr>
                </a:solidFill>
                <a:latin typeface="Comic Sans MS" pitchFamily="66" charset="0"/>
              </a:rPr>
              <a:t>– Когда я должен был отказаться от приема пищи?</a:t>
            </a:r>
            <a:r>
              <a:rPr lang="ru-RU" sz="3000" b="1" dirty="0" smtClean="0">
                <a:latin typeface="Comic Sans MS" pitchFamily="66" charset="0"/>
              </a:rPr>
              <a:t/>
            </a:r>
            <a:br>
              <a:rPr lang="ru-RU" sz="3000" b="1" dirty="0" smtClean="0">
                <a:latin typeface="Comic Sans MS" pitchFamily="66" charset="0"/>
              </a:rPr>
            </a:br>
            <a:r>
              <a:rPr lang="ru-RU" sz="3000" b="1" dirty="0" smtClean="0">
                <a:solidFill>
                  <a:srgbClr val="CC0066"/>
                </a:solidFill>
                <a:latin typeface="Comic Sans MS" pitchFamily="66" charset="0"/>
              </a:rPr>
              <a:t>– Всегда ли пища была хорошо приготовлена?</a:t>
            </a:r>
            <a:r>
              <a:rPr lang="ru-RU" sz="3000" b="1" dirty="0" smtClean="0">
                <a:latin typeface="Comic Sans MS" pitchFamily="66" charset="0"/>
              </a:rPr>
              <a:t/>
            </a:r>
            <a:br>
              <a:rPr lang="ru-RU" sz="3000" b="1" dirty="0" smtClean="0">
                <a:latin typeface="Comic Sans MS" pitchFamily="66" charset="0"/>
              </a:rPr>
            </a:br>
            <a:r>
              <a:rPr lang="ru-RU" sz="3000" b="1" dirty="0" smtClean="0">
                <a:solidFill>
                  <a:srgbClr val="7030A0"/>
                </a:solidFill>
                <a:latin typeface="Comic Sans MS" pitchFamily="66" charset="0"/>
              </a:rPr>
              <a:t>– Достаточно ли витаминов в моем рационе?</a:t>
            </a:r>
            <a:r>
              <a:rPr lang="ru-RU" sz="3000" b="1" dirty="0" smtClean="0">
                <a:latin typeface="Comic Sans MS" pitchFamily="66" charset="0"/>
              </a:rPr>
              <a:t/>
            </a:r>
            <a:br>
              <a:rPr lang="ru-RU" sz="3000" b="1" dirty="0" smtClean="0">
                <a:latin typeface="Comic Sans MS" pitchFamily="66" charset="0"/>
              </a:rPr>
            </a:br>
            <a:r>
              <a:rPr lang="ru-RU" sz="3000" b="1" dirty="0" smtClean="0">
                <a:solidFill>
                  <a:schemeClr val="accent3">
                    <a:lumMod val="75000"/>
                  </a:schemeClr>
                </a:solidFill>
                <a:latin typeface="Comic Sans MS" pitchFamily="66" charset="0"/>
              </a:rPr>
              <a:t>– Не нарушил ли я режим питания?</a:t>
            </a:r>
            <a:br>
              <a:rPr lang="ru-RU" sz="3000" b="1" dirty="0" smtClean="0">
                <a:solidFill>
                  <a:schemeClr val="accent3">
                    <a:lumMod val="75000"/>
                  </a:schemeClr>
                </a:solidFill>
                <a:latin typeface="Comic Sans MS" pitchFamily="66" charset="0"/>
              </a:rPr>
            </a:br>
            <a:r>
              <a:rPr lang="ru-RU" sz="3000" b="1" dirty="0" smtClean="0">
                <a:solidFill>
                  <a:srgbClr val="CC0066"/>
                </a:solidFill>
                <a:latin typeface="Comic Sans MS" pitchFamily="66" charset="0"/>
              </a:rPr>
              <a:t>– Не совершил ли я ошибок во время приема пищи?</a:t>
            </a:r>
            <a:endParaRPr lang="ru-RU" sz="3000" b="1" dirty="0">
              <a:solidFill>
                <a:srgbClr val="CC0066"/>
              </a:solidFill>
              <a:latin typeface="Comic Sans MS" pitchFamily="66"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C00000"/>
                </a:solidFill>
                <a:latin typeface="Comic Sans MS" pitchFamily="66" charset="0"/>
              </a:rPr>
              <a:t>ВОПРОСЫ</a:t>
            </a:r>
            <a:endParaRPr lang="ru-RU" b="1" dirty="0">
              <a:solidFill>
                <a:srgbClr val="C00000"/>
              </a:solidFill>
              <a:latin typeface="Comic Sans MS" pitchFamily="66" charset="0"/>
            </a:endParaRPr>
          </a:p>
        </p:txBody>
      </p:sp>
      <p:sp>
        <p:nvSpPr>
          <p:cNvPr id="4" name="Прямоугольник 3"/>
          <p:cNvSpPr/>
          <p:nvPr/>
        </p:nvSpPr>
        <p:spPr>
          <a:xfrm>
            <a:off x="214282" y="1500174"/>
            <a:ext cx="8643998" cy="464347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sz="4000" b="1" dirty="0" smtClean="0">
                <a:solidFill>
                  <a:srgbClr val="00B050"/>
                </a:solidFill>
                <a:latin typeface="Comic Sans MS" pitchFamily="66" charset="0"/>
              </a:rPr>
              <a:t>Какие продукты полезно употреблять?</a:t>
            </a:r>
          </a:p>
          <a:p>
            <a:pPr algn="ctr"/>
            <a:r>
              <a:rPr lang="ru-RU" sz="4000" b="1" dirty="0" smtClean="0">
                <a:latin typeface="Comic Sans MS" pitchFamily="66" charset="0"/>
              </a:rPr>
              <a:t> </a:t>
            </a:r>
            <a:r>
              <a:rPr lang="ru-RU" sz="4000" b="1" dirty="0" smtClean="0">
                <a:solidFill>
                  <a:srgbClr val="002060"/>
                </a:solidFill>
                <a:latin typeface="Comic Sans MS" pitchFamily="66" charset="0"/>
              </a:rPr>
              <a:t>Почему нужно правильно питаться? </a:t>
            </a:r>
          </a:p>
          <a:p>
            <a:pPr algn="ctr"/>
            <a:r>
              <a:rPr lang="ru-RU" sz="4000" b="1" dirty="0" smtClean="0">
                <a:latin typeface="Comic Sans MS" pitchFamily="66" charset="0"/>
              </a:rPr>
              <a:t> </a:t>
            </a:r>
            <a:r>
              <a:rPr lang="ru-RU" sz="4000" b="1" dirty="0" smtClean="0">
                <a:solidFill>
                  <a:schemeClr val="accent3">
                    <a:lumMod val="75000"/>
                  </a:schemeClr>
                </a:solidFill>
                <a:latin typeface="Comic Sans MS" pitchFamily="66" charset="0"/>
              </a:rPr>
              <a:t>Как правильно питаться, чтобы оставаться здоровым? </a:t>
            </a:r>
            <a:endParaRPr lang="ru-RU" sz="4000" dirty="0" smtClean="0">
              <a:solidFill>
                <a:schemeClr val="accent3">
                  <a:lumMod val="75000"/>
                </a:schemeClr>
              </a:solidFill>
              <a:latin typeface="Comic Sans MS" pitchFamily="66" charset="0"/>
            </a:endParaRPr>
          </a:p>
          <a:p>
            <a:endParaRPr lang="ru-RU" sz="4000" dirty="0">
              <a:latin typeface="Comic Sans MS" pitchFamily="66"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4283" y="1000108"/>
            <a:ext cx="8501122" cy="1569660"/>
          </a:xfrm>
          <a:prstGeom prst="rect">
            <a:avLst/>
          </a:prstGeom>
          <a:noFill/>
        </p:spPr>
        <p:txBody>
          <a:bodyPr wrap="square" rtlCol="0">
            <a:spAutoFit/>
          </a:bodyPr>
          <a:lstStyle/>
          <a:p>
            <a:pPr algn="ctr"/>
            <a:r>
              <a:rPr lang="ru-RU" sz="4800" b="1" dirty="0" smtClean="0">
                <a:solidFill>
                  <a:srgbClr val="CC0066"/>
                </a:solidFill>
                <a:latin typeface="Comic Sans MS" pitchFamily="66" charset="0"/>
              </a:rPr>
              <a:t>СПАСИБО </a:t>
            </a:r>
          </a:p>
          <a:p>
            <a:pPr algn="ctr"/>
            <a:r>
              <a:rPr lang="ru-RU" sz="4800" b="1" dirty="0" smtClean="0">
                <a:solidFill>
                  <a:srgbClr val="CC0066"/>
                </a:solidFill>
                <a:latin typeface="Comic Sans MS" pitchFamily="66" charset="0"/>
              </a:rPr>
              <a:t>ЗА ВНИМАНИЕ!</a:t>
            </a:r>
            <a:endParaRPr lang="ru-RU" sz="4800" b="1" dirty="0">
              <a:solidFill>
                <a:srgbClr val="CC0066"/>
              </a:solidFill>
              <a:latin typeface="Comic Sans MS" pitchFamily="66" charset="0"/>
            </a:endParaRPr>
          </a:p>
        </p:txBody>
      </p:sp>
      <p:pic>
        <p:nvPicPr>
          <p:cNvPr id="1026" name="Picture 2" descr="http://static9.depositphotos.com/1001911/1198/v/950/depositphotos_11986565-Making-a-point-emoticon.jpg"/>
          <p:cNvPicPr>
            <a:picLocks noChangeAspect="1" noChangeArrowheads="1"/>
          </p:cNvPicPr>
          <p:nvPr/>
        </p:nvPicPr>
        <p:blipFill>
          <a:blip r:embed="rId2"/>
          <a:srcRect/>
          <a:stretch>
            <a:fillRect/>
          </a:stretch>
        </p:blipFill>
        <p:spPr bwMode="auto">
          <a:xfrm>
            <a:off x="2428860" y="3000372"/>
            <a:ext cx="4357718" cy="2928958"/>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800" b="1" dirty="0" smtClean="0">
                <a:solidFill>
                  <a:srgbClr val="C00000"/>
                </a:solidFill>
                <a:latin typeface="Comic Sans MS" pitchFamily="66" charset="0"/>
              </a:rPr>
              <a:t>ОТВЕТЬТЕ НА ВОПРОСЫ</a:t>
            </a:r>
            <a:endParaRPr lang="ru-RU" sz="4800" b="1" dirty="0">
              <a:solidFill>
                <a:srgbClr val="C00000"/>
              </a:solidFill>
              <a:latin typeface="Comic Sans MS" pitchFamily="66" charset="0"/>
            </a:endParaRPr>
          </a:p>
        </p:txBody>
      </p:sp>
      <p:sp>
        <p:nvSpPr>
          <p:cNvPr id="5" name="TextBox 4"/>
          <p:cNvSpPr txBox="1"/>
          <p:nvPr/>
        </p:nvSpPr>
        <p:spPr>
          <a:xfrm>
            <a:off x="285720" y="1643050"/>
            <a:ext cx="8643998" cy="4154984"/>
          </a:xfrm>
          <a:prstGeom prst="rect">
            <a:avLst/>
          </a:prstGeom>
          <a:noFill/>
        </p:spPr>
        <p:txBody>
          <a:bodyPr wrap="square" rtlCol="0">
            <a:spAutoFit/>
          </a:bodyPr>
          <a:lstStyle/>
          <a:p>
            <a:pPr algn="ctr"/>
            <a:r>
              <a:rPr lang="ru-RU" sz="5400" b="1" dirty="0" smtClean="0">
                <a:solidFill>
                  <a:schemeClr val="accent2">
                    <a:lumMod val="75000"/>
                  </a:schemeClr>
                </a:solidFill>
                <a:latin typeface="Comic Sans MS" pitchFamily="66" charset="0"/>
              </a:rPr>
              <a:t>Что такое здоровье? </a:t>
            </a:r>
          </a:p>
          <a:p>
            <a:pPr algn="ctr"/>
            <a:r>
              <a:rPr lang="ru-RU" sz="5400" b="1" dirty="0" smtClean="0">
                <a:solidFill>
                  <a:schemeClr val="accent3">
                    <a:lumMod val="75000"/>
                  </a:schemeClr>
                </a:solidFill>
                <a:latin typeface="Comic Sans MS" pitchFamily="66" charset="0"/>
              </a:rPr>
              <a:t>Как вы его понимаете? </a:t>
            </a:r>
          </a:p>
          <a:p>
            <a:pPr algn="ctr"/>
            <a:r>
              <a:rPr lang="ru-RU" sz="5400" b="1" dirty="0" smtClean="0">
                <a:solidFill>
                  <a:srgbClr val="002060"/>
                </a:solidFill>
                <a:latin typeface="Comic Sans MS" pitchFamily="66" charset="0"/>
              </a:rPr>
              <a:t>Зачем нам нужно здоровье?</a:t>
            </a:r>
          </a:p>
          <a:p>
            <a:endParaRPr lang="ru-RU" sz="4800" b="1" dirty="0">
              <a:latin typeface="Comic Sans MS" pitchFamily="66"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fs00.infourok.ru/images/doc/171/197054/img4.jpg"/>
          <p:cNvPicPr/>
          <p:nvPr/>
        </p:nvPicPr>
        <p:blipFill>
          <a:blip r:embed="rId2"/>
          <a:srcRect/>
          <a:stretch>
            <a:fillRect/>
          </a:stretch>
        </p:blipFill>
        <p:spPr bwMode="auto">
          <a:xfrm>
            <a:off x="0" y="0"/>
            <a:ext cx="9143999"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dirty="0" smtClean="0">
                <a:solidFill>
                  <a:srgbClr val="C00000"/>
                </a:solidFill>
                <a:latin typeface="Comic Sans MS" pitchFamily="66" charset="0"/>
              </a:rPr>
              <a:t>ФИЗИЧЕСКОЕ БЛАГОПОЛУЧИЕ</a:t>
            </a:r>
            <a:endParaRPr lang="ru-RU" b="1" dirty="0">
              <a:solidFill>
                <a:srgbClr val="C00000"/>
              </a:solidFill>
              <a:latin typeface="Comic Sans MS" pitchFamily="66" charset="0"/>
            </a:endParaRPr>
          </a:p>
        </p:txBody>
      </p:sp>
      <p:sp>
        <p:nvSpPr>
          <p:cNvPr id="3" name="TextBox 2"/>
          <p:cNvSpPr txBox="1"/>
          <p:nvPr/>
        </p:nvSpPr>
        <p:spPr>
          <a:xfrm>
            <a:off x="285720" y="1571612"/>
            <a:ext cx="8501122" cy="4308872"/>
          </a:xfrm>
          <a:prstGeom prst="rect">
            <a:avLst/>
          </a:prstGeom>
          <a:noFill/>
        </p:spPr>
        <p:txBody>
          <a:bodyPr wrap="square" rtlCol="0">
            <a:spAutoFit/>
          </a:bodyPr>
          <a:lstStyle/>
          <a:p>
            <a:pPr algn="ctr"/>
            <a:r>
              <a:rPr lang="ru-RU" sz="3200" b="1" dirty="0" smtClean="0">
                <a:solidFill>
                  <a:srgbClr val="7030A0"/>
                </a:solidFill>
                <a:latin typeface="Comic Sans MS" pitchFamily="66" charset="0"/>
              </a:rPr>
              <a:t>способность человека к повседневной физической активности, полноценному труду, оцененная при учете его индивидуальных характеристик: </a:t>
            </a:r>
            <a:r>
              <a:rPr lang="ru-RU" sz="3200" b="1" dirty="0" smtClean="0">
                <a:solidFill>
                  <a:srgbClr val="00B050"/>
                </a:solidFill>
                <a:latin typeface="Comic Sans MS" pitchFamily="66" charset="0"/>
              </a:rPr>
              <a:t>возраста, пола, трудовых навыков, характера профессиональной деятельности, региональных условий жизни.</a:t>
            </a:r>
          </a:p>
          <a:p>
            <a:endParaRPr lang="ru-RU" dirty="0">
              <a:solidFill>
                <a:srgbClr val="7030A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dirty="0" smtClean="0">
                <a:solidFill>
                  <a:srgbClr val="C00000"/>
                </a:solidFill>
                <a:latin typeface="Comic Sans MS" pitchFamily="66" charset="0"/>
              </a:rPr>
              <a:t>ПСИХИЧЕСКОЕ БЛАГОПОЛУЧИЕ</a:t>
            </a:r>
            <a:endParaRPr lang="ru-RU" b="1" dirty="0">
              <a:solidFill>
                <a:srgbClr val="C00000"/>
              </a:solidFill>
              <a:latin typeface="Comic Sans MS" pitchFamily="66" charset="0"/>
            </a:endParaRPr>
          </a:p>
        </p:txBody>
      </p:sp>
      <p:sp>
        <p:nvSpPr>
          <p:cNvPr id="3" name="TextBox 2"/>
          <p:cNvSpPr txBox="1"/>
          <p:nvPr/>
        </p:nvSpPr>
        <p:spPr>
          <a:xfrm>
            <a:off x="428596" y="1214422"/>
            <a:ext cx="8215370" cy="5293757"/>
          </a:xfrm>
          <a:prstGeom prst="rect">
            <a:avLst/>
          </a:prstGeom>
          <a:noFill/>
        </p:spPr>
        <p:txBody>
          <a:bodyPr wrap="square" rtlCol="0">
            <a:spAutoFit/>
          </a:bodyPr>
          <a:lstStyle/>
          <a:p>
            <a:pPr algn="ctr"/>
            <a:r>
              <a:rPr lang="ru-RU" sz="4000" b="1" dirty="0" smtClean="0">
                <a:solidFill>
                  <a:srgbClr val="7030A0"/>
                </a:solidFill>
                <a:latin typeface="Comic Sans MS" pitchFamily="66" charset="0"/>
              </a:rPr>
              <a:t>способность к контролю своего поведения и эмоций, познавательной деятельности, а также испытывать положительные эмоции, которые характеризуются определенной частотой и интенсивностью.</a:t>
            </a:r>
          </a:p>
          <a:p>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dirty="0" smtClean="0">
                <a:solidFill>
                  <a:srgbClr val="C00000"/>
                </a:solidFill>
                <a:latin typeface="Comic Sans MS" pitchFamily="66" charset="0"/>
              </a:rPr>
              <a:t>СОЦИАЛЬНОЕ БЛАГОПОЛУЧИЕ</a:t>
            </a:r>
            <a:endParaRPr lang="ru-RU" b="1" dirty="0">
              <a:solidFill>
                <a:srgbClr val="C00000"/>
              </a:solidFill>
              <a:latin typeface="Comic Sans MS" pitchFamily="66" charset="0"/>
            </a:endParaRPr>
          </a:p>
        </p:txBody>
      </p:sp>
      <p:sp>
        <p:nvSpPr>
          <p:cNvPr id="3" name="TextBox 2"/>
          <p:cNvSpPr txBox="1"/>
          <p:nvPr/>
        </p:nvSpPr>
        <p:spPr>
          <a:xfrm>
            <a:off x="357158" y="2000240"/>
            <a:ext cx="8286808" cy="3447098"/>
          </a:xfrm>
          <a:prstGeom prst="rect">
            <a:avLst/>
          </a:prstGeom>
          <a:noFill/>
        </p:spPr>
        <p:txBody>
          <a:bodyPr wrap="square" rtlCol="0">
            <a:spAutoFit/>
          </a:bodyPr>
          <a:lstStyle/>
          <a:p>
            <a:pPr algn="ctr"/>
            <a:r>
              <a:rPr lang="ru-RU" sz="4000" b="1" dirty="0" smtClean="0">
                <a:solidFill>
                  <a:srgbClr val="7030A0"/>
                </a:solidFill>
                <a:latin typeface="Comic Sans MS" pitchFamily="66" charset="0"/>
              </a:rPr>
              <a:t>удовлетворенность человека местом и ролью в обществе, отношениями с коллегами, друзьями, знакомыми, уровнем и качеством жизни.</a:t>
            </a:r>
          </a:p>
          <a:p>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C00000"/>
                </a:solidFill>
                <a:latin typeface="Comic Sans MS" pitchFamily="66" charset="0"/>
              </a:rPr>
              <a:t>ПОКАЗАТЕЛИ ЗДОРОВЬЯ</a:t>
            </a:r>
            <a:endParaRPr lang="ru-RU" b="1" dirty="0">
              <a:solidFill>
                <a:srgbClr val="C00000"/>
              </a:solidFill>
              <a:latin typeface="Comic Sans MS" pitchFamily="66" charset="0"/>
            </a:endParaRPr>
          </a:p>
        </p:txBody>
      </p:sp>
      <p:sp>
        <p:nvSpPr>
          <p:cNvPr id="3" name="TextBox 2"/>
          <p:cNvSpPr txBox="1"/>
          <p:nvPr/>
        </p:nvSpPr>
        <p:spPr>
          <a:xfrm>
            <a:off x="214282" y="1357299"/>
            <a:ext cx="8643998" cy="5324535"/>
          </a:xfrm>
          <a:prstGeom prst="rect">
            <a:avLst/>
          </a:prstGeom>
          <a:noFill/>
        </p:spPr>
        <p:txBody>
          <a:bodyPr wrap="square" rtlCol="0">
            <a:spAutoFit/>
          </a:bodyPr>
          <a:lstStyle/>
          <a:p>
            <a:pPr>
              <a:buFontTx/>
              <a:buChar char="-"/>
            </a:pPr>
            <a:r>
              <a:rPr lang="ru-RU" sz="3400" b="1" dirty="0" smtClean="0">
                <a:solidFill>
                  <a:srgbClr val="7030A0"/>
                </a:solidFill>
                <a:latin typeface="Comic Sans MS" pitchFamily="66" charset="0"/>
              </a:rPr>
              <a:t>стройность</a:t>
            </a:r>
          </a:p>
          <a:p>
            <a:pPr>
              <a:buFontTx/>
              <a:buChar char="-"/>
            </a:pPr>
            <a:r>
              <a:rPr lang="ru-RU" sz="3400" b="1" dirty="0" smtClean="0">
                <a:solidFill>
                  <a:srgbClr val="CC0066"/>
                </a:solidFill>
                <a:latin typeface="Comic Sans MS" pitchFamily="66" charset="0"/>
              </a:rPr>
              <a:t> общий тонус</a:t>
            </a:r>
          </a:p>
          <a:p>
            <a:pPr>
              <a:buFontTx/>
              <a:buChar char="-"/>
            </a:pPr>
            <a:r>
              <a:rPr lang="ru-RU" sz="3400" b="1" dirty="0" smtClean="0">
                <a:latin typeface="Comic Sans MS" pitchFamily="66" charset="0"/>
              </a:rPr>
              <a:t> </a:t>
            </a:r>
            <a:r>
              <a:rPr lang="ru-RU" sz="3400" b="1" dirty="0" smtClean="0">
                <a:solidFill>
                  <a:schemeClr val="accent2">
                    <a:lumMod val="75000"/>
                  </a:schemeClr>
                </a:solidFill>
                <a:latin typeface="Comic Sans MS" pitchFamily="66" charset="0"/>
              </a:rPr>
              <a:t>хорошее самочувствие </a:t>
            </a:r>
          </a:p>
          <a:p>
            <a:r>
              <a:rPr lang="ru-RU" sz="3400" b="1" dirty="0" smtClean="0">
                <a:solidFill>
                  <a:srgbClr val="7030A0"/>
                </a:solidFill>
                <a:latin typeface="Comic Sans MS" pitchFamily="66" charset="0"/>
              </a:rPr>
              <a:t>-активность</a:t>
            </a:r>
          </a:p>
          <a:p>
            <a:r>
              <a:rPr lang="ru-RU" sz="3400" b="1" dirty="0" smtClean="0">
                <a:solidFill>
                  <a:srgbClr val="CC0066"/>
                </a:solidFill>
                <a:latin typeface="Comic Sans MS" pitchFamily="66" charset="0"/>
              </a:rPr>
              <a:t>-настроение </a:t>
            </a:r>
          </a:p>
          <a:p>
            <a:r>
              <a:rPr lang="ru-RU" sz="3400" b="1" dirty="0" smtClean="0">
                <a:solidFill>
                  <a:schemeClr val="accent2">
                    <a:lumMod val="75000"/>
                  </a:schemeClr>
                </a:solidFill>
                <a:latin typeface="Comic Sans MS" pitchFamily="66" charset="0"/>
              </a:rPr>
              <a:t>-состояние отдельных органов организма: </a:t>
            </a:r>
            <a:r>
              <a:rPr lang="ru-RU" sz="3400" b="1" dirty="0" smtClean="0">
                <a:solidFill>
                  <a:schemeClr val="accent6">
                    <a:lumMod val="75000"/>
                  </a:schemeClr>
                </a:solidFill>
                <a:latin typeface="Comic Sans MS" pitchFamily="66" charset="0"/>
              </a:rPr>
              <a:t>органов дыхания, </a:t>
            </a:r>
            <a:r>
              <a:rPr lang="ru-RU" sz="3400" b="1" dirty="0" smtClean="0">
                <a:solidFill>
                  <a:srgbClr val="CC0066"/>
                </a:solidFill>
                <a:latin typeface="Comic Sans MS" pitchFamily="66" charset="0"/>
              </a:rPr>
              <a:t>пищеварительной системы, сердечнососудистой системы, кожи, волос, ногтей</a:t>
            </a:r>
            <a:endParaRPr lang="ru-RU" sz="3400" b="1" dirty="0">
              <a:solidFill>
                <a:srgbClr val="CC0066"/>
              </a:solidFill>
              <a:latin typeface="Comic Sans MS" pitchFamily="66"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417</TotalTime>
  <Words>844</Words>
  <Application>Microsoft Office PowerPoint</Application>
  <PresentationFormat>Экран (4:3)</PresentationFormat>
  <Paragraphs>127</Paragraphs>
  <Slides>30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30</vt:i4>
      </vt:variant>
    </vt:vector>
  </HeadingPairs>
  <TitlesOfParts>
    <vt:vector size="31" baseType="lpstr">
      <vt:lpstr>Трек</vt:lpstr>
      <vt:lpstr>Слайд 1</vt:lpstr>
      <vt:lpstr>ЦЕЛИ</vt:lpstr>
      <vt:lpstr>ВОПРОСЫ</vt:lpstr>
      <vt:lpstr>ОТВЕТЬТЕ НА ВОПРОСЫ</vt:lpstr>
      <vt:lpstr>Слайд 5</vt:lpstr>
      <vt:lpstr>ФИЗИЧЕСКОЕ БЛАГОПОЛУЧИЕ</vt:lpstr>
      <vt:lpstr>ПСИХИЧЕСКОЕ БЛАГОПОЛУЧИЕ</vt:lpstr>
      <vt:lpstr>СОЦИАЛЬНОЕ БЛАГОПОЛУЧИЕ</vt:lpstr>
      <vt:lpstr>ПОКАЗАТЕЛИ ЗДОРОВЬЯ</vt:lpstr>
      <vt:lpstr>ОСНОВНЫЕ ФАКТОРЫ, ВЛИЯЮЩИЕ НА ЗДОРОВЬЕ</vt:lpstr>
      <vt:lpstr>АФОРИЗМЫ</vt:lpstr>
      <vt:lpstr>ПОСЛОВИЦЫ</vt:lpstr>
      <vt:lpstr>КАКАЯ МЫСЛЬ ОБЪЕДИНЯЕТ ЭТИ ПОСЛОВИЦЫ?</vt:lpstr>
      <vt:lpstr>ОШИБКИ В ПИТАНИИ</vt:lpstr>
      <vt:lpstr>О ВРЕДЕ ЖАРЕНОЙ ПИЩИ</vt:lpstr>
      <vt:lpstr>О ВРЕДЕ ЖАРЕНОЙ ПИЩИ</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ОТВЕТЬТЕ НА ВОПРОСЫ И СДЕЛАЙТЕ ВЫВОД О ТОМ, КАК ВЫ ПИТАЕТЕСЬ</vt:lpstr>
      <vt:lpstr>Слайд 30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1</dc:creator>
  <cp:lastModifiedBy>ОБЖ</cp:lastModifiedBy>
  <cp:revision>45</cp:revision>
  <dcterms:created xsi:type="dcterms:W3CDTF">2013-09-25T02:08:47Z</dcterms:created>
  <dcterms:modified xsi:type="dcterms:W3CDTF">2017-03-09T15:49:22Z</dcterms:modified>
</cp:coreProperties>
</file>