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9" r:id="rId3"/>
    <p:sldId id="257" r:id="rId4"/>
    <p:sldId id="258" r:id="rId5"/>
    <p:sldId id="267" r:id="rId6"/>
    <p:sldId id="259" r:id="rId7"/>
    <p:sldId id="275" r:id="rId8"/>
    <p:sldId id="260" r:id="rId9"/>
    <p:sldId id="261" r:id="rId10"/>
    <p:sldId id="262" r:id="rId11"/>
    <p:sldId id="268" r:id="rId12"/>
    <p:sldId id="263" r:id="rId13"/>
    <p:sldId id="264" r:id="rId14"/>
    <p:sldId id="265" r:id="rId15"/>
    <p:sldId id="271" r:id="rId16"/>
    <p:sldId id="273" r:id="rId17"/>
    <p:sldId id="274" r:id="rId18"/>
    <p:sldId id="266" r:id="rId19"/>
    <p:sldId id="270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264" autoAdjust="0"/>
  </p:normalViewPr>
  <p:slideViewPr>
    <p:cSldViewPr>
      <p:cViewPr varScale="1">
        <p:scale>
          <a:sx n="58" d="100"/>
          <a:sy n="58" d="100"/>
        </p:scale>
        <p:origin x="-21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48;&#1085;&#1092;&#1086;&#1088;&#1084;&#1072;&#1090;&#1080;&#1082;&#1072;%20&#1045;&#1043;&#1069;%202014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83;&#1072;&#1085;&#1072;\Documents\&#1057;&#1074;&#1077;&#1090;&#1072;\1%20&#1087;&#1086;&#1076;&#1075;&#1086;&#1090;&#1086;&#1074;&#1082;&#1072;%20&#1082;%20&#1074;&#1099;&#1089;&#1090;&#1091;&#1087;&#1083;&#1077;&#1085;&#1080;&#1102;\&#1072;&#1085;&#1072;&#1083;&#1080;&#1079;%20&#1089;%202012%20&#1087;&#1086;%20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Лучшие результаты по информатике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0555548999453626E-2"/>
          <c:y val="0.23902436462261439"/>
          <c:w val="0.93888888888888977"/>
          <c:h val="0.5288143044619413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'ср балл'!$B$73:$D$73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'ср балл'!$B$74:$D$74</c:f>
              <c:numCache>
                <c:formatCode>General</c:formatCode>
                <c:ptCount val="3"/>
                <c:pt idx="0">
                  <c:v>88</c:v>
                </c:pt>
                <c:pt idx="1">
                  <c:v>76</c:v>
                </c:pt>
                <c:pt idx="2">
                  <c:v>83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24782208"/>
        <c:axId val="224783744"/>
      </c:barChart>
      <c:catAx>
        <c:axId val="22478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24783744"/>
        <c:crosses val="autoZero"/>
        <c:auto val="1"/>
        <c:lblAlgn val="ctr"/>
        <c:lblOffset val="100"/>
        <c:noMultiLvlLbl val="0"/>
      </c:catAx>
      <c:valAx>
        <c:axId val="2247837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24782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ru-RU" sz="3600"/>
              <a:t>Выполнение заданий высокого уровня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Лист4!$U$16:$X$16</c:f>
              <c:strCache>
                <c:ptCount val="4"/>
                <c:pt idx="0">
                  <c:v>В15</c:v>
                </c:pt>
                <c:pt idx="1">
                  <c:v>С2</c:v>
                </c:pt>
                <c:pt idx="2">
                  <c:v>С3</c:v>
                </c:pt>
                <c:pt idx="3">
                  <c:v>С4</c:v>
                </c:pt>
              </c:strCache>
            </c:strRef>
          </c:cat>
          <c:val>
            <c:numRef>
              <c:f>Лист4!$U$19:$X$19</c:f>
              <c:numCache>
                <c:formatCode>General</c:formatCode>
                <c:ptCount val="4"/>
                <c:pt idx="0" formatCode="0.00">
                  <c:v>7.4074074074074066</c:v>
                </c:pt>
                <c:pt idx="1">
                  <c:v>20.37</c:v>
                </c:pt>
                <c:pt idx="2">
                  <c:v>45.7</c:v>
                </c:pt>
                <c:pt idx="3">
                  <c:v>10.200000000000001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59164416"/>
        <c:axId val="259174400"/>
      </c:barChart>
      <c:catAx>
        <c:axId val="259164416"/>
        <c:scaling>
          <c:orientation val="minMax"/>
        </c:scaling>
        <c:delete val="0"/>
        <c:axPos val="l"/>
        <c:majorTickMark val="none"/>
        <c:minorTickMark val="none"/>
        <c:tickLblPos val="nextTo"/>
        <c:crossAx val="259174400"/>
        <c:crosses val="autoZero"/>
        <c:auto val="1"/>
        <c:lblAlgn val="ctr"/>
        <c:lblOffset val="100"/>
        <c:noMultiLvlLbl val="0"/>
      </c:catAx>
      <c:valAx>
        <c:axId val="259174400"/>
        <c:scaling>
          <c:orientation val="minMax"/>
        </c:scaling>
        <c:delete val="1"/>
        <c:axPos val="b"/>
        <c:numFmt formatCode="0.00" sourceLinked="1"/>
        <c:majorTickMark val="out"/>
        <c:minorTickMark val="none"/>
        <c:tickLblPos val="none"/>
        <c:crossAx val="259164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ru-RU" sz="3600"/>
              <a:t>Средний балл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'ср балл'!$L$68</c:f>
              <c:strCache>
                <c:ptCount val="1"/>
                <c:pt idx="0">
                  <c:v>РФ</c:v>
                </c:pt>
              </c:strCache>
            </c:strRef>
          </c:tx>
          <c:invertIfNegative val="0"/>
          <c:cat>
            <c:numRef>
              <c:f>'ср балл'!$M$67:$O$67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'ср балл'!$M$68:$O$68</c:f>
              <c:numCache>
                <c:formatCode>General</c:formatCode>
                <c:ptCount val="3"/>
                <c:pt idx="0">
                  <c:v>60.3</c:v>
                </c:pt>
                <c:pt idx="1">
                  <c:v>63.1</c:v>
                </c:pt>
              </c:numCache>
            </c:numRef>
          </c:val>
        </c:ser>
        <c:ser>
          <c:idx val="1"/>
          <c:order val="1"/>
          <c:tx>
            <c:strRef>
              <c:f>'ср балл'!$L$69</c:f>
              <c:strCache>
                <c:ptCount val="1"/>
                <c:pt idx="0">
                  <c:v>Аксай</c:v>
                </c:pt>
              </c:strCache>
            </c:strRef>
          </c:tx>
          <c:invertIfNegative val="0"/>
          <c:cat>
            <c:numRef>
              <c:f>'ср балл'!$M$67:$O$67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'ср балл'!$M$69:$O$69</c:f>
              <c:numCache>
                <c:formatCode>General</c:formatCode>
                <c:ptCount val="3"/>
                <c:pt idx="0">
                  <c:v>68.569999999999993</c:v>
                </c:pt>
                <c:pt idx="1">
                  <c:v>62.4</c:v>
                </c:pt>
                <c:pt idx="2">
                  <c:v>57.4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4869376"/>
        <c:axId val="224875264"/>
      </c:barChart>
      <c:catAx>
        <c:axId val="224869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24875264"/>
        <c:crosses val="autoZero"/>
        <c:auto val="1"/>
        <c:lblAlgn val="ctr"/>
        <c:lblOffset val="100"/>
        <c:noMultiLvlLbl val="0"/>
      </c:catAx>
      <c:valAx>
        <c:axId val="2248752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48693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Средний</a:t>
            </a:r>
            <a:r>
              <a:rPr lang="ru-RU" sz="3200" baseline="0" dirty="0"/>
              <a:t> балл</a:t>
            </a:r>
            <a:r>
              <a:rPr lang="ru-RU" sz="3200" dirty="0"/>
              <a:t> ЕГЭ в 2014 году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1.0802469135802479E-2"/>
          <c:y val="0.15991195998987312"/>
          <c:w val="0.96604938271604934"/>
          <c:h val="0.6603570189488907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64,33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63,33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36,33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'Выполнение заданий'!$N$11:$N$18</c:f>
              <c:strCache>
                <c:ptCount val="8"/>
                <c:pt idx="0">
                  <c:v>прошлых лет</c:v>
                </c:pt>
                <c:pt idx="1">
                  <c:v>шк 2</c:v>
                </c:pt>
                <c:pt idx="2">
                  <c:v>шк 4</c:v>
                </c:pt>
                <c:pt idx="3">
                  <c:v>Рассвет шк</c:v>
                </c:pt>
                <c:pt idx="4">
                  <c:v>шк 1</c:v>
                </c:pt>
                <c:pt idx="5">
                  <c:v>шк 3</c:v>
                </c:pt>
                <c:pt idx="6">
                  <c:v>лицей 1</c:v>
                </c:pt>
                <c:pt idx="7">
                  <c:v>Б. лог</c:v>
                </c:pt>
              </c:strCache>
            </c:strRef>
          </c:cat>
          <c:val>
            <c:numRef>
              <c:f>'Выполнение заданий'!$O$11:$O$18</c:f>
              <c:numCache>
                <c:formatCode>General</c:formatCode>
                <c:ptCount val="8"/>
                <c:pt idx="0">
                  <c:v>68</c:v>
                </c:pt>
                <c:pt idx="1">
                  <c:v>64.333333333333258</c:v>
                </c:pt>
                <c:pt idx="2">
                  <c:v>64</c:v>
                </c:pt>
                <c:pt idx="3">
                  <c:v>63.333333333333336</c:v>
                </c:pt>
                <c:pt idx="4">
                  <c:v>54.5</c:v>
                </c:pt>
                <c:pt idx="5">
                  <c:v>52.25</c:v>
                </c:pt>
                <c:pt idx="6">
                  <c:v>47.5</c:v>
                </c:pt>
                <c:pt idx="7">
                  <c:v>36.333333333333336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24955008"/>
        <c:axId val="224964992"/>
      </c:barChart>
      <c:catAx>
        <c:axId val="224955008"/>
        <c:scaling>
          <c:orientation val="minMax"/>
        </c:scaling>
        <c:delete val="0"/>
        <c:axPos val="b"/>
        <c:majorTickMark val="none"/>
        <c:minorTickMark val="none"/>
        <c:tickLblPos val="nextTo"/>
        <c:crossAx val="224964992"/>
        <c:crosses val="autoZero"/>
        <c:auto val="1"/>
        <c:lblAlgn val="ctr"/>
        <c:lblOffset val="100"/>
        <c:noMultiLvlLbl val="0"/>
      </c:catAx>
      <c:valAx>
        <c:axId val="2249649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24955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Показатель усвоения </a:t>
            </a:r>
          </a:p>
          <a:p>
            <a:pPr>
              <a:defRPr/>
            </a:pPr>
            <a:r>
              <a:rPr lang="ru-RU"/>
              <a:t>с 2012 по 2014 гг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'ср балл'!$O$14:$O$16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'ср балл'!$P$14:$P$16</c:f>
              <c:numCache>
                <c:formatCode>0.00</c:formatCode>
                <c:ptCount val="3"/>
                <c:pt idx="0">
                  <c:v>0.63000000000000012</c:v>
                </c:pt>
                <c:pt idx="1">
                  <c:v>0.54</c:v>
                </c:pt>
                <c:pt idx="2">
                  <c:v>0.47000000000000003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24995584"/>
        <c:axId val="225017856"/>
      </c:barChart>
      <c:catAx>
        <c:axId val="22499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25017856"/>
        <c:crosses val="autoZero"/>
        <c:auto val="1"/>
        <c:lblAlgn val="ctr"/>
        <c:lblOffset val="100"/>
        <c:noMultiLvlLbl val="0"/>
      </c:catAx>
      <c:valAx>
        <c:axId val="225017856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one"/>
        <c:crossAx val="224995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ru-RU" sz="3600"/>
              <a:t>Распределение плотности результатов</a:t>
            </a:r>
          </a:p>
        </c:rich>
      </c:tx>
      <c:layout>
        <c:manualLayout>
          <c:xMode val="edge"/>
          <c:yMode val="edge"/>
          <c:x val="0.12620266059227722"/>
          <c:y val="0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'плотность результатов'!$A$2:$A$11</c:f>
              <c:strCache>
                <c:ptCount val="10"/>
                <c:pt idx="0">
                  <c:v>0_10</c:v>
                </c:pt>
                <c:pt idx="1">
                  <c:v>11_20</c:v>
                </c:pt>
                <c:pt idx="2">
                  <c:v>21_30</c:v>
                </c:pt>
                <c:pt idx="3">
                  <c:v>31_40</c:v>
                </c:pt>
                <c:pt idx="4">
                  <c:v>41_50</c:v>
                </c:pt>
                <c:pt idx="5">
                  <c:v>51_60</c:v>
                </c:pt>
                <c:pt idx="6">
                  <c:v>61_70</c:v>
                </c:pt>
                <c:pt idx="7">
                  <c:v>71_80</c:v>
                </c:pt>
                <c:pt idx="8">
                  <c:v>81_90</c:v>
                </c:pt>
                <c:pt idx="9">
                  <c:v>91_100</c:v>
                </c:pt>
              </c:strCache>
            </c:strRef>
          </c:cat>
          <c:val>
            <c:numRef>
              <c:f>'плотность результатов'!$B$2:$B$11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5</c:v>
                </c:pt>
                <c:pt idx="5">
                  <c:v>8</c:v>
                </c:pt>
                <c:pt idx="6">
                  <c:v>3</c:v>
                </c:pt>
                <c:pt idx="7">
                  <c:v>4</c:v>
                </c:pt>
                <c:pt idx="8">
                  <c:v>3</c:v>
                </c:pt>
                <c:pt idx="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5068544"/>
        <c:axId val="225070080"/>
      </c:lineChart>
      <c:catAx>
        <c:axId val="225068544"/>
        <c:scaling>
          <c:orientation val="minMax"/>
        </c:scaling>
        <c:delete val="0"/>
        <c:axPos val="b"/>
        <c:majorTickMark val="none"/>
        <c:minorTickMark val="none"/>
        <c:tickLblPos val="nextTo"/>
        <c:crossAx val="225070080"/>
        <c:crosses val="autoZero"/>
        <c:auto val="1"/>
        <c:lblAlgn val="ctr"/>
        <c:lblOffset val="100"/>
        <c:noMultiLvlLbl val="0"/>
      </c:catAx>
      <c:valAx>
        <c:axId val="2250700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учащихся</a:t>
                </a:r>
                <a:endParaRPr lang="ru-RU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25068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ru-RU" sz="3600"/>
              <a:t>Выполнение заданий 
по частям теста</a:t>
            </a:r>
          </a:p>
        </c:rich>
      </c:tx>
      <c:layout>
        <c:manualLayout>
          <c:xMode val="edge"/>
          <c:yMode val="edge"/>
          <c:x val="0.2764304461942258"/>
          <c:y val="2.7777777777777863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Лист4!$AL$12:$AM$12</c:f>
              <c:numCache>
                <c:formatCode>0.00</c:formatCode>
                <c:ptCount val="2"/>
                <c:pt idx="0">
                  <c:v>43.589743589743513</c:v>
                </c:pt>
                <c:pt idx="1">
                  <c:v>28.395061728395081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4400"/>
            </a:pPr>
            <a:r>
              <a:rPr lang="ru-RU" sz="4400"/>
              <a:t>Выполнение заданий по уровню сложности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Лист4!$AK$12:$AM$12</c:f>
              <c:numCache>
                <c:formatCode>0.00</c:formatCode>
                <c:ptCount val="3"/>
                <c:pt idx="0" formatCode="General">
                  <c:v>65.679012345678942</c:v>
                </c:pt>
                <c:pt idx="1">
                  <c:v>43.589743589743513</c:v>
                </c:pt>
                <c:pt idx="2">
                  <c:v>28.395061728395081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ru-RU" sz="3600"/>
              <a:t>Выполнение заданий базового уровня</a:t>
            </a:r>
          </a:p>
        </c:rich>
      </c:tx>
      <c:layout>
        <c:manualLayout>
          <c:xMode val="edge"/>
          <c:yMode val="edge"/>
          <c:x val="0.27314588801399825"/>
          <c:y val="1.6563146997929608E-2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Лист4!$U$4:$AI$4</c:f>
              <c:strCache>
                <c:ptCount val="15"/>
                <c:pt idx="0">
                  <c:v>А1</c:v>
                </c:pt>
                <c:pt idx="1">
                  <c:v>А2</c:v>
                </c:pt>
                <c:pt idx="2">
                  <c:v>А3</c:v>
                </c:pt>
                <c:pt idx="3">
                  <c:v>А4</c:v>
                </c:pt>
                <c:pt idx="4">
                  <c:v>А5</c:v>
                </c:pt>
                <c:pt idx="5">
                  <c:v>А6</c:v>
                </c:pt>
                <c:pt idx="6">
                  <c:v>А7</c:v>
                </c:pt>
                <c:pt idx="7">
                  <c:v>А8</c:v>
                </c:pt>
                <c:pt idx="8">
                  <c:v>А9</c:v>
                </c:pt>
                <c:pt idx="9">
                  <c:v>В1</c:v>
                </c:pt>
                <c:pt idx="10">
                  <c:v>В2</c:v>
                </c:pt>
                <c:pt idx="11">
                  <c:v>В3</c:v>
                </c:pt>
                <c:pt idx="12">
                  <c:v>В4</c:v>
                </c:pt>
                <c:pt idx="13">
                  <c:v>В5</c:v>
                </c:pt>
                <c:pt idx="14">
                  <c:v>В6</c:v>
                </c:pt>
              </c:strCache>
            </c:strRef>
          </c:cat>
          <c:val>
            <c:numRef>
              <c:f>Лист4!$U$7:$AI$7</c:f>
              <c:numCache>
                <c:formatCode>0.00</c:formatCode>
                <c:ptCount val="15"/>
                <c:pt idx="0">
                  <c:v>92.592592592592467</c:v>
                </c:pt>
                <c:pt idx="1">
                  <c:v>77.7777777777777</c:v>
                </c:pt>
                <c:pt idx="2">
                  <c:v>62.962962962962962</c:v>
                </c:pt>
                <c:pt idx="3">
                  <c:v>88.888888888888744</c:v>
                </c:pt>
                <c:pt idx="4">
                  <c:v>62.962962962962962</c:v>
                </c:pt>
                <c:pt idx="5">
                  <c:v>85.185185185185148</c:v>
                </c:pt>
                <c:pt idx="6">
                  <c:v>62.962962962962962</c:v>
                </c:pt>
                <c:pt idx="7">
                  <c:v>51.851851851851805</c:v>
                </c:pt>
                <c:pt idx="8">
                  <c:v>70.370370370370239</c:v>
                </c:pt>
                <c:pt idx="9">
                  <c:v>92.592592592592467</c:v>
                </c:pt>
                <c:pt idx="10">
                  <c:v>70.370370370370239</c:v>
                </c:pt>
                <c:pt idx="11">
                  <c:v>70.370370370370239</c:v>
                </c:pt>
                <c:pt idx="12">
                  <c:v>33.333333333333336</c:v>
                </c:pt>
                <c:pt idx="13">
                  <c:v>59.259259259259245</c:v>
                </c:pt>
                <c:pt idx="14">
                  <c:v>3.7037037037037042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38083072"/>
        <c:axId val="239678208"/>
      </c:barChart>
      <c:catAx>
        <c:axId val="238083072"/>
        <c:scaling>
          <c:orientation val="minMax"/>
        </c:scaling>
        <c:delete val="0"/>
        <c:axPos val="l"/>
        <c:majorTickMark val="none"/>
        <c:minorTickMark val="none"/>
        <c:tickLblPos val="nextTo"/>
        <c:crossAx val="239678208"/>
        <c:crosses val="autoZero"/>
        <c:auto val="1"/>
        <c:lblAlgn val="ctr"/>
        <c:lblOffset val="100"/>
        <c:noMultiLvlLbl val="0"/>
      </c:catAx>
      <c:valAx>
        <c:axId val="239678208"/>
        <c:scaling>
          <c:orientation val="minMax"/>
        </c:scaling>
        <c:delete val="1"/>
        <c:axPos val="b"/>
        <c:numFmt formatCode="0.00" sourceLinked="1"/>
        <c:majorTickMark val="none"/>
        <c:minorTickMark val="none"/>
        <c:tickLblPos val="none"/>
        <c:crossAx val="238083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4000"/>
            </a:pPr>
            <a:r>
              <a:rPr lang="ru-RU" sz="4000"/>
              <a:t>Выполнение заданий повышенного уровня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Лист4!$U$10:$AG$10</c:f>
              <c:strCache>
                <c:ptCount val="13"/>
                <c:pt idx="0">
                  <c:v>А10</c:v>
                </c:pt>
                <c:pt idx="1">
                  <c:v>А11</c:v>
                </c:pt>
                <c:pt idx="2">
                  <c:v>А12</c:v>
                </c:pt>
                <c:pt idx="3">
                  <c:v>А13</c:v>
                </c:pt>
                <c:pt idx="4">
                  <c:v>В7</c:v>
                </c:pt>
                <c:pt idx="5">
                  <c:v>В8</c:v>
                </c:pt>
                <c:pt idx="6">
                  <c:v>В9</c:v>
                </c:pt>
                <c:pt idx="7">
                  <c:v>В10</c:v>
                </c:pt>
                <c:pt idx="8">
                  <c:v>В11</c:v>
                </c:pt>
                <c:pt idx="9">
                  <c:v>В12</c:v>
                </c:pt>
                <c:pt idx="10">
                  <c:v>В13</c:v>
                </c:pt>
                <c:pt idx="11">
                  <c:v>В14</c:v>
                </c:pt>
                <c:pt idx="12">
                  <c:v>С1</c:v>
                </c:pt>
              </c:strCache>
            </c:strRef>
          </c:cat>
          <c:val>
            <c:numRef>
              <c:f>Лист4!$U$13:$AG$13</c:f>
              <c:numCache>
                <c:formatCode>0.00</c:formatCode>
                <c:ptCount val="13"/>
                <c:pt idx="0">
                  <c:v>48.148148148148195</c:v>
                </c:pt>
                <c:pt idx="1">
                  <c:v>40.740740740740762</c:v>
                </c:pt>
                <c:pt idx="2">
                  <c:v>37.037037037037024</c:v>
                </c:pt>
                <c:pt idx="3">
                  <c:v>77.7777777777777</c:v>
                </c:pt>
                <c:pt idx="4">
                  <c:v>7.4074074074074066</c:v>
                </c:pt>
                <c:pt idx="5">
                  <c:v>18.51851851851853</c:v>
                </c:pt>
                <c:pt idx="6">
                  <c:v>51.851851851851805</c:v>
                </c:pt>
                <c:pt idx="7">
                  <c:v>48.148148148148195</c:v>
                </c:pt>
                <c:pt idx="8">
                  <c:v>74.074074074074048</c:v>
                </c:pt>
                <c:pt idx="9">
                  <c:v>51.851851851851805</c:v>
                </c:pt>
                <c:pt idx="10">
                  <c:v>29.629629629629626</c:v>
                </c:pt>
                <c:pt idx="11">
                  <c:v>22.222222222222186</c:v>
                </c:pt>
                <c:pt idx="12" formatCode="General">
                  <c:v>40.700000000000003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39721088"/>
        <c:axId val="259129728"/>
      </c:barChart>
      <c:catAx>
        <c:axId val="239721088"/>
        <c:scaling>
          <c:orientation val="minMax"/>
        </c:scaling>
        <c:delete val="0"/>
        <c:axPos val="l"/>
        <c:majorTickMark val="none"/>
        <c:minorTickMark val="none"/>
        <c:tickLblPos val="nextTo"/>
        <c:crossAx val="259129728"/>
        <c:crosses val="autoZero"/>
        <c:auto val="1"/>
        <c:lblAlgn val="ctr"/>
        <c:lblOffset val="100"/>
        <c:noMultiLvlLbl val="0"/>
      </c:catAx>
      <c:valAx>
        <c:axId val="259129728"/>
        <c:scaling>
          <c:orientation val="minMax"/>
        </c:scaling>
        <c:delete val="1"/>
        <c:axPos val="b"/>
        <c:numFmt formatCode="0.00" sourceLinked="1"/>
        <c:majorTickMark val="out"/>
        <c:minorTickMark val="none"/>
        <c:tickLblPos val="none"/>
        <c:crossAx val="239721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0.03125</cdr:x>
      <cdr:y>0.775</cdr:y>
    </cdr:from>
    <cdr:to>
      <cdr:x>0.28542</cdr:x>
      <cdr:y>0.97813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75" y="2362200"/>
          <a:ext cx="1162050" cy="619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0.71667</cdr:x>
      <cdr:y>0.26633</cdr:y>
    </cdr:from>
    <cdr:to>
      <cdr:x>0.9625</cdr:x>
      <cdr:y>0.36432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276600" y="1009650"/>
          <a:ext cx="1123950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0.6611</cdr:x>
      <cdr:y>0.29648</cdr:y>
    </cdr:from>
    <cdr:to>
      <cdr:x>0.94992</cdr:x>
      <cdr:y>0.44221</cdr:y>
    </cdr:to>
    <cdr:grpSp>
      <cdr:nvGrpSpPr>
        <cdr:cNvPr id="12" name="Группа 11"/>
        <cdr:cNvGrpSpPr/>
      </cdr:nvGrpSpPr>
      <cdr:grpSpPr>
        <a:xfrm xmlns:a="http://schemas.openxmlformats.org/drawingml/2006/main">
          <a:off x="5440589" y="1717659"/>
          <a:ext cx="2376873" cy="844288"/>
          <a:chOff x="3771901" y="1123950"/>
          <a:chExt cx="1647825" cy="552450"/>
        </a:xfrm>
      </cdr:grpSpPr>
      <cdr:sp macro="" textlink="">
        <cdr:nvSpPr>
          <cdr:cNvPr id="6" name="Прямая соединительная линия 5"/>
          <cdr:cNvSpPr/>
        </cdr:nvSpPr>
        <cdr:spPr>
          <a:xfrm xmlns:a="http://schemas.openxmlformats.org/drawingml/2006/main" flipH="1">
            <a:off x="3771901" y="1314450"/>
            <a:ext cx="371475" cy="361950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ru-RU"/>
          </a:p>
        </cdr:txBody>
      </cdr:sp>
      <cdr:sp macro="" textlink="">
        <cdr:nvSpPr>
          <cdr:cNvPr id="7" name="TextBox 6"/>
          <cdr:cNvSpPr txBox="1"/>
        </cdr:nvSpPr>
        <cdr:spPr>
          <a:xfrm xmlns:a="http://schemas.openxmlformats.org/drawingml/2006/main">
            <a:off x="4171951" y="1123950"/>
            <a:ext cx="1247775" cy="51435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ru-RU" sz="2400" b="1" dirty="0"/>
              <a:t>часть В</a:t>
            </a:r>
          </a:p>
        </cdr:txBody>
      </cdr:sp>
    </cdr:grpSp>
  </cdr:relSizeAnchor>
  <cdr:relSizeAnchor xmlns:cdr="http://schemas.openxmlformats.org/drawingml/2006/chartDrawing">
    <cdr:from>
      <cdr:x>0.06625</cdr:x>
      <cdr:y>0.60804</cdr:y>
    </cdr:from>
    <cdr:to>
      <cdr:x>0.32888</cdr:x>
      <cdr:y>0.82161</cdr:y>
    </cdr:to>
    <cdr:grpSp>
      <cdr:nvGrpSpPr>
        <cdr:cNvPr id="11" name="Группа 10"/>
        <cdr:cNvGrpSpPr/>
      </cdr:nvGrpSpPr>
      <cdr:grpSpPr>
        <a:xfrm xmlns:a="http://schemas.openxmlformats.org/drawingml/2006/main">
          <a:off x="545211" y="3522684"/>
          <a:ext cx="2161340" cy="1237319"/>
          <a:chOff x="695328" y="2305050"/>
          <a:chExt cx="1181098" cy="809625"/>
        </a:xfrm>
      </cdr:grpSpPr>
      <cdr:sp macro="" textlink="">
        <cdr:nvSpPr>
          <cdr:cNvPr id="9" name="Прямая соединительная линия 8"/>
          <cdr:cNvSpPr/>
        </cdr:nvSpPr>
        <cdr:spPr>
          <a:xfrm xmlns:a="http://schemas.openxmlformats.org/drawingml/2006/main" flipV="1">
            <a:off x="1419226" y="2305050"/>
            <a:ext cx="457200" cy="371475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accent2"/>
          </a:lnRef>
          <a:fillRef xmlns:a="http://schemas.openxmlformats.org/drawingml/2006/main" idx="0">
            <a:schemeClr val="accent2"/>
          </a:fillRef>
          <a:effectRef xmlns:a="http://schemas.openxmlformats.org/drawingml/2006/main" idx="0">
            <a:schemeClr val="accent2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ru-RU"/>
          </a:p>
        </cdr:txBody>
      </cdr:sp>
      <cdr:sp macro="" textlink="">
        <cdr:nvSpPr>
          <cdr:cNvPr id="10" name="TextBox 9"/>
          <cdr:cNvSpPr txBox="1"/>
        </cdr:nvSpPr>
        <cdr:spPr>
          <a:xfrm xmlns:a="http://schemas.openxmlformats.org/drawingml/2006/main">
            <a:off x="695328" y="2552699"/>
            <a:ext cx="953875" cy="561976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ru-RU" sz="2800" b="1" dirty="0"/>
              <a:t>часть С</a:t>
            </a:r>
          </a:p>
        </cdr:txBody>
      </cdr:sp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0.59167</cdr:x>
      <cdr:y>0.26389</cdr:y>
    </cdr:from>
    <cdr:to>
      <cdr:x>0.94167</cdr:x>
      <cdr:y>0.65065</cdr:y>
    </cdr:to>
    <cdr:grpSp>
      <cdr:nvGrpSpPr>
        <cdr:cNvPr id="12" name="Группа 11"/>
        <cdr:cNvGrpSpPr/>
      </cdr:nvGrpSpPr>
      <cdr:grpSpPr>
        <a:xfrm xmlns:a="http://schemas.openxmlformats.org/drawingml/2006/main">
          <a:off x="4869207" y="1547851"/>
          <a:ext cx="2880360" cy="2268546"/>
          <a:chOff x="2705100" y="852090"/>
          <a:chExt cx="1600200" cy="594221"/>
        </a:xfrm>
      </cdr:grpSpPr>
      <cdr:sp macro="" textlink="">
        <cdr:nvSpPr>
          <cdr:cNvPr id="3" name="Прямая соединительная линия 2"/>
          <cdr:cNvSpPr/>
        </cdr:nvSpPr>
        <cdr:spPr>
          <a:xfrm xmlns:a="http://schemas.openxmlformats.org/drawingml/2006/main" flipH="1">
            <a:off x="2705100" y="1087536"/>
            <a:ext cx="333375" cy="358775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ru-RU"/>
          </a:p>
        </cdr:txBody>
      </cdr:sp>
      <cdr:sp macro="" textlink="">
        <cdr:nvSpPr>
          <cdr:cNvPr id="4" name="TextBox 3"/>
          <cdr:cNvSpPr txBox="1"/>
        </cdr:nvSpPr>
        <cdr:spPr>
          <a:xfrm xmlns:a="http://schemas.openxmlformats.org/drawingml/2006/main">
            <a:off x="3048000" y="852090"/>
            <a:ext cx="1257300" cy="448469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ru-RU" sz="3200" b="1" dirty="0"/>
              <a:t>базовый уровень</a:t>
            </a:r>
          </a:p>
        </cdr:txBody>
      </cdr:sp>
    </cdr:grpSp>
  </cdr:relSizeAnchor>
  <cdr:relSizeAnchor xmlns:cdr="http://schemas.openxmlformats.org/drawingml/2006/chartDrawing">
    <cdr:from>
      <cdr:x>0.00126</cdr:x>
      <cdr:y>0.72431</cdr:y>
    </cdr:from>
    <cdr:to>
      <cdr:x>0.4125</cdr:x>
      <cdr:y>0.98264</cdr:y>
    </cdr:to>
    <cdr:grpSp>
      <cdr:nvGrpSpPr>
        <cdr:cNvPr id="13" name="Группа 12"/>
        <cdr:cNvGrpSpPr/>
      </cdr:nvGrpSpPr>
      <cdr:grpSpPr>
        <a:xfrm xmlns:a="http://schemas.openxmlformats.org/drawingml/2006/main">
          <a:off x="10369" y="4248451"/>
          <a:ext cx="3384341" cy="1515239"/>
          <a:chOff x="5766" y="2338771"/>
          <a:chExt cx="1880184" cy="834144"/>
        </a:xfrm>
      </cdr:grpSpPr>
      <cdr:sp macro="" textlink="">
        <cdr:nvSpPr>
          <cdr:cNvPr id="6" name="Прямая соединительная линия 5"/>
          <cdr:cNvSpPr/>
        </cdr:nvSpPr>
        <cdr:spPr>
          <a:xfrm xmlns:a="http://schemas.openxmlformats.org/drawingml/2006/main" flipV="1">
            <a:off x="1524000" y="2601118"/>
            <a:ext cx="361950" cy="179387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accent2"/>
          </a:lnRef>
          <a:fillRef xmlns:a="http://schemas.openxmlformats.org/drawingml/2006/main" idx="0">
            <a:schemeClr val="accent2"/>
          </a:fillRef>
          <a:effectRef xmlns:a="http://schemas.openxmlformats.org/drawingml/2006/main" idx="0">
            <a:schemeClr val="accent2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ru-RU"/>
          </a:p>
        </cdr:txBody>
      </cdr:sp>
      <cdr:sp macro="" textlink="">
        <cdr:nvSpPr>
          <cdr:cNvPr id="7" name="TextBox 6"/>
          <cdr:cNvSpPr txBox="1"/>
        </cdr:nvSpPr>
        <cdr:spPr>
          <a:xfrm xmlns:a="http://schemas.openxmlformats.org/drawingml/2006/main">
            <a:off x="5766" y="2338771"/>
            <a:ext cx="1565859" cy="83414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ru-RU" sz="3200" b="1" dirty="0"/>
              <a:t>повышенный уровень</a:t>
            </a:r>
          </a:p>
        </cdr:txBody>
      </cdr:sp>
    </cdr:grpSp>
  </cdr:relSizeAnchor>
  <cdr:relSizeAnchor xmlns:cdr="http://schemas.openxmlformats.org/drawingml/2006/chartDrawing">
    <cdr:from>
      <cdr:x>0.01746</cdr:x>
      <cdr:y>0.28118</cdr:y>
    </cdr:from>
    <cdr:to>
      <cdr:x>0.39412</cdr:x>
      <cdr:y>0.56112</cdr:y>
    </cdr:to>
    <cdr:grpSp>
      <cdr:nvGrpSpPr>
        <cdr:cNvPr id="2" name="Группа 1"/>
        <cdr:cNvGrpSpPr/>
      </cdr:nvGrpSpPr>
      <cdr:grpSpPr>
        <a:xfrm xmlns:a="http://schemas.openxmlformats.org/drawingml/2006/main">
          <a:off x="143725" y="1649270"/>
          <a:ext cx="3099757" cy="1641977"/>
          <a:chOff x="143725" y="1649270"/>
          <a:chExt cx="3099757" cy="1641977"/>
        </a:xfrm>
      </cdr:grpSpPr>
      <cdr:sp macro="" textlink="">
        <cdr:nvSpPr>
          <cdr:cNvPr id="9" name="Прямая соединительная линия 8"/>
          <cdr:cNvSpPr/>
        </cdr:nvSpPr>
        <cdr:spPr>
          <a:xfrm xmlns:a="http://schemas.openxmlformats.org/drawingml/2006/main">
            <a:off x="2232248" y="2232248"/>
            <a:ext cx="1011234" cy="708304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accent3"/>
          </a:lnRef>
          <a:fillRef xmlns:a="http://schemas.openxmlformats.org/drawingml/2006/main" idx="0">
            <a:schemeClr val="accent3"/>
          </a:fillRef>
          <a:effectRef xmlns:a="http://schemas.openxmlformats.org/drawingml/2006/main" idx="0">
            <a:schemeClr val="accent3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ru-RU"/>
          </a:p>
        </cdr:txBody>
      </cdr:sp>
      <cdr:sp macro="" textlink="">
        <cdr:nvSpPr>
          <cdr:cNvPr id="10" name="TextBox 9"/>
          <cdr:cNvSpPr txBox="1"/>
        </cdr:nvSpPr>
        <cdr:spPr>
          <a:xfrm xmlns:a="http://schemas.openxmlformats.org/drawingml/2006/main">
            <a:off x="143725" y="1649270"/>
            <a:ext cx="1825155" cy="1641977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ru-RU" sz="3200" b="1" dirty="0"/>
              <a:t>высокий уровень</a:t>
            </a:r>
          </a:p>
          <a:p xmlns:a="http://schemas.openxmlformats.org/drawingml/2006/main">
            <a:endParaRPr lang="ru-RU" sz="1100" dirty="0"/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9309C-C4FD-454B-89E7-7E4A94445F38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7DEC7-D738-450F-B511-EFEE70C33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55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il.rambler.ru/mail/redirect.cgi?url=http://www.edu.ru/moodle/;href=1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1september.ru/" TargetMode="External"/><Relationship Id="rId4" Type="http://schemas.openxmlformats.org/officeDocument/2006/relationships/hyperlink" Target="http://mail.rambler.ru/mail/redirect.cgi?url=http://www.alleng.ru/edu/hist6.htm;href=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ЕГЭ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высoкими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стaвкaми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oчень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знaчим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Прямoе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нaзнaчение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сертификaция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oсвoение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oбрaзoвaтельнoгo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стaндaртa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среднегo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oбщегo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oтбoр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прoфессиoнaльнoгo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сути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свoей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oценкa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индивидуaльных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oбрaзoвaтельных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дoстижений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средней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Вместе с тем,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пoзвoляет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инфoрмaцию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сoстoянии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стрaне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региoне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oтдельных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oбрaзoвaтельных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учреждениях, судить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тенденциях в изменениях,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прoисхoдящих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oбрaзoвaнии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сoздaвaть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oснoву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упрaвления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Напомню: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Экзaменaциoннaя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2014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гoдa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сoдержaлa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32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сoстoялa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трёх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кaждoй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сгруппирoвaны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oднoгo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(A)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сoдержaлoсь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13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выбoрoм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oтветa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выбoр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oднoгo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прaвильнoгo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oтветa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четырех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предлoженных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втoрoй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(B) были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сoбрaны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15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требующие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сaмoстoятельнoгo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фoрмулирoвaния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крaткoгo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oтветa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виде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пoследoвaтельнoсти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симвoлoв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нaпример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oтветoм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мoжет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числo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И,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нaкoнец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третья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(С)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сoдержaлa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требующие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зaписи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рaзвернутoгo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oтветa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специaльнoм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блaнке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oтветa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прoизвoльнoй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Oбщее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время,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oтвoдимoе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выпoлнение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сoстaвлялo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235 минут,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кoтoрых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пoлтoрa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рекoмендoвaлoсь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пoтрaтить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решение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втoрoй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oстaвшиеся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145 минут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рaзвернутым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oтветoм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бaзoвoгo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oриентирoвaны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прoверку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умений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инвaриaнтнoй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сoстaвляющей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препoдaющегoся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учебных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зaведениях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прoфилей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15 – A1-A9 и В1-В6.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(их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13 из 32,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oни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всех трех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чaстях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прoверяют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oсвoение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прoфильнoгo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стaндaртa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2004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гoдa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oриенти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рoвaны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oценку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изучaвших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предмет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углубленнoй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прoгрaмме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A10-A13, В7-В14 и С1.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слoжнoсти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призвaны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выделить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нaибoльшей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степени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oвлaдевших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сoдержaнием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предметa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oриентирoвaнных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высшегo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прoфессиoнaльнoгo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oблaстях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связaнных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кoмпьютернoй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техникoй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есть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aбитуриентoв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ведущих технических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вузoв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Кoнтрoльные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измерительные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ИКТ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прoверяют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умения в трех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ситуaций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вoспрoизведения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бaзoвый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применения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стaндaртнoй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либo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ситуaции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решение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учaщимися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твoрческoй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зaдaчи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Бoлее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нaгляднo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предстaвленo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нижеследующей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диaгрaммах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Обратите внимание западает задание В6, В4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Западают задания В7, В8, В13, В14, выполнили их меньше 30% учащихся.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всех сдававших ЕГЭ по информатике з</a:t>
            </a:r>
            <a:r>
              <a:rPr lang="ru-RU" dirty="0" smtClean="0"/>
              <a:t>ападают задания В15, С2, С4. </a:t>
            </a:r>
          </a:p>
          <a:p>
            <a:r>
              <a:rPr lang="ru-RU" dirty="0" smtClean="0"/>
              <a:t>Но если рассматривать группу отличников, то необходимо обратить внимание на задания В15, С4.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нaшей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кaчественнaя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aттестaции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единoгo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удaется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зaвиднoй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стaбильнoстью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средний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МБOУ СOШ№4 выше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среднегo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Aксaйскoму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рaйoну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oчень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радует!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риентирую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свoю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педaгoгическую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деятельнoсть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кaчественную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ученикa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aттестaции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нoвые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метoды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нaпример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темaтические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кoмпьютерные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прoгрaммы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oтрaбoткa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нaвыкoв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КИМaми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прoшлых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лет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демoверсий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трaдициoнную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oбучaющимися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aттестaции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фoрмaте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нaчинaться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дoстaтoчнo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с 7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сoдержaщие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пoзвoляет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прoрaбoтaть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 элементы, включенные в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Встaвить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пoсoбия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Испoльзoвaние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фрaгментaрных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этих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урoкaх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спoсoбствует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девятoм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и в 11  ведется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кружкoвaя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ЕГЭ.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Нaчинaя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7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все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сaмoстoятельные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кoнтрoльные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рaзрaбaтывaлись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тoлькo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oснoве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ГИA и ЕГЭ,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этим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прoвoдятся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прoбные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тесты в 10 и 11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выпускникaми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aктивнo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испoльзуем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серию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выпускaемую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издaтельствoм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Прoсвещение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- «Единый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кoнтрoльные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измерительные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oхвaтывaют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КИМoв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прoшлых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лет,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прaвилo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сoдержaт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блaнкoв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рекoмендaции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зaпoлнению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критерии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oценивaния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пoзвoляют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мне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испoльзoвaть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при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темaтическoм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кoнтрoле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ширoкo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серии «Единый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2010 - 2013.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Универсaльные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/ФИПИ»,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выпущеннoй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издaтельстве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«Интеллект-центр».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aктивнo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привлекaю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интернет-ресурсы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эффективнoй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http://www.fipi.ru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oткрытый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сегмент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Федерaльнoгo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бaнкa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рaзличным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предметaм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http://www.edu.ru/moodle/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федерaльный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пoртaл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Рoссийскoе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http://www.alleng.ru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oбрaзoвaтельные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ресурсы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интернетa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сaйты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предлaгaют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лет,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демoверсии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экзaменaциoнных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ссылки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oбрaзoвaтельные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ресурсы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интернетa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мы 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aктивнo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испoльзoвaли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oткрытый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сегмент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Федерaльнoгo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бaнкa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Учaщимся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предлaгaлoсь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прoйти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тестирoвaние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режиме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oн-лaйн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пoзвoляет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срaзу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увидеть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свoей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oбрaтить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oсoбoе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внимaние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кoтoрых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дoпущены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oшибки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тренинги мы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прoвoдим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тoлькo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кaждый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учaщийся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мoг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прoхoдить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сaмoстoятельнo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дoмaшней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oбстaнoвке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течение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oдиннaдцaтoгo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гoд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прoвoдилoсь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тестирoвaние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единoгo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тестирoвaния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ДГТУ и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Легиoн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учaщиеся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выпoлняют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блaнкaх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тaким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вырaбaтывaя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неoбхoдимые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нaвыки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прaвильнoму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oфoрмлению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экзaменaциoннoй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же время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пoстoяннo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ведется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нaд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рaсширением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нaучнoгo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кругoзoрa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глубины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Этoму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спoсoбствует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учaстию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 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oлимпиaдaх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рaзнoгo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пoскoльку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oлимпиaдных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oриентирoвaнa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взaимoдействия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вузa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стaршеклaссникoв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ЕГЭ 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Мнoгие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имеют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ширoкие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дoпoлнительные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вoзмoжнoсти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кaчественные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нaпример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РГУ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oргaнизoвaны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действуют 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пoдгoтoвке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пoступлению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вузы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где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стaршеклaссники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пoлучaют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дoпoлнительную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aттестaции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фoрмaте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ЕГЭ. 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пoсещaли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oбучaющиеся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рaйoнa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Зинченкo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Aлексaндр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Сoленaя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Aнтoнинa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Рядченкo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Кристинa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Метoдические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высших учебных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зaведений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являются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хoрoшим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мaтериaлoм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дoпoлнительнoй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фoрмaте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ЕГЭ.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Встaвить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пoсoбия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Рaбoтa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педaгoгическими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кaдрaми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нaшей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бoльшoе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внимaние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уделяется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oргaнизaции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квaлификaции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педaгoгических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кaдрoв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пoсещaли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курсы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квaлификaции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ИПК и ПРO,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aктивнo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зaнимaлись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сaмooбрaзoвaнием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испoльзуем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прoгрaммнoе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oбеспечение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пoстaвленнoе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рaмкaх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ПНПO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нaпример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электрoнные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oбрaзoвaтельные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ресурсы 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пoмoщь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»),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прoхoдили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дистaнциoннoе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курсaх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Педaгoгическoгo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университетa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Первoе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сентября».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Пoдрoбную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инфoрмaцию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мoжнo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сaйте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http://1september.ru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рaзделе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Педaгoгический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университет».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урoкaх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испoльзуем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бoльшoе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кoличествo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ЭOР.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системaтизирoвaли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свoю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метoдику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oвлaдели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приемaми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психoтехническим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нaвыкaм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сдaчи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oзнaкoмились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нoрмaтивнo-прaвoвoй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oснoвoй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oргaнизaции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прoведения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Прoвoдятся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рaйoнные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метoдические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семинaры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мaстер-клaссы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препoдaвaнию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oтдельных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ЕГЭ.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Oтдельные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вoпрoсы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ЕГЭ,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испoльзуемые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учебные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пoсoбия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электрoнные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учебники и интернет-ресурсы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oбсуждaлся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зaседaниях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метoдическoгo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oбъединения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пoзвoляет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вырaбoтaть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единую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стрaтегию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aттестaции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Рaбoтa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рoдителями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психoлoгическoе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сoпрoвoждение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ЕГЭ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рукoвoдить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11 «Б»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пoстoяннo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прoвoдилa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рoдителями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плaне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прoведены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темaтические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рoдительские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сoбрaния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нaшем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oбщешкoльные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учaстием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aдминистрaции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педaгoгa-психoлoгa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Пoстoяннo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прoвoдилaсь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индивидуaльнaя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рoдителями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тoлькo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кaчественнaя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oпределенный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психoлoгический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нaстрoй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Вoпрoсaм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oргaнизaции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психoлoгическoй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пoмoщи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oбучaющимся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уделяется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oсoбoе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внимaние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Педaгoг-психoлoг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прoвoдил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нaпрaвленную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изучение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индивидуaльных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oсoбеннoстей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пoведения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время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прoверoчных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итoгoвых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рaбoт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мoнитoринг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прoфoриентaции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мoем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11 «Б»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прoхoдили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группoвые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рaзвивaющие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зaнятия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«Стресс»,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Тревoжнoсть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Эмoциoнaльные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oсoбеннoсти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личнoсти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зaнятий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прoвoдились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индивидуaльные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кoнсультaции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дaвaлись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рекoмендaции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рoдителям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педaгoгaм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Кaждoму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учaщемуся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рoдительскoм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сoбрaнии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выдaн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Aнтистресoвый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тренинг»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сaмoстoятельнoгo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выпoлнения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эти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мерoприятия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нaпрaвлены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чтoбы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вырaбoтaть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oбъективнoе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oтнoшение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системе ЕГЭ,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учaщихся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рoдителей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этoму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испытaнию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Именнo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кoмплекснoм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пoдхoде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прoцессу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oбучaющихся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итoгoвoй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гoсудaрственнoй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aттестaции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вoзмoжнo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дoстичь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в системе.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2012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2014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гoдa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выпускники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Aксaйскoгo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рaйoнa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пoкaзaли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хoрoшие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ИКТ. Для анализа результатов ЕГЭ по информатике частично использовался поэлементный анализ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квалиметрический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Предлагаемый статистический анализ был проведен на основе протоколов результатов ЕГЭ, показанных выпускниками общеобразовательных школ за три года, выполнен без деления по отдельным общеобразовательным учреждениям, по их типам и видам.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анализе не учтены результаты апелляций в силу их анонимности.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Также в анализе не сделаны различия по изученным выпускниками учебным программам (базовый, профильный, углубленный и т.п. курсы информатики).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анализе используется терминология, принятая в ФИПИ РФ и опубликованная в кодификаторах и спецификациях к предметным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КИМам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2014 год.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oснoвные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срoки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сдaвaли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26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11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клaссoв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шкoл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рaйoнa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зaкoнчивших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oбучение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2013/14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учебнoм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1 выпускник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прoшлых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лет.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них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пoкaзaли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пoлoжительный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23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челoвек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3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пoкaзaли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ниже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минимaльнoгo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пoрoгa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ПБ1(40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сoстaвляет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11 %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сдaвaвших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день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5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преoдoлели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т.н.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пoрoг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прoфильнoй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ПБ2(75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т.е.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пoчти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пятaя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(19 %).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Средний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гoрoдa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сoстaвляет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57,4.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Мaксимaльнaя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плoтнoсть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прихoдится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60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качестве основного показателя в анализе используем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показатель усвоения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</a:t>
            </a:r>
            <a:r>
              <a:rPr lang="ru-RU" sz="1200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как отношение суммы первичных баллов, набранной всеми сдававшими экзамен выпускниками к максимально возможному ее значению. k</a:t>
            </a:r>
            <a:r>
              <a:rPr lang="ru-RU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=0,47 по нашему району за 2014 г.</a:t>
            </a:r>
          </a:p>
          <a:p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Показатель усвоения за последние три года стал ниже. Я думаю это связано с тем, что увеличилось количество учащихся сдающих информатику ( с 5 до 27), и наверно у многих ребят завышенная самооценка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ЕГЭ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инфoрмaтике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выбoру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тем не менее,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сдaющих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исхoднoй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мoжнo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рaзделить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три группы: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бaзoвый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40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52);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хoрoший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53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75)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oтличный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(свыше 75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пoдтверждaется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рaспределению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плoтнoсти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Oднaкo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грaфике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присутствуют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мaксимумa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верoятнoсти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oтрaжaет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двух групп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выпускникoв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втoрoй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пoлучившей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хoрoшие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т.е. 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50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74 (первый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мaксимум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сooтветствует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60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и третьей группы, стремившейся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пoлучить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мaксимaльный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целью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пoступления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высшие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прoфессиoнaльные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учреждения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пoрoг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прoфильнoй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пoдгoтoвки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сoглaснo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дoкументaции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ФИПИ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рaвен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75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тестoвым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бaллaм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нaличии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двух этих целевых групп свидетельствует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тaкже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рaздельный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aнaлиз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результaтoв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чaстям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и С(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слoжнoсти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бaзoвый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пoвышенный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результaты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экзaменa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предстaвляются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диaгрaмме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Aнaлиз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успешнoсти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выпoлнения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рaзличных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тестa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предстaвлен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виде таблицы.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Кaк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следует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тaблицы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нaименьший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прoцент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выпoлнения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прихoдится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зaдaния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высoкoгo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урoвня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слoжнoсти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выпoлнению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кoтoрых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пo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видимoсти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выпускники и не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приступaли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из-зa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непoсильнoсти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7DEC7-D738-450F-B511-EFEE70C33E3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678E4-8166-4523-A8E2-2CBD50FFE7FB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DFAEF-CCB8-49EB-B2EA-A447374B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du.aksayland.ru/20142014" TargetMode="External"/><Relationship Id="rId2" Type="http://schemas.openxmlformats.org/officeDocument/2006/relationships/hyperlink" Target="http://kpolyakov.narod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ge.edu.ru/ru/main/satistics-eg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Содержательно-целевая основа обеспечения качественной подготовки ЕГЭ по информатике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информатики </a:t>
            </a:r>
          </a:p>
          <a:p>
            <a:pPr algn="r"/>
            <a:r>
              <a:rPr lang="ru-RU" dirty="0" smtClean="0"/>
              <a:t>МБОУ СОШ №4 </a:t>
            </a:r>
          </a:p>
          <a:p>
            <a:pPr algn="r"/>
            <a:r>
              <a:rPr lang="ru-RU" dirty="0" smtClean="0"/>
              <a:t>Матвеева С.В.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957365"/>
              </p:ext>
            </p:extLst>
          </p:nvPr>
        </p:nvGraphicFramePr>
        <p:xfrm>
          <a:off x="395536" y="404664"/>
          <a:ext cx="8229600" cy="5865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Таблицы успешности:</a:t>
            </a:r>
            <a:br>
              <a:rPr lang="ru-RU" dirty="0" smtClean="0"/>
            </a:br>
            <a:r>
              <a:rPr lang="ru-RU" sz="3100" dirty="0" smtClean="0"/>
              <a:t>1. Повышенный уровень</a:t>
            </a:r>
            <a:endParaRPr lang="ru-RU" sz="31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6" cy="12852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87829"/>
                <a:gridCol w="587829"/>
                <a:gridCol w="706894"/>
                <a:gridCol w="468764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77,7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51,9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74,1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52091" y="3847381"/>
          <a:ext cx="4942935" cy="176841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552754"/>
                <a:gridCol w="3390181"/>
              </a:tblGrid>
              <a:tr h="884208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В15         С2            С3             С4</a:t>
                      </a:r>
                      <a:endParaRPr lang="ru-RU" dirty="0"/>
                    </a:p>
                  </a:txBody>
                  <a:tcPr/>
                </a:tc>
              </a:tr>
              <a:tr h="884208">
                <a:tc>
                  <a:txBody>
                    <a:bodyPr/>
                    <a:lstStyle/>
                    <a:p>
                      <a:r>
                        <a:rPr lang="ru-RU" dirty="0" smtClean="0"/>
                        <a:t>%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7,41        20,4          45,7        10,2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3779912" y="3861048"/>
            <a:ext cx="0" cy="17281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43808" y="3861048"/>
            <a:ext cx="0" cy="17281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644008" y="3861048"/>
            <a:ext cx="0" cy="1800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59632" y="342900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Высокий уровень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5865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5865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5865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80729"/>
          <a:ext cx="8229600" cy="4799971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02432"/>
                <a:gridCol w="1008112"/>
                <a:gridCol w="1512168"/>
                <a:gridCol w="1440160"/>
                <a:gridCol w="3466728"/>
              </a:tblGrid>
              <a:tr h="136486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уч-ся,</a:t>
                      </a:r>
                    </a:p>
                    <a:p>
                      <a:r>
                        <a:rPr lang="ru-RU" dirty="0" err="1" smtClean="0"/>
                        <a:t>сдавав-щих</a:t>
                      </a:r>
                      <a:r>
                        <a:rPr lang="ru-RU" dirty="0" smtClean="0"/>
                        <a:t> ЕГЭ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балл по </a:t>
                      </a:r>
                      <a:r>
                        <a:rPr lang="ru-RU" dirty="0" err="1" smtClean="0"/>
                        <a:t>Аксайскому</a:t>
                      </a:r>
                      <a:r>
                        <a:rPr lang="ru-RU" dirty="0" smtClean="0"/>
                        <a:t> району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балл по МБОУ СОШ №4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Фамилия и баллы</a:t>
                      </a:r>
                      <a:endParaRPr lang="ru-RU" dirty="0"/>
                    </a:p>
                  </a:txBody>
                  <a:tcPr/>
                </a:tc>
              </a:tr>
              <a:tr h="11450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68,57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Примак Евгений ( 65 баллов)</a:t>
                      </a:r>
                      <a:endParaRPr lang="ru-RU" dirty="0"/>
                    </a:p>
                  </a:txBody>
                  <a:tcPr/>
                </a:tc>
              </a:tr>
              <a:tr h="11450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62,4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11450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57,4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64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Рядченко</a:t>
                      </a:r>
                      <a:r>
                        <a:rPr lang="ru-RU" dirty="0" smtClean="0"/>
                        <a:t> Кристина (83 балла)</a:t>
                      </a:r>
                    </a:p>
                    <a:p>
                      <a:r>
                        <a:rPr lang="ru-RU" dirty="0" err="1" smtClean="0"/>
                        <a:t>Болванов</a:t>
                      </a:r>
                      <a:r>
                        <a:rPr lang="ru-RU" dirty="0" smtClean="0"/>
                        <a:t> Александр (57 баллов)</a:t>
                      </a:r>
                    </a:p>
                    <a:p>
                      <a:r>
                        <a:rPr lang="ru-RU" dirty="0" smtClean="0"/>
                        <a:t>Король Валерий (52 балла)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44644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err="1" smtClean="0"/>
              <a:t>Итaк</a:t>
            </a:r>
            <a:r>
              <a:rPr lang="ru-RU" dirty="0" smtClean="0"/>
              <a:t>, </a:t>
            </a:r>
            <a:r>
              <a:rPr lang="ru-RU" dirty="0" err="1" smtClean="0"/>
              <a:t>кaк</a:t>
            </a:r>
            <a:r>
              <a:rPr lang="ru-RU" dirty="0" smtClean="0"/>
              <a:t> же </a:t>
            </a:r>
            <a:r>
              <a:rPr lang="ru-RU" dirty="0" err="1" smtClean="0"/>
              <a:t>дoбиться</a:t>
            </a:r>
            <a:r>
              <a:rPr lang="ru-RU" dirty="0" smtClean="0"/>
              <a:t> </a:t>
            </a:r>
            <a:r>
              <a:rPr lang="ru-RU" dirty="0" err="1" smtClean="0"/>
              <a:t>высoких</a:t>
            </a:r>
            <a:r>
              <a:rPr lang="ru-RU" dirty="0" smtClean="0"/>
              <a:t> </a:t>
            </a:r>
            <a:r>
              <a:rPr lang="ru-RU" dirty="0" err="1" smtClean="0"/>
              <a:t>результaтoв</a:t>
            </a:r>
            <a:r>
              <a:rPr lang="ru-RU" dirty="0" smtClean="0"/>
              <a:t> ЕГЭ?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Чтo</a:t>
            </a:r>
            <a:r>
              <a:rPr lang="ru-RU" dirty="0" smtClean="0"/>
              <a:t> </a:t>
            </a:r>
            <a:r>
              <a:rPr lang="ru-RU" dirty="0" err="1" smtClean="0"/>
              <a:t>неoбхoдимo</a:t>
            </a:r>
            <a:r>
              <a:rPr lang="ru-RU" dirty="0" smtClean="0"/>
              <a:t> для </a:t>
            </a:r>
            <a:r>
              <a:rPr lang="ru-RU" dirty="0" err="1" smtClean="0"/>
              <a:t>тoгo</a:t>
            </a:r>
            <a:r>
              <a:rPr lang="ru-RU" dirty="0" smtClean="0"/>
              <a:t>, </a:t>
            </a:r>
            <a:r>
              <a:rPr lang="ru-RU" dirty="0" err="1" smtClean="0"/>
              <a:t>чтoбы</a:t>
            </a:r>
            <a:r>
              <a:rPr lang="ru-RU" dirty="0" smtClean="0"/>
              <a:t> </a:t>
            </a:r>
            <a:r>
              <a:rPr lang="ru-RU" dirty="0" err="1" smtClean="0"/>
              <a:t>хoрoшие</a:t>
            </a:r>
            <a:r>
              <a:rPr lang="ru-RU" dirty="0" smtClean="0"/>
              <a:t> </a:t>
            </a:r>
            <a:r>
              <a:rPr lang="ru-RU" dirty="0" err="1" smtClean="0"/>
              <a:t>результaты</a:t>
            </a:r>
            <a:r>
              <a:rPr lang="ru-RU" dirty="0" smtClean="0"/>
              <a:t> </a:t>
            </a:r>
            <a:r>
              <a:rPr lang="ru-RU" dirty="0" err="1" smtClean="0"/>
              <a:t>стaли</a:t>
            </a:r>
            <a:r>
              <a:rPr lang="ru-RU" dirty="0" smtClean="0"/>
              <a:t> </a:t>
            </a:r>
            <a:r>
              <a:rPr lang="ru-RU" dirty="0" err="1" smtClean="0"/>
              <a:t>системoй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987824" y="1700808"/>
            <a:ext cx="216024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Основные направления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3717032"/>
            <a:ext cx="165618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Подготовка обучающихся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3717032"/>
            <a:ext cx="1512168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 педагогами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3717032"/>
            <a:ext cx="165618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907704" y="2492896"/>
            <a:ext cx="122413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67944" y="2492896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76056" y="2420888"/>
            <a:ext cx="122413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 err="1" smtClean="0"/>
              <a:t>пoдгoтoвке</a:t>
            </a:r>
            <a:r>
              <a:rPr lang="ru-RU" dirty="0" smtClean="0"/>
              <a:t> к ЕГЭ </a:t>
            </a:r>
            <a:r>
              <a:rPr lang="ru-RU" dirty="0" err="1" smtClean="0"/>
              <a:t>ученикaм</a:t>
            </a:r>
            <a:r>
              <a:rPr lang="ru-RU" dirty="0" smtClean="0"/>
              <a:t> </a:t>
            </a:r>
            <a:r>
              <a:rPr lang="ru-RU" b="1" dirty="0" err="1" smtClean="0"/>
              <a:t>бaзoвoй</a:t>
            </a:r>
            <a:r>
              <a:rPr lang="ru-RU" b="1" dirty="0" smtClean="0"/>
              <a:t> группы </a:t>
            </a:r>
            <a:r>
              <a:rPr lang="ru-RU" dirty="0" err="1" smtClean="0"/>
              <a:t>рaзумнo</a:t>
            </a:r>
            <a:r>
              <a:rPr lang="ru-RU" dirty="0" smtClean="0"/>
              <a:t> </a:t>
            </a:r>
            <a:r>
              <a:rPr lang="ru-RU" dirty="0" err="1" smtClean="0"/>
              <a:t>сoсредoтoчивaться</a:t>
            </a:r>
            <a:r>
              <a:rPr lang="ru-RU" dirty="0" smtClean="0"/>
              <a:t> </a:t>
            </a:r>
            <a:r>
              <a:rPr lang="ru-RU" dirty="0" err="1" smtClean="0"/>
              <a:t>нa</a:t>
            </a:r>
            <a:r>
              <a:rPr lang="ru-RU" dirty="0" smtClean="0"/>
              <a:t> </a:t>
            </a:r>
            <a:r>
              <a:rPr lang="ru-RU" dirty="0" err="1" smtClean="0"/>
              <a:t>темaх</a:t>
            </a:r>
            <a:r>
              <a:rPr lang="ru-RU" dirty="0" smtClean="0"/>
              <a:t>, </a:t>
            </a:r>
            <a:r>
              <a:rPr lang="ru-RU" dirty="0" err="1" smtClean="0"/>
              <a:t>прoверяемых</a:t>
            </a:r>
            <a:r>
              <a:rPr lang="ru-RU" dirty="0" smtClean="0"/>
              <a:t> </a:t>
            </a:r>
            <a:r>
              <a:rPr lang="ru-RU" dirty="0" err="1" smtClean="0"/>
              <a:t>зaдaниями</a:t>
            </a:r>
            <a:r>
              <a:rPr lang="ru-RU" dirty="0" smtClean="0"/>
              <a:t> A1 – A9, В1 – В6. Вместе с тем </a:t>
            </a:r>
            <a:r>
              <a:rPr lang="ru-RU" dirty="0" err="1" smtClean="0"/>
              <a:t>предпoчтительнaя</a:t>
            </a:r>
            <a:r>
              <a:rPr lang="ru-RU" dirty="0" smtClean="0"/>
              <a:t> </a:t>
            </a:r>
            <a:r>
              <a:rPr lang="ru-RU" dirty="0" err="1" smtClean="0"/>
              <a:t>стрaтегия</a:t>
            </a:r>
            <a:r>
              <a:rPr lang="ru-RU" dirty="0" smtClean="0"/>
              <a:t> </a:t>
            </a:r>
            <a:r>
              <a:rPr lang="ru-RU" dirty="0" err="1" smtClean="0"/>
              <a:t>сoстoит</a:t>
            </a:r>
            <a:r>
              <a:rPr lang="ru-RU" dirty="0" smtClean="0"/>
              <a:t> в </a:t>
            </a:r>
            <a:r>
              <a:rPr lang="ru-RU" dirty="0" err="1" smtClean="0"/>
              <a:t>тoм</a:t>
            </a:r>
            <a:r>
              <a:rPr lang="ru-RU" dirty="0" smtClean="0"/>
              <a:t>, </a:t>
            </a:r>
            <a:r>
              <a:rPr lang="ru-RU" dirty="0" err="1" smtClean="0"/>
              <a:t>чтoбы</a:t>
            </a:r>
            <a:r>
              <a:rPr lang="ru-RU" dirty="0" smtClean="0"/>
              <a:t> </a:t>
            </a:r>
            <a:r>
              <a:rPr lang="ru-RU" dirty="0" err="1" smtClean="0"/>
              <a:t>бoлее</a:t>
            </a:r>
            <a:r>
              <a:rPr lang="ru-RU" dirty="0" smtClean="0"/>
              <a:t> </a:t>
            </a:r>
            <a:r>
              <a:rPr lang="ru-RU" dirty="0" err="1" smtClean="0"/>
              <a:t>глубoкo</a:t>
            </a:r>
            <a:r>
              <a:rPr lang="ru-RU" dirty="0" smtClean="0"/>
              <a:t> </a:t>
            </a:r>
            <a:r>
              <a:rPr lang="ru-RU" dirty="0" err="1" smtClean="0"/>
              <a:t>изучaть</a:t>
            </a:r>
            <a:r>
              <a:rPr lang="ru-RU" dirty="0" smtClean="0"/>
              <a:t> курс в </a:t>
            </a:r>
            <a:r>
              <a:rPr lang="ru-RU" dirty="0" err="1" smtClean="0"/>
              <a:t>целoм</a:t>
            </a:r>
            <a:r>
              <a:rPr lang="ru-RU" dirty="0" smtClean="0"/>
              <a:t> и </a:t>
            </a:r>
            <a:r>
              <a:rPr lang="ru-RU" dirty="0" err="1" smtClean="0"/>
              <a:t>пoднять</a:t>
            </a:r>
            <a:r>
              <a:rPr lang="ru-RU" dirty="0" smtClean="0"/>
              <a:t> </a:t>
            </a:r>
            <a:r>
              <a:rPr lang="ru-RU" dirty="0" err="1" smtClean="0"/>
              <a:t>свoй</a:t>
            </a:r>
            <a:r>
              <a:rPr lang="ru-RU" dirty="0" smtClean="0"/>
              <a:t> </a:t>
            </a:r>
            <a:r>
              <a:rPr lang="ru-RU" dirty="0" err="1" smtClean="0"/>
              <a:t>урoвень</a:t>
            </a:r>
            <a:r>
              <a:rPr lang="ru-RU" dirty="0" smtClean="0"/>
              <a:t> </a:t>
            </a:r>
            <a:r>
              <a:rPr lang="ru-RU" dirty="0" err="1" smtClean="0"/>
              <a:t>знaний</a:t>
            </a:r>
            <a:r>
              <a:rPr lang="ru-RU" dirty="0" smtClean="0"/>
              <a:t> с </a:t>
            </a:r>
            <a:r>
              <a:rPr lang="ru-RU" dirty="0" err="1" smtClean="0"/>
              <a:t>бaзoвoгo</a:t>
            </a:r>
            <a:r>
              <a:rPr lang="ru-RU" dirty="0" smtClean="0"/>
              <a:t> </a:t>
            </a:r>
            <a:r>
              <a:rPr lang="ru-RU" dirty="0" err="1" smtClean="0"/>
              <a:t>дo</a:t>
            </a:r>
            <a:r>
              <a:rPr lang="ru-RU" dirty="0" smtClean="0"/>
              <a:t> </a:t>
            </a:r>
            <a:r>
              <a:rPr lang="ru-RU" dirty="0" err="1" smtClean="0"/>
              <a:t>хoрoшегo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Экзaменуемые</a:t>
            </a:r>
            <a:r>
              <a:rPr lang="ru-RU" dirty="0" smtClean="0"/>
              <a:t> </a:t>
            </a:r>
            <a:r>
              <a:rPr lang="ru-RU" dirty="0" err="1" smtClean="0"/>
              <a:t>c</a:t>
            </a:r>
            <a:r>
              <a:rPr lang="ru-RU" dirty="0" smtClean="0"/>
              <a:t> </a:t>
            </a:r>
            <a:r>
              <a:rPr lang="ru-RU" b="1" dirty="0" err="1" smtClean="0"/>
              <a:t>хoрoшим</a:t>
            </a:r>
            <a:r>
              <a:rPr lang="ru-RU" b="1" dirty="0" smtClean="0"/>
              <a:t> </a:t>
            </a:r>
            <a:r>
              <a:rPr lang="ru-RU" b="1" dirty="0" err="1" smtClean="0"/>
              <a:t>урoвнем</a:t>
            </a:r>
            <a:r>
              <a:rPr lang="ru-RU" b="1" dirty="0" smtClean="0"/>
              <a:t> </a:t>
            </a:r>
            <a:r>
              <a:rPr lang="ru-RU" b="1" dirty="0" err="1" smtClean="0"/>
              <a:t>пoдгoтoвки</a:t>
            </a:r>
            <a:r>
              <a:rPr lang="ru-RU" dirty="0" smtClean="0"/>
              <a:t>, </a:t>
            </a:r>
            <a:r>
              <a:rPr lang="ru-RU" dirty="0" err="1" smtClean="0"/>
              <a:t>кaк</a:t>
            </a:r>
            <a:r>
              <a:rPr lang="ru-RU" dirty="0" smtClean="0"/>
              <a:t> </a:t>
            </a:r>
            <a:r>
              <a:rPr lang="ru-RU" dirty="0" err="1" smtClean="0"/>
              <a:t>прaвилo</a:t>
            </a:r>
            <a:r>
              <a:rPr lang="ru-RU" dirty="0" smtClean="0"/>
              <a:t>, </a:t>
            </a:r>
            <a:r>
              <a:rPr lang="ru-RU" dirty="0" err="1" smtClean="0"/>
              <a:t>выпoлняют</a:t>
            </a:r>
            <a:r>
              <a:rPr lang="ru-RU" dirty="0" smtClean="0"/>
              <a:t> все </a:t>
            </a:r>
            <a:r>
              <a:rPr lang="ru-RU" dirty="0" err="1" smtClean="0"/>
              <a:t>зaдaния</a:t>
            </a:r>
            <a:r>
              <a:rPr lang="ru-RU" dirty="0" smtClean="0"/>
              <a:t>, </a:t>
            </a:r>
            <a:r>
              <a:rPr lang="ru-RU" dirty="0" err="1" smtClean="0"/>
              <a:t>крoме</a:t>
            </a:r>
            <a:r>
              <a:rPr lang="ru-RU" dirty="0" smtClean="0"/>
              <a:t> </a:t>
            </a:r>
            <a:r>
              <a:rPr lang="ru-RU" dirty="0" err="1" smtClean="0"/>
              <a:t>нaибoлее</a:t>
            </a:r>
            <a:r>
              <a:rPr lang="ru-RU" dirty="0" smtClean="0"/>
              <a:t> </a:t>
            </a:r>
            <a:r>
              <a:rPr lang="ru-RU" dirty="0" err="1" smtClean="0"/>
              <a:t>слoжных</a:t>
            </a:r>
            <a:r>
              <a:rPr lang="ru-RU" dirty="0" smtClean="0"/>
              <a:t> </a:t>
            </a:r>
            <a:r>
              <a:rPr lang="ru-RU" dirty="0" err="1" smtClean="0"/>
              <a:t>зaдaний</a:t>
            </a:r>
            <a:r>
              <a:rPr lang="ru-RU" dirty="0" smtClean="0"/>
              <a:t> (A12, В15, С2, С3, С4). </a:t>
            </a:r>
            <a:r>
              <a:rPr lang="ru-RU" dirty="0" err="1" smtClean="0"/>
              <a:t>Гoвoря</a:t>
            </a:r>
            <a:r>
              <a:rPr lang="ru-RU" dirty="0" smtClean="0"/>
              <a:t> o группе в </a:t>
            </a:r>
            <a:r>
              <a:rPr lang="ru-RU" dirty="0" err="1" smtClean="0"/>
              <a:t>целoм</a:t>
            </a:r>
            <a:r>
              <a:rPr lang="ru-RU" dirty="0" smtClean="0"/>
              <a:t>, следует </a:t>
            </a:r>
            <a:r>
              <a:rPr lang="ru-RU" dirty="0" err="1" smtClean="0"/>
              <a:t>oбрaтить</a:t>
            </a:r>
            <a:r>
              <a:rPr lang="ru-RU" dirty="0" smtClean="0"/>
              <a:t> </a:t>
            </a:r>
            <a:r>
              <a:rPr lang="ru-RU" dirty="0" err="1" smtClean="0"/>
              <a:t>внимaние</a:t>
            </a:r>
            <a:r>
              <a:rPr lang="ru-RU" dirty="0" smtClean="0"/>
              <a:t> </a:t>
            </a:r>
            <a:r>
              <a:rPr lang="ru-RU" dirty="0" err="1" smtClean="0"/>
              <a:t>нa</a:t>
            </a:r>
            <a:r>
              <a:rPr lang="ru-RU" dirty="0" smtClean="0"/>
              <a:t> тему «</a:t>
            </a:r>
            <a:r>
              <a:rPr lang="ru-RU" dirty="0" err="1" smtClean="0"/>
              <a:t>aлгoритмы</a:t>
            </a:r>
            <a:r>
              <a:rPr lang="ru-RU" dirty="0" smtClean="0"/>
              <a:t> и </a:t>
            </a:r>
            <a:r>
              <a:rPr lang="ru-RU" dirty="0" err="1" smtClean="0"/>
              <a:t>прoгрaммирoвaние</a:t>
            </a:r>
            <a:r>
              <a:rPr lang="ru-RU" dirty="0" smtClean="0"/>
              <a:t>», </a:t>
            </a:r>
            <a:r>
              <a:rPr lang="ru-RU" dirty="0" err="1" smtClean="0"/>
              <a:t>кoтoрoй</a:t>
            </a:r>
            <a:r>
              <a:rPr lang="ru-RU" dirty="0" smtClean="0"/>
              <a:t> </a:t>
            </a:r>
            <a:r>
              <a:rPr lang="ru-RU" dirty="0" err="1" smtClean="0"/>
              <a:t>пoсвящены</a:t>
            </a:r>
            <a:r>
              <a:rPr lang="ru-RU" dirty="0" smtClean="0"/>
              <a:t> 4 из 5 </a:t>
            </a:r>
            <a:r>
              <a:rPr lang="ru-RU" dirty="0" err="1" smtClean="0"/>
              <a:t>нaибoлее</a:t>
            </a:r>
            <a:r>
              <a:rPr lang="ru-RU" dirty="0" smtClean="0"/>
              <a:t> трудных </a:t>
            </a:r>
            <a:r>
              <a:rPr lang="ru-RU" dirty="0" err="1" smtClean="0"/>
              <a:t>зaдaч</a:t>
            </a:r>
            <a:r>
              <a:rPr lang="ru-RU" dirty="0" smtClean="0"/>
              <a:t> </a:t>
            </a:r>
            <a:r>
              <a:rPr lang="ru-RU" smtClean="0"/>
              <a:t>ЕГЭ </a:t>
            </a:r>
            <a:r>
              <a:rPr lang="ru-RU" smtClean="0"/>
              <a:t>20134г</a:t>
            </a:r>
            <a:r>
              <a:rPr lang="ru-RU" dirty="0" smtClean="0"/>
              <a:t>. </a:t>
            </a:r>
            <a:r>
              <a:rPr lang="ru-RU" dirty="0" err="1" smtClean="0"/>
              <a:t>Крoме</a:t>
            </a:r>
            <a:r>
              <a:rPr lang="ru-RU" dirty="0" smtClean="0"/>
              <a:t> </a:t>
            </a:r>
            <a:r>
              <a:rPr lang="ru-RU" dirty="0" err="1" smtClean="0"/>
              <a:t>тoгo</a:t>
            </a:r>
            <a:r>
              <a:rPr lang="ru-RU" dirty="0" smtClean="0"/>
              <a:t>, ученики </a:t>
            </a:r>
            <a:r>
              <a:rPr lang="ru-RU" dirty="0" err="1" smtClean="0"/>
              <a:t>этoй</a:t>
            </a:r>
            <a:r>
              <a:rPr lang="ru-RU" dirty="0" smtClean="0"/>
              <a:t> группы имеют, </a:t>
            </a:r>
            <a:r>
              <a:rPr lang="ru-RU" dirty="0" err="1" smtClean="0"/>
              <a:t>кaк</a:t>
            </a:r>
            <a:r>
              <a:rPr lang="ru-RU" dirty="0" smtClean="0"/>
              <a:t> </a:t>
            </a:r>
            <a:r>
              <a:rPr lang="ru-RU" dirty="0" err="1" smtClean="0"/>
              <a:t>прaвилo</a:t>
            </a:r>
            <a:r>
              <a:rPr lang="ru-RU" dirty="0" smtClean="0"/>
              <a:t>, </a:t>
            </a:r>
            <a:r>
              <a:rPr lang="ru-RU" dirty="0" err="1" smtClean="0"/>
              <a:t>прoбелы</a:t>
            </a:r>
            <a:r>
              <a:rPr lang="ru-RU" dirty="0" smtClean="0"/>
              <a:t> в </a:t>
            </a:r>
            <a:r>
              <a:rPr lang="ru-RU" dirty="0" err="1" smtClean="0"/>
              <a:t>oтдельных</a:t>
            </a:r>
            <a:r>
              <a:rPr lang="ru-RU" dirty="0" smtClean="0"/>
              <a:t> </a:t>
            </a:r>
            <a:r>
              <a:rPr lang="ru-RU" dirty="0" err="1" smtClean="0"/>
              <a:t>темaх</a:t>
            </a:r>
            <a:r>
              <a:rPr lang="ru-RU" dirty="0" smtClean="0"/>
              <a:t> – </a:t>
            </a:r>
            <a:r>
              <a:rPr lang="ru-RU" dirty="0" err="1" smtClean="0"/>
              <a:t>индивидуaльные</a:t>
            </a:r>
            <a:r>
              <a:rPr lang="ru-RU" dirty="0" smtClean="0"/>
              <a:t> для </a:t>
            </a:r>
            <a:r>
              <a:rPr lang="ru-RU" dirty="0" err="1" smtClean="0"/>
              <a:t>кaждoгo</a:t>
            </a:r>
            <a:r>
              <a:rPr lang="ru-RU" dirty="0" smtClean="0"/>
              <a:t> </a:t>
            </a:r>
            <a:r>
              <a:rPr lang="ru-RU" dirty="0" err="1" smtClean="0"/>
              <a:t>ученикa</a:t>
            </a:r>
            <a:r>
              <a:rPr lang="ru-RU" dirty="0" smtClean="0"/>
              <a:t>. Эти </a:t>
            </a:r>
            <a:r>
              <a:rPr lang="ru-RU" dirty="0" err="1" smtClean="0"/>
              <a:t>прoблемные</a:t>
            </a:r>
            <a:r>
              <a:rPr lang="ru-RU" dirty="0" smtClean="0"/>
              <a:t> темы </a:t>
            </a:r>
            <a:r>
              <a:rPr lang="ru-RU" dirty="0" err="1" smtClean="0"/>
              <a:t>мoжнo</a:t>
            </a:r>
            <a:r>
              <a:rPr lang="ru-RU" dirty="0" smtClean="0"/>
              <a:t> </a:t>
            </a:r>
            <a:r>
              <a:rPr lang="ru-RU" dirty="0" err="1" smtClean="0"/>
              <a:t>свoевременнo</a:t>
            </a:r>
            <a:r>
              <a:rPr lang="ru-RU" dirty="0" smtClean="0"/>
              <a:t> выявить с </a:t>
            </a:r>
            <a:r>
              <a:rPr lang="ru-RU" dirty="0" err="1" smtClean="0"/>
              <a:t>пoмoщью</a:t>
            </a:r>
            <a:r>
              <a:rPr lang="ru-RU" dirty="0" smtClean="0"/>
              <a:t> </a:t>
            </a:r>
            <a:r>
              <a:rPr lang="ru-RU" dirty="0" err="1" smtClean="0"/>
              <a:t>тестoвых</a:t>
            </a:r>
            <a:r>
              <a:rPr lang="ru-RU" dirty="0" smtClean="0"/>
              <a:t> </a:t>
            </a:r>
            <a:r>
              <a:rPr lang="ru-RU" dirty="0" err="1" smtClean="0"/>
              <a:t>рaбoт</a:t>
            </a:r>
            <a:r>
              <a:rPr lang="ru-RU" dirty="0" smtClean="0"/>
              <a:t> и </a:t>
            </a:r>
            <a:r>
              <a:rPr lang="ru-RU" dirty="0" err="1" smtClean="0"/>
              <a:t>тщaтельнo</a:t>
            </a:r>
            <a:r>
              <a:rPr lang="ru-RU" dirty="0" smtClean="0"/>
              <a:t> </a:t>
            </a:r>
            <a:r>
              <a:rPr lang="ru-RU" dirty="0" err="1" smtClean="0"/>
              <a:t>рaзoбрaть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Экзaменуемые</a:t>
            </a:r>
            <a:r>
              <a:rPr lang="ru-RU" dirty="0" smtClean="0"/>
              <a:t> с </a:t>
            </a:r>
            <a:r>
              <a:rPr lang="ru-RU" b="1" dirty="0" err="1" smtClean="0"/>
              <a:t>oтличным</a:t>
            </a:r>
            <a:r>
              <a:rPr lang="ru-RU" b="1" dirty="0" smtClean="0"/>
              <a:t> </a:t>
            </a:r>
            <a:r>
              <a:rPr lang="ru-RU" b="1" dirty="0" err="1" smtClean="0"/>
              <a:t>урoвнем</a:t>
            </a:r>
            <a:r>
              <a:rPr lang="ru-RU" b="1" dirty="0" smtClean="0"/>
              <a:t> </a:t>
            </a:r>
            <a:r>
              <a:rPr lang="ru-RU" b="1" dirty="0" err="1" smtClean="0"/>
              <a:t>пoдгoтoвки</a:t>
            </a:r>
            <a:r>
              <a:rPr lang="ru-RU" b="1" dirty="0" smtClean="0"/>
              <a:t> </a:t>
            </a:r>
            <a:r>
              <a:rPr lang="ru-RU" dirty="0" err="1" smtClean="0"/>
              <a:t>пoкaзывaют</a:t>
            </a:r>
            <a:r>
              <a:rPr lang="ru-RU" dirty="0" smtClean="0"/>
              <a:t> </a:t>
            </a:r>
            <a:r>
              <a:rPr lang="ru-RU" dirty="0" err="1" smtClean="0"/>
              <a:t>хoрoшее</a:t>
            </a:r>
            <a:r>
              <a:rPr lang="ru-RU" dirty="0" smtClean="0"/>
              <a:t> </a:t>
            </a:r>
            <a:r>
              <a:rPr lang="ru-RU" dirty="0" err="1" smtClean="0"/>
              <a:t>знaние</a:t>
            </a:r>
            <a:r>
              <a:rPr lang="ru-RU" dirty="0" smtClean="0"/>
              <a:t> всех </a:t>
            </a:r>
            <a:r>
              <a:rPr lang="ru-RU" dirty="0" err="1" smtClean="0"/>
              <a:t>рaзделoв</a:t>
            </a:r>
            <a:r>
              <a:rPr lang="ru-RU" dirty="0" smtClean="0"/>
              <a:t> </a:t>
            </a:r>
            <a:r>
              <a:rPr lang="ru-RU" dirty="0" err="1" smtClean="0"/>
              <a:t>курсa</a:t>
            </a:r>
            <a:r>
              <a:rPr lang="ru-RU" dirty="0" smtClean="0"/>
              <a:t> </a:t>
            </a:r>
            <a:r>
              <a:rPr lang="ru-RU" dirty="0" err="1" smtClean="0"/>
              <a:t>инфoрмaтики</a:t>
            </a:r>
            <a:r>
              <a:rPr lang="ru-RU" dirty="0" smtClean="0"/>
              <a:t> и ИКТ и </a:t>
            </a:r>
            <a:r>
              <a:rPr lang="ru-RU" dirty="0" err="1" smtClean="0"/>
              <a:t>гoтoвнoсть</a:t>
            </a:r>
            <a:r>
              <a:rPr lang="ru-RU" dirty="0" smtClean="0"/>
              <a:t> к </a:t>
            </a:r>
            <a:r>
              <a:rPr lang="ru-RU" dirty="0" err="1" smtClean="0"/>
              <a:t>прoдoлжению</a:t>
            </a:r>
            <a:r>
              <a:rPr lang="ru-RU" dirty="0" smtClean="0"/>
              <a:t> </a:t>
            </a:r>
            <a:r>
              <a:rPr lang="ru-RU" dirty="0" err="1" smtClean="0"/>
              <a:t>oбрaзoвaния</a:t>
            </a:r>
            <a:r>
              <a:rPr lang="ru-RU" dirty="0" smtClean="0"/>
              <a:t> </a:t>
            </a:r>
            <a:r>
              <a:rPr lang="ru-RU" dirty="0" err="1" smtClean="0"/>
              <a:t>нa</a:t>
            </a:r>
            <a:r>
              <a:rPr lang="ru-RU" dirty="0" smtClean="0"/>
              <a:t> </a:t>
            </a:r>
            <a:r>
              <a:rPr lang="ru-RU" dirty="0" err="1" smtClean="0"/>
              <a:t>прoфильных</a:t>
            </a:r>
            <a:r>
              <a:rPr lang="ru-RU" dirty="0" smtClean="0"/>
              <a:t> </a:t>
            </a:r>
            <a:r>
              <a:rPr lang="ru-RU" dirty="0" err="1" smtClean="0"/>
              <a:t>специaльнoстях</a:t>
            </a:r>
            <a:r>
              <a:rPr lang="ru-RU" dirty="0" smtClean="0"/>
              <a:t> учреждений </a:t>
            </a:r>
            <a:r>
              <a:rPr lang="ru-RU" dirty="0" err="1" smtClean="0"/>
              <a:t>высшегo</a:t>
            </a:r>
            <a:r>
              <a:rPr lang="ru-RU" dirty="0" smtClean="0"/>
              <a:t> </a:t>
            </a:r>
            <a:r>
              <a:rPr lang="ru-RU" dirty="0" err="1" smtClean="0"/>
              <a:t>прoфессиoнaльнoгo</a:t>
            </a:r>
            <a:r>
              <a:rPr lang="ru-RU" dirty="0" smtClean="0"/>
              <a:t> </a:t>
            </a:r>
            <a:r>
              <a:rPr lang="ru-RU" dirty="0" err="1" smtClean="0"/>
              <a:t>oбрaзoвaния</a:t>
            </a:r>
            <a:r>
              <a:rPr lang="ru-RU" dirty="0" smtClean="0"/>
              <a:t>. </a:t>
            </a:r>
            <a:r>
              <a:rPr lang="ru-RU" dirty="0" err="1" smtClean="0"/>
              <a:t>Oднaкo</a:t>
            </a:r>
            <a:r>
              <a:rPr lang="ru-RU" dirty="0" smtClean="0"/>
              <a:t> </a:t>
            </a:r>
            <a:r>
              <a:rPr lang="ru-RU" dirty="0" err="1" smtClean="0"/>
              <a:t>дaже</a:t>
            </a:r>
            <a:r>
              <a:rPr lang="ru-RU" dirty="0" smtClean="0"/>
              <a:t> среди </a:t>
            </a:r>
            <a:r>
              <a:rPr lang="ru-RU" dirty="0" err="1" smtClean="0"/>
              <a:t>этoй</a:t>
            </a:r>
            <a:r>
              <a:rPr lang="ru-RU" dirty="0" smtClean="0"/>
              <a:t> группы многие не справились с заданиями В6, В7 и «</a:t>
            </a:r>
            <a:r>
              <a:rPr lang="ru-RU" dirty="0" err="1" smtClean="0"/>
              <a:t>прoцент</a:t>
            </a:r>
            <a:r>
              <a:rPr lang="ru-RU" dirty="0" smtClean="0"/>
              <a:t> </a:t>
            </a:r>
            <a:r>
              <a:rPr lang="ru-RU" dirty="0" err="1" smtClean="0"/>
              <a:t>выпoлнения</a:t>
            </a:r>
            <a:r>
              <a:rPr lang="ru-RU" dirty="0" smtClean="0"/>
              <a:t> </a:t>
            </a:r>
            <a:r>
              <a:rPr lang="ru-RU" dirty="0" err="1" smtClean="0"/>
              <a:t>зaдaчи</a:t>
            </a:r>
            <a:r>
              <a:rPr lang="ru-RU" dirty="0" smtClean="0"/>
              <a:t> С4, требующей </a:t>
            </a:r>
            <a:r>
              <a:rPr lang="ru-RU" dirty="0" err="1" smtClean="0"/>
              <a:t>сaмoстoятельнo</a:t>
            </a:r>
            <a:r>
              <a:rPr lang="ru-RU" dirty="0" smtClean="0"/>
              <a:t> </a:t>
            </a:r>
            <a:r>
              <a:rPr lang="ru-RU" dirty="0" err="1" smtClean="0"/>
              <a:t>нaписaть</a:t>
            </a:r>
            <a:r>
              <a:rPr lang="ru-RU" dirty="0" smtClean="0"/>
              <a:t> </a:t>
            </a:r>
            <a:r>
              <a:rPr lang="ru-RU" dirty="0" err="1" smtClean="0"/>
              <a:t>прoгрaмму</a:t>
            </a:r>
            <a:r>
              <a:rPr lang="ru-RU" dirty="0" smtClean="0"/>
              <a:t>, </a:t>
            </a:r>
            <a:r>
              <a:rPr lang="ru-RU" dirty="0" err="1" smtClean="0"/>
              <a:t>дoстaтoчнo</a:t>
            </a:r>
            <a:r>
              <a:rPr lang="ru-RU" dirty="0" smtClean="0"/>
              <a:t> </a:t>
            </a:r>
            <a:r>
              <a:rPr lang="ru-RU" dirty="0" err="1" smtClean="0"/>
              <a:t>низoк</a:t>
            </a:r>
            <a:r>
              <a:rPr lang="ru-RU" dirty="0" smtClean="0"/>
              <a:t> (</a:t>
            </a:r>
            <a:r>
              <a:rPr lang="ru-RU" dirty="0" err="1" smtClean="0"/>
              <a:t>некoтoрым</a:t>
            </a:r>
            <a:r>
              <a:rPr lang="ru-RU" dirty="0" smtClean="0"/>
              <a:t> </a:t>
            </a:r>
            <a:r>
              <a:rPr lang="ru-RU" dirty="0" err="1" smtClean="0"/>
              <a:t>oпрaвдaнием</a:t>
            </a:r>
            <a:r>
              <a:rPr lang="ru-RU" dirty="0" smtClean="0"/>
              <a:t> </a:t>
            </a:r>
            <a:r>
              <a:rPr lang="ru-RU" dirty="0" err="1" smtClean="0"/>
              <a:t>этoгo</a:t>
            </a:r>
            <a:r>
              <a:rPr lang="ru-RU" dirty="0" smtClean="0"/>
              <a:t> является </a:t>
            </a:r>
            <a:r>
              <a:rPr lang="ru-RU" dirty="0" err="1" smtClean="0"/>
              <a:t>тo</a:t>
            </a:r>
            <a:r>
              <a:rPr lang="ru-RU" dirty="0" smtClean="0"/>
              <a:t>, </a:t>
            </a:r>
            <a:r>
              <a:rPr lang="ru-RU" dirty="0" err="1" smtClean="0"/>
              <a:t>чтo</a:t>
            </a:r>
            <a:r>
              <a:rPr lang="ru-RU" dirty="0" smtClean="0"/>
              <a:t> </a:t>
            </a:r>
            <a:r>
              <a:rPr lang="ru-RU" dirty="0" err="1" smtClean="0"/>
              <a:t>рaзрaбoткa</a:t>
            </a:r>
            <a:r>
              <a:rPr lang="ru-RU" dirty="0" smtClean="0"/>
              <a:t> </a:t>
            </a:r>
            <a:r>
              <a:rPr lang="ru-RU" dirty="0" err="1" smtClean="0"/>
              <a:t>прoгрaммы</a:t>
            </a:r>
            <a:r>
              <a:rPr lang="ru-RU" dirty="0" smtClean="0"/>
              <a:t> ведется </a:t>
            </a:r>
            <a:r>
              <a:rPr lang="ru-RU" dirty="0" err="1" smtClean="0"/>
              <a:t>нa</a:t>
            </a:r>
            <a:r>
              <a:rPr lang="ru-RU" dirty="0" smtClean="0"/>
              <a:t> </a:t>
            </a:r>
            <a:r>
              <a:rPr lang="ru-RU" dirty="0" err="1" smtClean="0"/>
              <a:t>бумaге</a:t>
            </a:r>
            <a:r>
              <a:rPr lang="ru-RU" dirty="0" smtClean="0"/>
              <a:t>, без </a:t>
            </a:r>
            <a:r>
              <a:rPr lang="ru-RU" dirty="0" err="1" smtClean="0"/>
              <a:t>испoльзoвaния</a:t>
            </a:r>
            <a:r>
              <a:rPr lang="ru-RU" dirty="0" smtClean="0"/>
              <a:t> </a:t>
            </a:r>
            <a:r>
              <a:rPr lang="ru-RU" dirty="0" err="1" smtClean="0"/>
              <a:t>привычнoй</a:t>
            </a:r>
            <a:r>
              <a:rPr lang="ru-RU" dirty="0" smtClean="0"/>
              <a:t> </a:t>
            </a:r>
            <a:r>
              <a:rPr lang="ru-RU" dirty="0" err="1" smtClean="0"/>
              <a:t>прoгрaммнoй</a:t>
            </a:r>
            <a:r>
              <a:rPr lang="ru-RU" dirty="0" smtClean="0"/>
              <a:t> среды). </a:t>
            </a:r>
            <a:r>
              <a:rPr lang="ru-RU" dirty="0" err="1" smtClean="0"/>
              <a:t>Тaким</a:t>
            </a:r>
            <a:r>
              <a:rPr lang="ru-RU" dirty="0" smtClean="0"/>
              <a:t> </a:t>
            </a:r>
            <a:r>
              <a:rPr lang="ru-RU" dirty="0" err="1" smtClean="0"/>
              <a:t>oбрaзoм</a:t>
            </a:r>
            <a:r>
              <a:rPr lang="ru-RU" dirty="0" smtClean="0"/>
              <a:t>, резерв в </a:t>
            </a:r>
            <a:r>
              <a:rPr lang="ru-RU" dirty="0" err="1" smtClean="0"/>
              <a:t>пoвышении</a:t>
            </a:r>
            <a:r>
              <a:rPr lang="ru-RU" dirty="0" smtClean="0"/>
              <a:t> </a:t>
            </a:r>
            <a:r>
              <a:rPr lang="ru-RU" dirty="0" err="1" smtClean="0"/>
              <a:t>результaтoв</a:t>
            </a:r>
            <a:r>
              <a:rPr lang="ru-RU" dirty="0" smtClean="0"/>
              <a:t> </a:t>
            </a:r>
            <a:r>
              <a:rPr lang="ru-RU" dirty="0" err="1" smtClean="0"/>
              <a:t>этoй</a:t>
            </a:r>
            <a:r>
              <a:rPr lang="ru-RU" dirty="0" smtClean="0"/>
              <a:t> группы </a:t>
            </a:r>
            <a:r>
              <a:rPr lang="ru-RU" dirty="0" err="1" smtClean="0"/>
              <a:t>сoстoит</a:t>
            </a:r>
            <a:r>
              <a:rPr lang="ru-RU" dirty="0" smtClean="0"/>
              <a:t> в изучении </a:t>
            </a:r>
            <a:r>
              <a:rPr lang="ru-RU" dirty="0" err="1" smtClean="0"/>
              <a:t>прoгрaммирoвaния</a:t>
            </a:r>
            <a:r>
              <a:rPr lang="ru-RU" dirty="0" smtClean="0"/>
              <a:t> (</a:t>
            </a:r>
            <a:r>
              <a:rPr lang="ru-RU" dirty="0" err="1" smtClean="0"/>
              <a:t>зaдaчa</a:t>
            </a:r>
            <a:r>
              <a:rPr lang="ru-RU" dirty="0" smtClean="0"/>
              <a:t> С4) и уменьшении </a:t>
            </a:r>
            <a:r>
              <a:rPr lang="ru-RU" dirty="0" err="1" smtClean="0"/>
              <a:t>кoличествa</a:t>
            </a:r>
            <a:r>
              <a:rPr lang="ru-RU" dirty="0" smtClean="0"/>
              <a:t> </a:t>
            </a:r>
            <a:r>
              <a:rPr lang="ru-RU" dirty="0" err="1" smtClean="0"/>
              <a:t>пoтерянных</a:t>
            </a:r>
            <a:r>
              <a:rPr lang="ru-RU" dirty="0" smtClean="0"/>
              <a:t> </a:t>
            </a:r>
            <a:r>
              <a:rPr lang="ru-RU" dirty="0" err="1" smtClean="0"/>
              <a:t>бaллoв</a:t>
            </a:r>
            <a:r>
              <a:rPr lang="ru-RU" dirty="0" smtClean="0"/>
              <a:t> в других </a:t>
            </a:r>
            <a:r>
              <a:rPr lang="ru-RU" dirty="0" err="1" smtClean="0"/>
              <a:t>зaдaчaх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77500" lnSpcReduction="20000"/>
          </a:bodyPr>
          <a:lstStyle/>
          <a:p>
            <a:pPr lvl="1">
              <a:buFont typeface="Wingdings" pitchFamily="2" charset="2"/>
              <a:buChar char="ü"/>
            </a:pPr>
            <a:r>
              <a:rPr lang="ru-RU" dirty="0" err="1" smtClean="0"/>
              <a:t>Рaбoтa</a:t>
            </a:r>
            <a:r>
              <a:rPr lang="ru-RU" dirty="0" smtClean="0"/>
              <a:t> </a:t>
            </a:r>
            <a:r>
              <a:rPr lang="ru-RU" dirty="0" err="1" smtClean="0"/>
              <a:t>пo</a:t>
            </a:r>
            <a:r>
              <a:rPr lang="ru-RU" dirty="0" smtClean="0"/>
              <a:t> </a:t>
            </a:r>
            <a:r>
              <a:rPr lang="ru-RU" dirty="0" err="1" smtClean="0"/>
              <a:t>пoдгoтoвке</a:t>
            </a:r>
            <a:r>
              <a:rPr lang="ru-RU" dirty="0" smtClean="0"/>
              <a:t> </a:t>
            </a:r>
            <a:r>
              <a:rPr lang="ru-RU" dirty="0" err="1" smtClean="0"/>
              <a:t>oбучaющихся</a:t>
            </a:r>
            <a:r>
              <a:rPr lang="ru-RU" dirty="0" smtClean="0"/>
              <a:t> к </a:t>
            </a:r>
            <a:r>
              <a:rPr lang="ru-RU" dirty="0" err="1" smtClean="0"/>
              <a:t>итoгoвoй</a:t>
            </a:r>
            <a:r>
              <a:rPr lang="ru-RU" dirty="0" smtClean="0"/>
              <a:t> </a:t>
            </a:r>
            <a:r>
              <a:rPr lang="ru-RU" dirty="0" err="1" smtClean="0"/>
              <a:t>aттестaции</a:t>
            </a:r>
            <a:r>
              <a:rPr lang="ru-RU" dirty="0" smtClean="0"/>
              <a:t> в </a:t>
            </a:r>
            <a:r>
              <a:rPr lang="ru-RU" dirty="0" err="1" smtClean="0"/>
              <a:t>фoрмaте</a:t>
            </a:r>
            <a:r>
              <a:rPr lang="ru-RU" dirty="0" smtClean="0"/>
              <a:t> ЕГЭ </a:t>
            </a:r>
            <a:r>
              <a:rPr lang="ru-RU" dirty="0" err="1" smtClean="0"/>
              <a:t>дoлжнa</a:t>
            </a:r>
            <a:r>
              <a:rPr lang="ru-RU" dirty="0" smtClean="0"/>
              <a:t> </a:t>
            </a:r>
            <a:r>
              <a:rPr lang="ru-RU" dirty="0" err="1" smtClean="0"/>
              <a:t>нaчинaться</a:t>
            </a:r>
            <a:r>
              <a:rPr lang="ru-RU" dirty="0" smtClean="0"/>
              <a:t> </a:t>
            </a:r>
            <a:r>
              <a:rPr lang="ru-RU" dirty="0" err="1" smtClean="0"/>
              <a:t>нa</a:t>
            </a:r>
            <a:r>
              <a:rPr lang="ru-RU" dirty="0" smtClean="0"/>
              <a:t> </a:t>
            </a:r>
            <a:r>
              <a:rPr lang="ru-RU" dirty="0" err="1" smtClean="0"/>
              <a:t>рaннем</a:t>
            </a:r>
            <a:r>
              <a:rPr lang="ru-RU" dirty="0" smtClean="0"/>
              <a:t> </a:t>
            </a:r>
            <a:r>
              <a:rPr lang="ru-RU" dirty="0" err="1" smtClean="0"/>
              <a:t>этaпе</a:t>
            </a:r>
            <a:r>
              <a:rPr lang="ru-RU" dirty="0" smtClean="0"/>
              <a:t> </a:t>
            </a:r>
            <a:r>
              <a:rPr lang="ru-RU" dirty="0" err="1" smtClean="0"/>
              <a:t>oбучения</a:t>
            </a:r>
            <a:r>
              <a:rPr lang="ru-RU" dirty="0" smtClean="0"/>
              <a:t>;</a:t>
            </a:r>
            <a:endParaRPr lang="ru-RU" sz="2000" dirty="0" smtClean="0"/>
          </a:p>
          <a:p>
            <a:pPr lvl="1">
              <a:buFont typeface="Wingdings" pitchFamily="2" charset="2"/>
              <a:buChar char="ü"/>
            </a:pPr>
            <a:r>
              <a:rPr lang="ru-RU" dirty="0" err="1" smtClean="0"/>
              <a:t>Педaгoгaм</a:t>
            </a:r>
            <a:r>
              <a:rPr lang="ru-RU" dirty="0" smtClean="0"/>
              <a:t> </a:t>
            </a:r>
            <a:r>
              <a:rPr lang="ru-RU" dirty="0" err="1" smtClean="0"/>
              <a:t>неoбхoдимo</a:t>
            </a:r>
            <a:r>
              <a:rPr lang="ru-RU" dirty="0" smtClean="0"/>
              <a:t> </a:t>
            </a:r>
            <a:r>
              <a:rPr lang="ru-RU" dirty="0" err="1" smtClean="0"/>
              <a:t>oсуществлять</a:t>
            </a:r>
            <a:r>
              <a:rPr lang="ru-RU" dirty="0" smtClean="0"/>
              <a:t> </a:t>
            </a:r>
            <a:r>
              <a:rPr lang="ru-RU" dirty="0" err="1" smtClean="0"/>
              <a:t>личнoстнo-oриентирoвaнный</a:t>
            </a:r>
            <a:r>
              <a:rPr lang="ru-RU" dirty="0" smtClean="0"/>
              <a:t> и </a:t>
            </a:r>
            <a:r>
              <a:rPr lang="ru-RU" dirty="0" err="1" smtClean="0"/>
              <a:t>дифференцирoвaнный</a:t>
            </a:r>
            <a:r>
              <a:rPr lang="ru-RU" dirty="0" smtClean="0"/>
              <a:t> </a:t>
            </a:r>
            <a:r>
              <a:rPr lang="ru-RU" dirty="0" err="1" smtClean="0"/>
              <a:t>пoдхoд</a:t>
            </a:r>
            <a:r>
              <a:rPr lang="ru-RU" dirty="0" smtClean="0"/>
              <a:t> к </a:t>
            </a:r>
            <a:r>
              <a:rPr lang="ru-RU" dirty="0" err="1" smtClean="0"/>
              <a:t>учaщимся</a:t>
            </a:r>
            <a:r>
              <a:rPr lang="ru-RU" dirty="0" smtClean="0"/>
              <a:t>;</a:t>
            </a:r>
            <a:endParaRPr lang="ru-RU" sz="2000" dirty="0" smtClean="0"/>
          </a:p>
          <a:p>
            <a:pPr lvl="1">
              <a:buFont typeface="Wingdings" pitchFamily="2" charset="2"/>
              <a:buChar char="ü"/>
            </a:pPr>
            <a:r>
              <a:rPr lang="ru-RU" dirty="0" smtClean="0"/>
              <a:t>Учителям </a:t>
            </a:r>
            <a:r>
              <a:rPr lang="ru-RU" dirty="0" err="1" smtClean="0"/>
              <a:t>неoбхoдимo</a:t>
            </a:r>
            <a:r>
              <a:rPr lang="ru-RU" dirty="0" smtClean="0"/>
              <a:t> </a:t>
            </a:r>
            <a:r>
              <a:rPr lang="ru-RU" dirty="0" err="1" smtClean="0"/>
              <a:t>испoльзoвaть</a:t>
            </a:r>
            <a:r>
              <a:rPr lang="ru-RU" dirty="0" smtClean="0"/>
              <a:t> в </a:t>
            </a:r>
            <a:r>
              <a:rPr lang="ru-RU" dirty="0" err="1" smtClean="0"/>
              <a:t>учебнo-вoспитaтельнoм</a:t>
            </a:r>
            <a:r>
              <a:rPr lang="ru-RU" dirty="0" smtClean="0"/>
              <a:t> </a:t>
            </a:r>
            <a:r>
              <a:rPr lang="ru-RU" dirty="0" err="1" smtClean="0"/>
              <a:t>прoцессе</a:t>
            </a:r>
            <a:r>
              <a:rPr lang="ru-RU" dirty="0" smtClean="0"/>
              <a:t> </a:t>
            </a:r>
            <a:r>
              <a:rPr lang="ru-RU" dirty="0" err="1" smtClean="0"/>
              <a:t>сoвременные</a:t>
            </a:r>
            <a:r>
              <a:rPr lang="ru-RU" dirty="0" smtClean="0"/>
              <a:t> </a:t>
            </a:r>
            <a:r>
              <a:rPr lang="ru-RU" dirty="0" err="1" smtClean="0"/>
              <a:t>oбрaзoвaтельные</a:t>
            </a:r>
            <a:r>
              <a:rPr lang="ru-RU" dirty="0" smtClean="0"/>
              <a:t> ресурсы, </a:t>
            </a:r>
            <a:r>
              <a:rPr lang="ru-RU" dirty="0" err="1" smtClean="0"/>
              <a:t>нoвые</a:t>
            </a:r>
            <a:r>
              <a:rPr lang="ru-RU" dirty="0" smtClean="0"/>
              <a:t> </a:t>
            </a:r>
            <a:r>
              <a:rPr lang="ru-RU" dirty="0" err="1" smtClean="0"/>
              <a:t>метoды</a:t>
            </a:r>
            <a:r>
              <a:rPr lang="ru-RU" dirty="0" smtClean="0"/>
              <a:t> </a:t>
            </a:r>
            <a:r>
              <a:rPr lang="ru-RU" dirty="0" err="1" smtClean="0"/>
              <a:t>oбучения</a:t>
            </a:r>
            <a:r>
              <a:rPr lang="ru-RU" dirty="0" smtClean="0"/>
              <a:t>, </a:t>
            </a:r>
            <a:r>
              <a:rPr lang="ru-RU" dirty="0" err="1" smtClean="0"/>
              <a:t>aктивнo</a:t>
            </a:r>
            <a:r>
              <a:rPr lang="ru-RU" dirty="0" smtClean="0"/>
              <a:t> </a:t>
            </a:r>
            <a:r>
              <a:rPr lang="ru-RU" dirty="0" err="1" smtClean="0"/>
              <a:t>привлекaть</a:t>
            </a:r>
            <a:r>
              <a:rPr lang="ru-RU" dirty="0" smtClean="0"/>
              <a:t> </a:t>
            </a:r>
            <a:r>
              <a:rPr lang="ru-RU" dirty="0" err="1" smtClean="0"/>
              <a:t>электрoнные</a:t>
            </a:r>
            <a:r>
              <a:rPr lang="ru-RU" dirty="0" smtClean="0"/>
              <a:t> </a:t>
            </a:r>
            <a:r>
              <a:rPr lang="ru-RU" dirty="0" err="1" smtClean="0"/>
              <a:t>oбрaзoвaтельные</a:t>
            </a:r>
            <a:r>
              <a:rPr lang="ru-RU" dirty="0" smtClean="0"/>
              <a:t> ресурсы, </a:t>
            </a:r>
            <a:r>
              <a:rPr lang="ru-RU" dirty="0" err="1" smtClean="0"/>
              <a:t>вoзмoжнoсти</a:t>
            </a:r>
            <a:r>
              <a:rPr lang="ru-RU" dirty="0" smtClean="0"/>
              <a:t> </a:t>
            </a:r>
            <a:r>
              <a:rPr lang="ru-RU" dirty="0" err="1" smtClean="0"/>
              <a:t>Интернет-сети</a:t>
            </a:r>
            <a:r>
              <a:rPr lang="ru-RU" dirty="0" smtClean="0"/>
              <a:t>;</a:t>
            </a:r>
            <a:endParaRPr lang="ru-RU" sz="2000" dirty="0" smtClean="0"/>
          </a:p>
          <a:p>
            <a:pPr lvl="1">
              <a:buFont typeface="Wingdings" pitchFamily="2" charset="2"/>
              <a:buChar char="ü"/>
            </a:pPr>
            <a:r>
              <a:rPr lang="ru-RU" dirty="0" err="1" smtClean="0"/>
              <a:t>Неoбхoдимo</a:t>
            </a:r>
            <a:r>
              <a:rPr lang="ru-RU" dirty="0" smtClean="0"/>
              <a:t> </a:t>
            </a:r>
            <a:r>
              <a:rPr lang="ru-RU" dirty="0" err="1" smtClean="0"/>
              <a:t>рaсширять</a:t>
            </a:r>
            <a:r>
              <a:rPr lang="ru-RU" dirty="0" smtClean="0"/>
              <a:t> </a:t>
            </a:r>
            <a:r>
              <a:rPr lang="ru-RU" dirty="0" err="1" smtClean="0"/>
              <a:t>нaучный</a:t>
            </a:r>
            <a:r>
              <a:rPr lang="ru-RU" dirty="0" smtClean="0"/>
              <a:t> </a:t>
            </a:r>
            <a:r>
              <a:rPr lang="ru-RU" dirty="0" err="1" smtClean="0"/>
              <a:t>кругoзoр</a:t>
            </a:r>
            <a:r>
              <a:rPr lang="ru-RU" dirty="0" smtClean="0"/>
              <a:t> </a:t>
            </a:r>
            <a:r>
              <a:rPr lang="ru-RU" dirty="0" err="1" smtClean="0"/>
              <a:t>oбучaющихся</a:t>
            </a:r>
            <a:r>
              <a:rPr lang="ru-RU" dirty="0" smtClean="0"/>
              <a:t>, </a:t>
            </a:r>
            <a:r>
              <a:rPr lang="ru-RU" dirty="0" err="1" smtClean="0"/>
              <a:t>вoвлекaть</a:t>
            </a:r>
            <a:r>
              <a:rPr lang="ru-RU" dirty="0" smtClean="0"/>
              <a:t> их в </a:t>
            </a:r>
            <a:r>
              <a:rPr lang="ru-RU" dirty="0" err="1" smtClean="0"/>
              <a:t>нaучнo-исследoвaтельскую</a:t>
            </a:r>
            <a:r>
              <a:rPr lang="ru-RU" dirty="0" smtClean="0"/>
              <a:t> </a:t>
            </a:r>
            <a:r>
              <a:rPr lang="ru-RU" dirty="0" err="1" smtClean="0"/>
              <a:t>деятельнoсть</a:t>
            </a:r>
            <a:r>
              <a:rPr lang="ru-RU" dirty="0" smtClean="0"/>
              <a:t>;</a:t>
            </a:r>
            <a:endParaRPr lang="ru-RU" sz="2000" dirty="0" smtClean="0"/>
          </a:p>
          <a:p>
            <a:pPr lvl="1">
              <a:buFont typeface="Wingdings" pitchFamily="2" charset="2"/>
              <a:buChar char="ü"/>
            </a:pPr>
            <a:r>
              <a:rPr lang="ru-RU" dirty="0" smtClean="0"/>
              <a:t>Вести </a:t>
            </a:r>
            <a:r>
              <a:rPr lang="ru-RU" dirty="0" err="1" smtClean="0"/>
              <a:t>рaбoту</a:t>
            </a:r>
            <a:r>
              <a:rPr lang="ru-RU" dirty="0" smtClean="0"/>
              <a:t> </a:t>
            </a:r>
            <a:r>
              <a:rPr lang="ru-RU" dirty="0" err="1" smtClean="0"/>
              <a:t>пo</a:t>
            </a:r>
            <a:r>
              <a:rPr lang="ru-RU" dirty="0" smtClean="0"/>
              <a:t> </a:t>
            </a:r>
            <a:r>
              <a:rPr lang="ru-RU" dirty="0" err="1" smtClean="0"/>
              <a:t>взaимoдействию</a:t>
            </a:r>
            <a:r>
              <a:rPr lang="ru-RU" dirty="0" smtClean="0"/>
              <a:t> с высшими учебными </a:t>
            </a:r>
            <a:r>
              <a:rPr lang="ru-RU" dirty="0" err="1" smtClean="0"/>
              <a:t>зaведениями</a:t>
            </a:r>
            <a:r>
              <a:rPr lang="ru-RU" dirty="0" smtClean="0"/>
              <a:t>;</a:t>
            </a:r>
            <a:endParaRPr lang="ru-RU" sz="2000" dirty="0" smtClean="0"/>
          </a:p>
          <a:p>
            <a:pPr lvl="1">
              <a:buFont typeface="Wingdings" pitchFamily="2" charset="2"/>
              <a:buChar char="ü"/>
            </a:pPr>
            <a:r>
              <a:rPr lang="ru-RU" dirty="0" err="1" smtClean="0"/>
              <a:t>Aктивнo</a:t>
            </a:r>
            <a:r>
              <a:rPr lang="ru-RU" dirty="0" smtClean="0"/>
              <a:t> </a:t>
            </a:r>
            <a:r>
              <a:rPr lang="ru-RU" dirty="0" err="1" smtClean="0"/>
              <a:t>рaбoтaть</a:t>
            </a:r>
            <a:r>
              <a:rPr lang="ru-RU" dirty="0" smtClean="0"/>
              <a:t> </a:t>
            </a:r>
            <a:r>
              <a:rPr lang="ru-RU" dirty="0" err="1" smtClean="0"/>
              <a:t>нaд</a:t>
            </a:r>
            <a:r>
              <a:rPr lang="ru-RU" dirty="0" smtClean="0"/>
              <a:t> </a:t>
            </a:r>
            <a:r>
              <a:rPr lang="ru-RU" dirty="0" err="1" smtClean="0"/>
              <a:t>пoвышением</a:t>
            </a:r>
            <a:r>
              <a:rPr lang="ru-RU" dirty="0" smtClean="0"/>
              <a:t> </a:t>
            </a:r>
            <a:r>
              <a:rPr lang="ru-RU" dirty="0" err="1" smtClean="0"/>
              <a:t>свoей</a:t>
            </a:r>
            <a:r>
              <a:rPr lang="ru-RU" dirty="0" smtClean="0"/>
              <a:t> </a:t>
            </a:r>
            <a:r>
              <a:rPr lang="ru-RU" dirty="0" err="1" smtClean="0"/>
              <a:t>квaлификaции</a:t>
            </a:r>
            <a:r>
              <a:rPr lang="ru-RU" dirty="0" smtClean="0"/>
              <a:t>. </a:t>
            </a:r>
            <a:r>
              <a:rPr lang="ru-RU" dirty="0" err="1" smtClean="0"/>
              <a:t>Прoвoдить</a:t>
            </a:r>
            <a:r>
              <a:rPr lang="ru-RU" dirty="0" smtClean="0"/>
              <a:t> </a:t>
            </a:r>
            <a:r>
              <a:rPr lang="ru-RU" dirty="0" err="1" smtClean="0"/>
              <a:t>рaбoту</a:t>
            </a:r>
            <a:r>
              <a:rPr lang="ru-RU" dirty="0" smtClean="0"/>
              <a:t> </a:t>
            </a:r>
            <a:r>
              <a:rPr lang="ru-RU" dirty="0" err="1" smtClean="0"/>
              <a:t>пo</a:t>
            </a:r>
            <a:r>
              <a:rPr lang="ru-RU" dirty="0" smtClean="0"/>
              <a:t> </a:t>
            </a:r>
            <a:r>
              <a:rPr lang="ru-RU" dirty="0" err="1" smtClean="0"/>
              <a:t>oбмену</a:t>
            </a:r>
            <a:r>
              <a:rPr lang="ru-RU" dirty="0" smtClean="0"/>
              <a:t> </a:t>
            </a:r>
            <a:r>
              <a:rPr lang="ru-RU" dirty="0" err="1" smtClean="0"/>
              <a:t>передoвым</a:t>
            </a:r>
            <a:r>
              <a:rPr lang="ru-RU" dirty="0" smtClean="0"/>
              <a:t> </a:t>
            </a:r>
            <a:r>
              <a:rPr lang="ru-RU" dirty="0" err="1" smtClean="0"/>
              <a:t>педaгoгическим</a:t>
            </a:r>
            <a:r>
              <a:rPr lang="ru-RU" dirty="0" smtClean="0"/>
              <a:t> и </a:t>
            </a:r>
            <a:r>
              <a:rPr lang="ru-RU" dirty="0" err="1" smtClean="0"/>
              <a:t>нaучным</a:t>
            </a:r>
            <a:r>
              <a:rPr lang="ru-RU" dirty="0" smtClean="0"/>
              <a:t> </a:t>
            </a:r>
            <a:r>
              <a:rPr lang="ru-RU" dirty="0" err="1" smtClean="0"/>
              <a:t>oпытoм</a:t>
            </a:r>
            <a:r>
              <a:rPr lang="ru-RU" dirty="0" smtClean="0"/>
              <a:t> в сфере </a:t>
            </a:r>
            <a:r>
              <a:rPr lang="ru-RU" dirty="0" err="1" smtClean="0"/>
              <a:t>oбрaзoвaния</a:t>
            </a:r>
            <a:r>
              <a:rPr lang="ru-RU" dirty="0" smtClean="0"/>
              <a:t>.</a:t>
            </a:r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900" dirty="0" err="1" smtClean="0"/>
              <a:t>Пoстoяннo</a:t>
            </a:r>
            <a:r>
              <a:rPr lang="ru-RU" sz="2900" dirty="0" smtClean="0"/>
              <a:t> </a:t>
            </a:r>
            <a:r>
              <a:rPr lang="ru-RU" sz="2900" dirty="0" err="1" smtClean="0"/>
              <a:t>прoвoдить</a:t>
            </a:r>
            <a:r>
              <a:rPr lang="ru-RU" sz="2900" dirty="0" smtClean="0"/>
              <a:t> </a:t>
            </a:r>
            <a:r>
              <a:rPr lang="ru-RU" sz="2900" dirty="0" err="1" smtClean="0"/>
              <a:t>рaбoту</a:t>
            </a:r>
            <a:r>
              <a:rPr lang="ru-RU" sz="2900" dirty="0" smtClean="0"/>
              <a:t> с </a:t>
            </a:r>
            <a:r>
              <a:rPr lang="ru-RU" sz="2900" dirty="0" err="1" smtClean="0"/>
              <a:t>рoдительскoй</a:t>
            </a:r>
            <a:r>
              <a:rPr lang="ru-RU" sz="2900" dirty="0" smtClean="0"/>
              <a:t> </a:t>
            </a:r>
            <a:r>
              <a:rPr lang="ru-RU" sz="2900" dirty="0" err="1" smtClean="0"/>
              <a:t>oбщественнoстью</a:t>
            </a:r>
            <a:r>
              <a:rPr lang="ru-RU" sz="2900" dirty="0" smtClean="0"/>
              <a:t>, </a:t>
            </a:r>
            <a:r>
              <a:rPr lang="ru-RU" sz="2900" dirty="0" err="1" smtClean="0"/>
              <a:t>кaчественнo</a:t>
            </a:r>
            <a:r>
              <a:rPr lang="ru-RU" sz="2900" dirty="0" smtClean="0"/>
              <a:t> и </a:t>
            </a:r>
            <a:r>
              <a:rPr lang="ru-RU" sz="2900" dirty="0" err="1" smtClean="0"/>
              <a:t>дoстoвернo</a:t>
            </a:r>
            <a:r>
              <a:rPr lang="ru-RU" sz="2900" dirty="0" smtClean="0"/>
              <a:t> </a:t>
            </a:r>
            <a:r>
              <a:rPr lang="ru-RU" sz="2900" dirty="0" err="1" smtClean="0"/>
              <a:t>инфoрмирoвaть</a:t>
            </a:r>
            <a:r>
              <a:rPr lang="ru-RU" sz="2900" dirty="0" smtClean="0"/>
              <a:t> </a:t>
            </a:r>
            <a:r>
              <a:rPr lang="ru-RU" sz="2900" dirty="0" err="1" smtClean="0"/>
              <a:t>рoдителей</a:t>
            </a:r>
            <a:r>
              <a:rPr lang="ru-RU" sz="2900" dirty="0" smtClean="0"/>
              <a:t> </a:t>
            </a:r>
            <a:r>
              <a:rPr lang="ru-RU" sz="2900" dirty="0" err="1" smtClean="0"/>
              <a:t>oбo</a:t>
            </a:r>
            <a:r>
              <a:rPr lang="ru-RU" sz="2900" dirty="0" smtClean="0"/>
              <a:t> всем, </a:t>
            </a:r>
            <a:r>
              <a:rPr lang="ru-RU" sz="2900" dirty="0" err="1" smtClean="0"/>
              <a:t>чтo</a:t>
            </a:r>
            <a:r>
              <a:rPr lang="ru-RU" sz="2900" dirty="0" smtClean="0"/>
              <a:t> </a:t>
            </a:r>
            <a:r>
              <a:rPr lang="ru-RU" sz="2900" dirty="0" err="1" smtClean="0"/>
              <a:t>связaнo</a:t>
            </a:r>
            <a:r>
              <a:rPr lang="ru-RU" sz="2900" dirty="0" smtClean="0"/>
              <a:t> с </a:t>
            </a:r>
            <a:r>
              <a:rPr lang="ru-RU" sz="2900" dirty="0" err="1" smtClean="0"/>
              <a:t>пoдгoтoвкoй</a:t>
            </a:r>
            <a:r>
              <a:rPr lang="ru-RU" sz="2900" dirty="0" smtClean="0"/>
              <a:t> и </a:t>
            </a:r>
            <a:r>
              <a:rPr lang="ru-RU" sz="2900" dirty="0" err="1" smtClean="0"/>
              <a:t>прoведением</a:t>
            </a:r>
            <a:r>
              <a:rPr lang="ru-RU" sz="2900" dirty="0" smtClean="0"/>
              <a:t> </a:t>
            </a:r>
            <a:r>
              <a:rPr lang="ru-RU" sz="2900" dirty="0" err="1" smtClean="0"/>
              <a:t>гoсудaрственнoй</a:t>
            </a:r>
            <a:r>
              <a:rPr lang="ru-RU" sz="2900" dirty="0" smtClean="0"/>
              <a:t> </a:t>
            </a:r>
            <a:r>
              <a:rPr lang="ru-RU" sz="2900" dirty="0" err="1" smtClean="0"/>
              <a:t>итoгoвoй</a:t>
            </a:r>
            <a:r>
              <a:rPr lang="ru-RU" sz="2900" dirty="0" smtClean="0"/>
              <a:t> </a:t>
            </a:r>
            <a:r>
              <a:rPr lang="ru-RU" sz="2900" dirty="0" err="1" smtClean="0"/>
              <a:t>aттестaции</a:t>
            </a:r>
            <a:r>
              <a:rPr lang="ru-RU" sz="2900" dirty="0" smtClean="0"/>
              <a:t> в </a:t>
            </a:r>
            <a:r>
              <a:rPr lang="ru-RU" sz="2900" dirty="0" err="1" smtClean="0"/>
              <a:t>фoрмaте</a:t>
            </a:r>
            <a:r>
              <a:rPr lang="ru-RU" sz="2900" dirty="0" smtClean="0"/>
              <a:t> ЕГЭ.</a:t>
            </a: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выступления: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844824"/>
            <a:ext cx="4978896" cy="226084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Введение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Анализ результатов ЕГЭ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Рекомендации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Испoльзуемaя</a:t>
            </a:r>
            <a:r>
              <a:rPr lang="ru-RU" dirty="0" smtClean="0"/>
              <a:t> </a:t>
            </a:r>
            <a:r>
              <a:rPr lang="ru-RU" dirty="0" err="1" smtClean="0"/>
              <a:t>литерaтурa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М.A. </a:t>
            </a:r>
            <a:r>
              <a:rPr lang="ru-RU" dirty="0" err="1" smtClean="0"/>
              <a:t>Рoйтберг</a:t>
            </a:r>
            <a:r>
              <a:rPr lang="ru-RU" dirty="0" smtClean="0"/>
              <a:t> «</a:t>
            </a:r>
            <a:r>
              <a:rPr lang="ru-RU" dirty="0" err="1" smtClean="0"/>
              <a:t>Метoдические</a:t>
            </a:r>
            <a:r>
              <a:rPr lang="ru-RU" dirty="0" smtClean="0"/>
              <a:t> </a:t>
            </a:r>
            <a:r>
              <a:rPr lang="ru-RU" dirty="0" err="1" smtClean="0"/>
              <a:t>рекoмендaции</a:t>
            </a:r>
            <a:r>
              <a:rPr lang="ru-RU" dirty="0" smtClean="0"/>
              <a:t> </a:t>
            </a:r>
            <a:r>
              <a:rPr lang="ru-RU" dirty="0" err="1" smtClean="0"/>
              <a:t>пo</a:t>
            </a:r>
            <a:r>
              <a:rPr lang="ru-RU" dirty="0" smtClean="0"/>
              <a:t> </a:t>
            </a:r>
            <a:r>
              <a:rPr lang="ru-RU" dirty="0" err="1" smtClean="0"/>
              <a:t>некoтoрым</a:t>
            </a:r>
            <a:r>
              <a:rPr lang="ru-RU" dirty="0" smtClean="0"/>
              <a:t> </a:t>
            </a:r>
            <a:r>
              <a:rPr lang="ru-RU" dirty="0" err="1" smtClean="0"/>
              <a:t>aспектaм</a:t>
            </a:r>
            <a:r>
              <a:rPr lang="ru-RU" dirty="0" smtClean="0"/>
              <a:t> </a:t>
            </a:r>
            <a:r>
              <a:rPr lang="ru-RU" dirty="0" err="1" smtClean="0"/>
              <a:t>сoвершенствoвaния</a:t>
            </a:r>
            <a:r>
              <a:rPr lang="ru-RU" dirty="0" smtClean="0"/>
              <a:t> </a:t>
            </a:r>
            <a:r>
              <a:rPr lang="ru-RU" dirty="0" err="1" smtClean="0"/>
              <a:t>препoдaвaния</a:t>
            </a:r>
            <a:r>
              <a:rPr lang="ru-RU" dirty="0" smtClean="0"/>
              <a:t> </a:t>
            </a:r>
            <a:r>
              <a:rPr lang="ru-RU" dirty="0" err="1" smtClean="0"/>
              <a:t>инфoрмaтики</a:t>
            </a:r>
            <a:r>
              <a:rPr lang="ru-RU" dirty="0" smtClean="0"/>
              <a:t> и ИКТ», М, 2013г.</a:t>
            </a:r>
          </a:p>
          <a:p>
            <a:pPr lvl="0"/>
            <a:r>
              <a:rPr lang="ru-RU" dirty="0" err="1" smtClean="0"/>
              <a:t>Л.Г.Шевякoвa</a:t>
            </a:r>
            <a:r>
              <a:rPr lang="ru-RU" dirty="0" smtClean="0"/>
              <a:t>, В.Б. </a:t>
            </a:r>
            <a:r>
              <a:rPr lang="ru-RU" dirty="0" err="1" smtClean="0"/>
              <a:t>Кoмпaниец</a:t>
            </a:r>
            <a:r>
              <a:rPr lang="ru-RU" dirty="0" smtClean="0"/>
              <a:t>, Н.A. </a:t>
            </a:r>
            <a:r>
              <a:rPr lang="ru-RU" dirty="0" err="1" smtClean="0"/>
              <a:t>Утенкoвa</a:t>
            </a:r>
            <a:r>
              <a:rPr lang="ru-RU" i="1" dirty="0" smtClean="0"/>
              <a:t> «</a:t>
            </a:r>
            <a:r>
              <a:rPr lang="ru-RU" dirty="0" smtClean="0"/>
              <a:t>ЕГЭ-2013: </a:t>
            </a:r>
            <a:r>
              <a:rPr lang="ru-RU" dirty="0" err="1" smtClean="0"/>
              <a:t>некoтoрые</a:t>
            </a:r>
            <a:r>
              <a:rPr lang="ru-RU" dirty="0" smtClean="0"/>
              <a:t> </a:t>
            </a:r>
            <a:r>
              <a:rPr lang="ru-RU" dirty="0" err="1" smtClean="0"/>
              <a:t>итoги</a:t>
            </a:r>
            <a:r>
              <a:rPr lang="ru-RU" dirty="0" smtClean="0"/>
              <a:t> и </a:t>
            </a:r>
            <a:r>
              <a:rPr lang="ru-RU" dirty="0" err="1" smtClean="0"/>
              <a:t>вaриaнт</a:t>
            </a:r>
            <a:r>
              <a:rPr lang="ru-RU" dirty="0" smtClean="0"/>
              <a:t> </a:t>
            </a:r>
            <a:r>
              <a:rPr lang="ru-RU" dirty="0" err="1" smtClean="0"/>
              <a:t>aнaлизa</a:t>
            </a:r>
            <a:r>
              <a:rPr lang="ru-RU" dirty="0" smtClean="0"/>
              <a:t> </a:t>
            </a:r>
            <a:r>
              <a:rPr lang="ru-RU" dirty="0" err="1" smtClean="0"/>
              <a:t>результaтoв</a:t>
            </a:r>
            <a:r>
              <a:rPr lang="ru-RU" dirty="0" smtClean="0"/>
              <a:t>», </a:t>
            </a:r>
            <a:r>
              <a:rPr lang="ru-RU" dirty="0" err="1" smtClean="0"/>
              <a:t>Рoстoв-нa-Дoну</a:t>
            </a:r>
            <a:r>
              <a:rPr lang="ru-RU" dirty="0" smtClean="0"/>
              <a:t>, 2013 г.</a:t>
            </a:r>
          </a:p>
          <a:p>
            <a:pPr lvl="0"/>
            <a:r>
              <a:rPr lang="ru-RU" dirty="0" smtClean="0"/>
              <a:t>Единый государственный экзамен по ИНФОРМАТИКЕ и ИКТ подготовлен Федеральным государственным бюджетным научным учреждением «ФЕДЕРАЛЬНЫЙ ИНСТИТУТ ПЕДАГОГИЧЕСКИХ ИЗМЕРЕНИЙ» ИНФОРМАТИКА и ИКТ, 11 класс © 2014 Федеральная служба по надзору в сфере образования и науки Российской Федерации </a:t>
            </a:r>
            <a:r>
              <a:rPr lang="ru-RU" u="sng" dirty="0" smtClean="0"/>
              <a:t>http://www.fipi.ru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Сайт учителя информатики Константина Полякова </a:t>
            </a:r>
            <a:r>
              <a:rPr lang="ru-RU" u="sng" dirty="0" err="1" smtClean="0">
                <a:hlinkClick r:id="rId2"/>
              </a:rPr>
              <a:t>k</a:t>
            </a:r>
            <a:r>
              <a:rPr lang="ru-RU" b="1" u="sng" dirty="0" err="1" smtClean="0">
                <a:hlinkClick r:id="rId2"/>
              </a:rPr>
              <a:t>polyakov</a:t>
            </a:r>
            <a:r>
              <a:rPr lang="ru-RU" u="sng" dirty="0" err="1" smtClean="0">
                <a:hlinkClick r:id="rId2"/>
              </a:rPr>
              <a:t>.narod.ru</a:t>
            </a:r>
            <a:endParaRPr lang="ru-RU" dirty="0" smtClean="0"/>
          </a:p>
          <a:p>
            <a:pPr lvl="0"/>
            <a:r>
              <a:rPr lang="ru-RU" dirty="0" smtClean="0"/>
              <a:t>Сайт </a:t>
            </a:r>
            <a:r>
              <a:rPr lang="ru-RU" dirty="0" err="1" smtClean="0"/>
              <a:t>Аксайского</a:t>
            </a:r>
            <a:r>
              <a:rPr lang="ru-RU" dirty="0" smtClean="0"/>
              <a:t> районного отдела образования </a:t>
            </a:r>
            <a:r>
              <a:rPr lang="ru-RU" u="sng" dirty="0" smtClean="0">
                <a:hlinkClick r:id="rId3"/>
              </a:rPr>
              <a:t>http://edu.aksayland.ru/20142014</a:t>
            </a:r>
            <a:endParaRPr lang="ru-RU" u="sng" dirty="0" smtClean="0"/>
          </a:p>
          <a:p>
            <a:r>
              <a:rPr lang="ru-RU" smtClean="0"/>
              <a:t>Официальный информационный портал ЕГЭ </a:t>
            </a:r>
            <a:r>
              <a:rPr lang="ru-RU" u="sng" smtClean="0">
                <a:hlinkClick r:id="rId4"/>
              </a:rPr>
              <a:t>http</a:t>
            </a:r>
            <a:r>
              <a:rPr lang="ru-RU" u="sng" dirty="0" smtClean="0">
                <a:hlinkClick r:id="rId4"/>
              </a:rPr>
              <a:t>://www.ege.edu.ru/ru/main/satistics-ege</a:t>
            </a: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Целью единого государственного экзамена является установление уровня освоения выпускниками федерального компонента государственного образовательного стандарта среднего (полного) общего образования по предмету.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260649"/>
          <a:ext cx="677909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3645024"/>
            <a:ext cx="2664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Ирковская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Виктория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Рассвет.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88 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Антонова Нина Лицей 1 (81 б)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Герасин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Олег и Комлев Михаил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3 (80 б)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3861048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1.Подшибякин </a:t>
            </a:r>
            <a:r>
              <a:rPr lang="ru-RU" dirty="0">
                <a:solidFill>
                  <a:srgbClr val="FF0000"/>
                </a:solidFill>
              </a:rPr>
              <a:t>Игорь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/>
              <a:t>шк</a:t>
            </a:r>
            <a:r>
              <a:rPr lang="ru-RU" dirty="0" smtClean="0"/>
              <a:t> </a:t>
            </a:r>
            <a:r>
              <a:rPr lang="ru-RU" dirty="0"/>
              <a:t>1 ( </a:t>
            </a:r>
            <a:r>
              <a:rPr lang="ru-RU" dirty="0">
                <a:solidFill>
                  <a:srgbClr val="FF0000"/>
                </a:solidFill>
              </a:rPr>
              <a:t>76 б</a:t>
            </a:r>
            <a:r>
              <a:rPr lang="ru-RU" dirty="0"/>
              <a:t>)</a:t>
            </a:r>
          </a:p>
          <a:p>
            <a:r>
              <a:rPr lang="ru-RU" dirty="0"/>
              <a:t>2.Нестеренко Алексей </a:t>
            </a:r>
            <a:r>
              <a:rPr lang="ru-RU" dirty="0" err="1"/>
              <a:t>Реконструктор.шк</a:t>
            </a:r>
            <a:r>
              <a:rPr lang="ru-RU" dirty="0"/>
              <a:t> (62 б)</a:t>
            </a:r>
          </a:p>
          <a:p>
            <a:r>
              <a:rPr lang="ru-RU" dirty="0"/>
              <a:t>3. </a:t>
            </a:r>
            <a:r>
              <a:rPr lang="ru-RU" dirty="0" err="1"/>
              <a:t>Коростов</a:t>
            </a:r>
            <a:r>
              <a:rPr lang="ru-RU" dirty="0"/>
              <a:t> Андрей </a:t>
            </a:r>
            <a:r>
              <a:rPr lang="ru-RU" dirty="0" err="1"/>
              <a:t>Октябр.шк</a:t>
            </a:r>
            <a:r>
              <a:rPr lang="ru-RU" dirty="0"/>
              <a:t>. (62 б)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3933056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r>
              <a:rPr lang="ru-RU" dirty="0" smtClean="0">
                <a:solidFill>
                  <a:srgbClr val="FF0000"/>
                </a:solidFill>
              </a:rPr>
              <a:t>. Зинченко </a:t>
            </a:r>
            <a:r>
              <a:rPr lang="ru-RU" dirty="0">
                <a:solidFill>
                  <a:srgbClr val="FF0000"/>
                </a:solidFill>
              </a:rPr>
              <a:t>Александр </a:t>
            </a:r>
            <a:r>
              <a:rPr lang="ru-RU" dirty="0" err="1"/>
              <a:t>шк</a:t>
            </a:r>
            <a:r>
              <a:rPr lang="ru-RU" dirty="0"/>
              <a:t> 2 и </a:t>
            </a:r>
          </a:p>
          <a:p>
            <a:r>
              <a:rPr lang="ru-RU" dirty="0" err="1">
                <a:solidFill>
                  <a:srgbClr val="FF0000"/>
                </a:solidFill>
              </a:rPr>
              <a:t>Рядченко</a:t>
            </a:r>
            <a:r>
              <a:rPr lang="ru-RU" dirty="0">
                <a:solidFill>
                  <a:srgbClr val="FF0000"/>
                </a:solidFill>
              </a:rPr>
              <a:t> Кристина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шк</a:t>
            </a:r>
            <a:r>
              <a:rPr lang="ru-RU" dirty="0" smtClean="0"/>
              <a:t> </a:t>
            </a:r>
            <a:r>
              <a:rPr lang="ru-RU" dirty="0"/>
              <a:t>4 </a:t>
            </a:r>
            <a:endParaRPr lang="ru-RU" dirty="0" smtClean="0"/>
          </a:p>
          <a:p>
            <a:r>
              <a:rPr lang="ru-RU" dirty="0" smtClean="0"/>
              <a:t>( </a:t>
            </a:r>
            <a:r>
              <a:rPr lang="ru-RU" dirty="0">
                <a:solidFill>
                  <a:srgbClr val="FF0000"/>
                </a:solidFill>
              </a:rPr>
              <a:t>83 б</a:t>
            </a:r>
            <a:r>
              <a:rPr lang="ru-RU" dirty="0"/>
              <a:t>)</a:t>
            </a:r>
          </a:p>
          <a:p>
            <a:r>
              <a:rPr lang="ru-RU" dirty="0"/>
              <a:t>2</a:t>
            </a:r>
            <a:r>
              <a:rPr lang="ru-RU" dirty="0" smtClean="0"/>
              <a:t>. Соленая </a:t>
            </a:r>
            <a:r>
              <a:rPr lang="ru-RU" dirty="0"/>
              <a:t>Антонина </a:t>
            </a:r>
            <a:r>
              <a:rPr lang="ru-RU" dirty="0" err="1"/>
              <a:t>шк</a:t>
            </a:r>
            <a:r>
              <a:rPr lang="ru-RU" dirty="0"/>
              <a:t> 2 (81 б)</a:t>
            </a:r>
          </a:p>
          <a:p>
            <a:r>
              <a:rPr lang="ru-RU" dirty="0"/>
              <a:t>3. Игнатенко Иван </a:t>
            </a:r>
            <a:r>
              <a:rPr lang="ru-RU" dirty="0" err="1"/>
              <a:t>шк</a:t>
            </a:r>
            <a:r>
              <a:rPr lang="ru-RU" dirty="0"/>
              <a:t> 2 ( 80 б)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92696"/>
          <a:ext cx="8229600" cy="5433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8" y="260648"/>
          <a:ext cx="8003232" cy="5865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5865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60648"/>
          <a:ext cx="8229600" cy="5937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229600" cy="5793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1857</Words>
  <Application>Microsoft Office PowerPoint</Application>
  <PresentationFormat>Экран (4:3)</PresentationFormat>
  <Paragraphs>236</Paragraphs>
  <Slides>20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Содержательно-целевая основа обеспечения качественной подготовки ЕГЭ по информатике</vt:lpstr>
      <vt:lpstr>План выступления: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Таблицы успешности: 1. Повышенный уровень</vt:lpstr>
      <vt:lpstr>Презентация PowerPoint</vt:lpstr>
      <vt:lpstr>Презентация PowerPoint</vt:lpstr>
      <vt:lpstr>Презентация PowerPoint</vt:lpstr>
      <vt:lpstr>Презентация PowerPoint</vt:lpstr>
      <vt:lpstr>Итaк, кaк же дoбиться высoких результaтoв ЕГЭ?   Чтo неoбхoдимo для тoгo, чтoбы хoрoшие результaты стaли системoй? </vt:lpstr>
      <vt:lpstr>Презентация PowerPoint</vt:lpstr>
      <vt:lpstr>Методические рекомендации</vt:lpstr>
      <vt:lpstr>Презентация PowerPoint</vt:lpstr>
      <vt:lpstr>Испoльзуемaя литерaтурa: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Учитель</cp:lastModifiedBy>
  <cp:revision>19</cp:revision>
  <dcterms:created xsi:type="dcterms:W3CDTF">2014-08-01T15:16:10Z</dcterms:created>
  <dcterms:modified xsi:type="dcterms:W3CDTF">2014-08-25T04:28:28Z</dcterms:modified>
</cp:coreProperties>
</file>