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2"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78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10.06.2017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10.06.2017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2" y="404664"/>
            <a:ext cx="8244408" cy="3785652"/>
          </a:xfrm>
          <a:prstGeom prst="rect">
            <a:avLst/>
          </a:prstGeom>
        </p:spPr>
        <p:txBody>
          <a:bodyPr wrap="square">
            <a:spAutoFit/>
            <a:scene3d>
              <a:camera prst="orthographicFront"/>
              <a:lightRig rig="threePt" dir="t"/>
            </a:scene3d>
            <a:sp3d extrusionH="57150">
              <a:bevelT w="38100" h="38100" prst="relaxedInset"/>
            </a:sp3d>
          </a:bodyPr>
          <a:lstStyle/>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60007" dist="200025" dir="15000000" sy="30000" kx="-1800000" algn="bl" rotWithShape="0">
                    <a:prstClr val="black">
                      <a:alpha val="32000"/>
                    </a:prstClr>
                  </a:outerShdw>
                </a:effectLst>
                <a:latin typeface="Baskerville Old Face" panose="02020602080505020303" pitchFamily="18" charset="0"/>
                <a:ea typeface="Calibri" pitchFamily="34" charset="0"/>
                <a:cs typeface="Times New Roman" pitchFamily="18" charset="0"/>
              </a:rPr>
              <a:t>Alexander </a:t>
            </a:r>
          </a:p>
          <a:p>
            <a:r>
              <a:rPr lang="en-US" sz="8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60007" dist="200025" dir="15000000" sy="30000" kx="-1800000" algn="bl" rotWithShape="0">
                    <a:prstClr val="black">
                      <a:alpha val="32000"/>
                    </a:prstClr>
                  </a:outerShdw>
                </a:effectLst>
                <a:latin typeface="Baskerville Old Face" panose="02020602080505020303" pitchFamily="18" charset="0"/>
                <a:ea typeface="Calibri" pitchFamily="34" charset="0"/>
                <a:cs typeface="Times New Roman" pitchFamily="18" charset="0"/>
              </a:rPr>
              <a:t>Sergeyevich</a:t>
            </a:r>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60007" dist="200025" dir="15000000" sy="30000" kx="-1800000" algn="bl" rotWithShape="0">
                    <a:prstClr val="black">
                      <a:alpha val="32000"/>
                    </a:prstClr>
                  </a:outerShdw>
                </a:effectLst>
                <a:latin typeface="Baskerville Old Face" panose="02020602080505020303" pitchFamily="18" charset="0"/>
                <a:ea typeface="Calibri" pitchFamily="34" charset="0"/>
                <a:cs typeface="Times New Roman" pitchFamily="18" charset="0"/>
              </a:rPr>
              <a:t> </a:t>
            </a:r>
          </a:p>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60007" dist="200025" dir="15000000" sy="30000" kx="-1800000" algn="bl" rotWithShape="0">
                    <a:prstClr val="black">
                      <a:alpha val="32000"/>
                    </a:prstClr>
                  </a:outerShdw>
                </a:effectLst>
                <a:latin typeface="Baskerville Old Face" panose="02020602080505020303" pitchFamily="18" charset="0"/>
                <a:ea typeface="Calibri" pitchFamily="34" charset="0"/>
                <a:cs typeface="Times New Roman" pitchFamily="18" charset="0"/>
              </a:rPr>
              <a:t>Pushkin </a:t>
            </a:r>
            <a:endParaRPr lang="ru-RU" sz="8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60007" dist="200025" dir="15000000" sy="30000" kx="-1800000" algn="bl" rotWithShape="0">
                  <a:prstClr val="black">
                    <a:alpha val="32000"/>
                  </a:prstClr>
                </a:outerShdw>
              </a:effectLst>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260648"/>
            <a:ext cx="2105025" cy="21717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34227" y="1052736"/>
            <a:ext cx="630019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Date of birth:</a:t>
            </a:r>
            <a:r>
              <a:rPr kumimoji="0" lang="en-US" sz="3600" b="0" i="0" u="none" strike="noStrike" cap="none" normalizeH="0" dirty="0" smtClean="0">
                <a:ln>
                  <a:noFill/>
                </a:ln>
                <a:solidFill>
                  <a:schemeClr val="tx1"/>
                </a:solidFill>
                <a:effectLst/>
                <a:latin typeface="Baskerville Old Face" panose="02020602080505020303" pitchFamily="18" charset="0"/>
                <a:ea typeface="Calibri" pitchFamily="34" charset="0"/>
                <a:cs typeface="Times New Roman" pitchFamily="18" charset="0"/>
              </a:rPr>
              <a:t> the 6</a:t>
            </a:r>
            <a:r>
              <a:rPr kumimoji="0" lang="en-US" sz="3600" b="0" i="0" u="none" strike="noStrike" cap="none" normalizeH="0" baseline="30000" dirty="0" smtClean="0">
                <a:ln>
                  <a:noFill/>
                </a:ln>
                <a:solidFill>
                  <a:schemeClr val="tx1"/>
                </a:solidFill>
                <a:effectLst/>
                <a:latin typeface="Baskerville Old Face" panose="02020602080505020303" pitchFamily="18" charset="0"/>
                <a:ea typeface="Calibri" pitchFamily="34" charset="0"/>
                <a:cs typeface="Times New Roman" pitchFamily="18" charset="0"/>
              </a:rPr>
              <a:t>th</a:t>
            </a:r>
            <a:r>
              <a:rPr kumimoji="0" lang="en-US" sz="3600" b="0" i="0" u="none" strike="noStrike" cap="none" normalizeH="0" dirty="0" smtClean="0">
                <a:ln>
                  <a:noFill/>
                </a:ln>
                <a:solidFill>
                  <a:schemeClr val="tx1"/>
                </a:solidFill>
                <a:effectLst/>
                <a:latin typeface="Baskerville Old Face" panose="02020602080505020303" pitchFamily="18" charset="0"/>
                <a:ea typeface="Calibri" pitchFamily="34" charset="0"/>
                <a:cs typeface="Times New Roman" pitchFamily="18" charset="0"/>
              </a:rPr>
              <a:t> of June 1799</a:t>
            </a:r>
          </a:p>
          <a:p>
            <a:pPr marL="0" marR="0" lvl="0" indent="0" algn="l" defTabSz="914400" rtl="0" eaLnBrk="1" fontAlgn="base" latinLnBrk="0" hangingPunct="1">
              <a:lnSpc>
                <a:spcPct val="100000"/>
              </a:lnSpc>
              <a:spcBef>
                <a:spcPct val="0"/>
              </a:spcBef>
              <a:spcAft>
                <a:spcPct val="0"/>
              </a:spcAft>
              <a:buClrTx/>
              <a:buSzTx/>
              <a:buFontTx/>
              <a:buNone/>
              <a:tabLst/>
            </a:pPr>
            <a:r>
              <a:rPr lang="en-US" sz="3600" baseline="0" dirty="0" smtClean="0">
                <a:latin typeface="Baskerville Old Face" panose="02020602080505020303" pitchFamily="18" charset="0"/>
                <a:ea typeface="Calibri" pitchFamily="34" charset="0"/>
                <a:cs typeface="Times New Roman" pitchFamily="18" charset="0"/>
              </a:rPr>
              <a:t>Place</a:t>
            </a:r>
            <a:r>
              <a:rPr lang="en-US" sz="3600" dirty="0" smtClean="0">
                <a:latin typeface="Baskerville Old Face" panose="02020602080505020303" pitchFamily="18" charset="0"/>
                <a:ea typeface="Calibri" pitchFamily="34" charset="0"/>
                <a:cs typeface="Times New Roman" pitchFamily="18" charset="0"/>
              </a:rPr>
              <a:t> of birth: </a:t>
            </a: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Moscow,</a:t>
            </a:r>
            <a:r>
              <a:rPr kumimoji="0" lang="ru-RU"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The Russian Empire</a:t>
            </a:r>
          </a:p>
          <a:p>
            <a:pPr marL="0" marR="0" lvl="0" indent="0" algn="l" defTabSz="914400" rtl="0" eaLnBrk="1" fontAlgn="base" latinLnBrk="0" hangingPunct="1">
              <a:lnSpc>
                <a:spcPct val="100000"/>
              </a:lnSpc>
              <a:spcBef>
                <a:spcPct val="0"/>
              </a:spcBef>
              <a:spcAft>
                <a:spcPct val="0"/>
              </a:spcAft>
              <a:buClrTx/>
              <a:buSzTx/>
              <a:buFontTx/>
              <a:buNone/>
              <a:tabLst/>
            </a:pPr>
            <a:r>
              <a:rPr lang="en-US" sz="3600" dirty="0" smtClean="0">
                <a:latin typeface="Baskerville Old Face" panose="02020602080505020303" pitchFamily="18" charset="0"/>
                <a:ea typeface="Calibri" pitchFamily="34" charset="0"/>
                <a:cs typeface="Times New Roman" pitchFamily="18" charset="0"/>
              </a:rPr>
              <a:t>Date of death:</a:t>
            </a: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the 29</a:t>
            </a:r>
            <a:r>
              <a:rPr kumimoji="0" lang="en-US" sz="3600" b="0" i="0" u="none" strike="noStrike" cap="none" normalizeH="0" baseline="30000" dirty="0" smtClean="0">
                <a:ln>
                  <a:noFill/>
                </a:ln>
                <a:solidFill>
                  <a:schemeClr val="tx1"/>
                </a:solidFill>
                <a:effectLst/>
                <a:latin typeface="Baskerville Old Face" panose="02020602080505020303" pitchFamily="18" charset="0"/>
                <a:ea typeface="Calibri" pitchFamily="34" charset="0"/>
                <a:cs typeface="Times New Roman" pitchFamily="18" charset="0"/>
              </a:rPr>
              <a:t>th</a:t>
            </a: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of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January 1837</a:t>
            </a:r>
          </a:p>
          <a:p>
            <a:pPr marL="0" marR="0" lvl="0" indent="0" algn="l" defTabSz="914400" rtl="0" eaLnBrk="1" fontAlgn="base" latinLnBrk="0" hangingPunct="1">
              <a:lnSpc>
                <a:spcPct val="100000"/>
              </a:lnSpc>
              <a:spcBef>
                <a:spcPct val="0"/>
              </a:spcBef>
              <a:spcAft>
                <a:spcPct val="0"/>
              </a:spcAft>
              <a:buClrTx/>
              <a:buSzTx/>
              <a:buFontTx/>
              <a:buNone/>
              <a:tabLst/>
            </a:pPr>
            <a:r>
              <a:rPr lang="en-US" sz="3600" dirty="0" smtClean="0">
                <a:latin typeface="Baskerville Old Face" panose="02020602080505020303" pitchFamily="18" charset="0"/>
                <a:ea typeface="Calibri" pitchFamily="34" charset="0"/>
                <a:cs typeface="Times New Roman" pitchFamily="18" charset="0"/>
              </a:rPr>
              <a:t>Place of death: </a:t>
            </a:r>
            <a:r>
              <a:rPr kumimoji="0" lang="en-US" sz="36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St. Petersburg</a:t>
            </a:r>
            <a:endParaRPr kumimoji="0" lang="en-US" sz="5400" b="0" i="0" u="none" strike="noStrike" cap="none" normalizeH="0" baseline="0" dirty="0" smtClean="0">
              <a:ln>
                <a:noFill/>
              </a:ln>
              <a:solidFill>
                <a:schemeClr val="tx1"/>
              </a:solidFill>
              <a:effectLst/>
              <a:latin typeface="Baskerville Old Face" panose="02020602080505020303" pitchFamily="18" charset="0"/>
            </a:endParaRPr>
          </a:p>
        </p:txBody>
      </p:sp>
      <p:sp>
        <p:nvSpPr>
          <p:cNvPr id="1027" name="AutoShape 3"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9" name="AutoShape 5"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1" name="AutoShape 7"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3" name="AutoShape 9"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5" name="AutoShape 11"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7" name="AutoShape 13"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9" name="AutoShape 15"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41" name="AutoShape 17" descr="Картинки по запросу александр сергеевич Пушки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43" name="Picture 19" descr="http://az.lib.ru/p/pushkin_a_s/.photo2.jpg"/>
          <p:cNvPicPr>
            <a:picLocks noChangeAspect="1" noChangeArrowheads="1"/>
          </p:cNvPicPr>
          <p:nvPr/>
        </p:nvPicPr>
        <p:blipFill>
          <a:blip r:embed="rId2"/>
          <a:srcRect/>
          <a:stretch>
            <a:fillRect/>
          </a:stretch>
        </p:blipFill>
        <p:spPr bwMode="auto">
          <a:xfrm>
            <a:off x="5508104" y="96491"/>
            <a:ext cx="2571768" cy="320185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3298344"/>
            <a:ext cx="2958455" cy="3575324"/>
          </a:xfrm>
          <a:prstGeom prst="rect">
            <a:avLst/>
          </a:prstGeom>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188640"/>
            <a:ext cx="4242506" cy="396044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7649" name="Rectangle 1"/>
          <p:cNvSpPr>
            <a:spLocks noChangeArrowheads="1"/>
          </p:cNvSpPr>
          <p:nvPr/>
        </p:nvSpPr>
        <p:spPr bwMode="auto">
          <a:xfrm flipH="1">
            <a:off x="-8206" y="430886"/>
            <a:ext cx="472422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Pushkin A. S. grew up in a well-educated family. When he was twelve he was sent to school named ‘Imperial Lyceum of </a:t>
            </a:r>
            <a:r>
              <a:rPr kumimoji="0" lang="en-US" sz="2800" b="0" i="0" u="none" strike="noStrike" cap="none" normalizeH="0" baseline="0" dirty="0" err="1" smtClean="0">
                <a:ln>
                  <a:noFill/>
                </a:ln>
                <a:solidFill>
                  <a:schemeClr val="tx1"/>
                </a:solidFill>
                <a:effectLst/>
                <a:latin typeface="Baskerville Old Face" panose="02020602080505020303" pitchFamily="18" charset="0"/>
                <a:ea typeface="Calibri" pitchFamily="34" charset="0"/>
                <a:cs typeface="Times New Roman" pitchFamily="18" charset="0"/>
              </a:rPr>
              <a:t>Tsarskoye</a:t>
            </a: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1"/>
                </a:solidFill>
                <a:effectLst/>
                <a:latin typeface="Baskerville Old Face" panose="02020602080505020303" pitchFamily="18" charset="0"/>
                <a:ea typeface="Calibri" pitchFamily="34" charset="0"/>
                <a:cs typeface="Times New Roman" pitchFamily="18" charset="0"/>
              </a:rPr>
              <a:t>Selo</a:t>
            </a: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The spirit of </a:t>
            </a:r>
            <a:r>
              <a:rPr kumimoji="0" lang="en-US" sz="2800" b="0" i="0" u="none" strike="noStrike" cap="none" normalizeH="0" baseline="0" dirty="0" err="1" smtClean="0">
                <a:ln>
                  <a:noFill/>
                </a:ln>
                <a:solidFill>
                  <a:schemeClr val="tx1"/>
                </a:solidFill>
                <a:effectLst/>
                <a:latin typeface="Baskerville Old Face" panose="02020602080505020303" pitchFamily="18" charset="0"/>
                <a:ea typeface="Calibri" pitchFamily="34" charset="0"/>
                <a:cs typeface="Times New Roman" pitchFamily="18" charset="0"/>
              </a:rPr>
              <a:t>honour</a:t>
            </a: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and friendship created a special atmosphere in the lyceum.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Pushkin kept lyceum friendship all his life.</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 </a:t>
            </a:r>
            <a:endParaRPr kumimoji="0" lang="en-US" sz="2800" b="0" i="0" u="none" strike="noStrike" cap="none" normalizeH="0" baseline="0" dirty="0" smtClean="0">
              <a:ln>
                <a:noFill/>
              </a:ln>
              <a:solidFill>
                <a:schemeClr val="tx1"/>
              </a:solidFill>
              <a:effectLst/>
              <a:latin typeface="Baskerville Old Face" panose="02020602080505020303" pitchFamily="18" charset="0"/>
            </a:endParaRPr>
          </a:p>
        </p:txBody>
      </p:sp>
      <p:sp>
        <p:nvSpPr>
          <p:cNvPr id="4" name="Rectangle 1"/>
          <p:cNvSpPr>
            <a:spLocks noChangeArrowheads="1"/>
          </p:cNvSpPr>
          <p:nvPr/>
        </p:nvSpPr>
        <p:spPr bwMode="auto">
          <a:xfrm flipH="1">
            <a:off x="221374" y="4581128"/>
            <a:ext cx="8989284" cy="216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700" b="0" i="0" u="none" strike="noStrike" cap="none" normalizeH="0" baseline="0" dirty="0" smtClean="0">
                <a:ln>
                  <a:noFill/>
                </a:ln>
                <a:solidFill>
                  <a:schemeClr val="tx1"/>
                </a:solidFill>
                <a:effectLst/>
                <a:latin typeface="Baskerville Old Face" panose="02020602080505020303" pitchFamily="18" charset="0"/>
                <a:ea typeface="Calibri" pitchFamily="34" charset="0"/>
                <a:cs typeface="Times New Roman" pitchFamily="18" charset="0"/>
              </a:rPr>
              <a:t>Being adult Pushkin became politically active person, he supported the Decembrist revolt of 1825 and wrote political poems. For that he had to spend in exile six years of his life. Being exiled, he wrote about life of simple Russian people, about history and traditions of his country.</a:t>
            </a:r>
            <a:endParaRPr kumimoji="0" lang="en-US" sz="2700" b="0" i="0" u="none" strike="noStrike" cap="none" normalizeH="0" baseline="0" dirty="0" smtClean="0">
              <a:ln>
                <a:noFill/>
              </a:ln>
              <a:solidFill>
                <a:schemeClr val="tx1"/>
              </a:solidFill>
              <a:effectLst/>
              <a:latin typeface="Baskerville Old Face" panose="02020602080505020303" pitchFamily="18" charset="0"/>
            </a:endParaRPr>
          </a:p>
        </p:txBody>
      </p: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42844" y="614399"/>
            <a:ext cx="9001156"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In 1831 </a:t>
            </a:r>
            <a:r>
              <a:rPr lang="en-US" sz="3200" b="1" dirty="0" smtClean="0">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he</a:t>
            </a: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married Natalya </a:t>
            </a:r>
          </a:p>
          <a:p>
            <a:pPr marL="0" marR="0" lvl="0" indent="0" algn="l" defTabSz="914400" rtl="0" eaLnBrk="1" fontAlgn="base" latinLnBrk="0" hangingPunct="1">
              <a:lnSpc>
                <a:spcPct val="100000"/>
              </a:lnSpc>
              <a:spcBef>
                <a:spcPct val="0"/>
              </a:spcBef>
              <a:spcAft>
                <a:spcPct val="0"/>
              </a:spcAft>
              <a:buClrTx/>
              <a:buSzTx/>
              <a:buFontTx/>
              <a:buNone/>
              <a:tabLst/>
            </a:pPr>
            <a:r>
              <a:rPr lang="en-US" sz="3200" b="1" dirty="0">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a:t>
            </a: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a:t>
            </a:r>
            <a:r>
              <a:rPr kumimoji="0" lang="en-US" sz="3200" b="1" i="0" u="none" strike="noStrike" cap="none" normalizeH="0" baseline="0" dirty="0" err="1"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Nikolayevna</a:t>
            </a: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a:t>
            </a:r>
            <a:r>
              <a:rPr kumimoji="0" lang="en-US" sz="3513" b="1" i="0" u="none" strike="noStrike" cap="none" normalizeH="0" baseline="0" dirty="0" err="1"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Goncharova</a:t>
            </a: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Pushkin had four children 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the marriage.</a:t>
            </a:r>
            <a:endPar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In 1837 he was killed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in a duel defending his wife’s honor.</a:t>
            </a:r>
            <a:endPar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 Pushkin wrote  more than 78 long poems, 1 novel in verse, about 20 novels and 20 fairy-tales, </a:t>
            </a: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a typeface="Calibri" pitchFamily="34" charset="0"/>
                <a:cs typeface="Times New Roman" pitchFamily="18" charset="0"/>
              </a:rPr>
              <a:t>8 dramas and 8 historic works, and countless articles and shorter poems.</a:t>
            </a:r>
            <a:endPar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299683"/>
            <a:ext cx="2137738" cy="2736304"/>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reflection blurRad="1003300" stA="49000" endPos="65000" dist="50800" dir="5400000" sy="-100000" algn="bl" rotWithShape="0"/>
          </a:effectLst>
          <a:scene3d>
            <a:camera prst="orthographicFront"/>
            <a:lightRig rig="threePt" dir="t"/>
          </a:scene3d>
          <a:sp3d contourW="12700">
            <a:contourClr>
              <a:srgbClr val="FFFF00"/>
            </a:contourClr>
          </a:sp3d>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411" y="5046238"/>
            <a:ext cx="2667000" cy="1638300"/>
          </a:xfrm>
          <a:prstGeom prst="rect">
            <a:avLst/>
          </a:prstGeom>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42844" y="768289"/>
            <a:ext cx="9001156"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rPr>
              <a:t>Conclusion: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4800" b="1" dirty="0" smtClean="0">
                <a:effectLst>
                  <a:outerShdw blurRad="38100" dist="38100" dir="2700000" algn="tl">
                    <a:srgbClr val="000000">
                      <a:alpha val="43137"/>
                    </a:srgbClr>
                  </a:outerShdw>
                </a:effectLst>
                <a:latin typeface="Baskerville Old Face" panose="02020602080505020303" pitchFamily="18" charset="0"/>
              </a:rPr>
              <a:t>He was a great </a:t>
            </a:r>
          </a:p>
          <a:p>
            <a:pPr marL="0" marR="0" lvl="0" indent="0" algn="l" defTabSz="914400" rtl="0" eaLnBrk="0" fontAlgn="base" latinLnBrk="0" hangingPunct="0">
              <a:lnSpc>
                <a:spcPct val="100000"/>
              </a:lnSpc>
              <a:spcBef>
                <a:spcPct val="0"/>
              </a:spcBef>
              <a:spcAft>
                <a:spcPct val="0"/>
              </a:spcAft>
              <a:buClrTx/>
              <a:buSzTx/>
              <a:buFontTx/>
              <a:buNone/>
              <a:tabLst/>
            </a:pPr>
            <a:r>
              <a:rPr lang="en-US" sz="4800" b="1" dirty="0" smtClean="0">
                <a:effectLst>
                  <a:outerShdw blurRad="38100" dist="38100" dir="2700000" algn="tl">
                    <a:srgbClr val="000000">
                      <a:alpha val="43137"/>
                    </a:srgbClr>
                  </a:outerShdw>
                </a:effectLst>
                <a:latin typeface="Baskerville Old Face" panose="02020602080505020303" pitchFamily="18" charset="0"/>
              </a:rPr>
              <a:t>national poet.</a:t>
            </a:r>
          </a:p>
          <a:p>
            <a:pPr marL="0" marR="0" lvl="0" indent="0" algn="l" defTabSz="914400" rtl="0" eaLnBrk="0" fontAlgn="base" latinLnBrk="0" hangingPunct="0">
              <a:lnSpc>
                <a:spcPct val="100000"/>
              </a:lnSpc>
              <a:spcBef>
                <a:spcPct val="0"/>
              </a:spcBef>
              <a:spcAft>
                <a:spcPct val="0"/>
              </a:spcAft>
              <a:buClrTx/>
              <a:buSzTx/>
              <a:buFontTx/>
              <a:buNone/>
              <a:tabLst/>
            </a:pPr>
            <a:r>
              <a:rPr lang="en-US" sz="4800" b="1" dirty="0" smtClean="0">
                <a:effectLst>
                  <a:outerShdw blurRad="38100" dist="38100" dir="2700000" algn="tl">
                    <a:srgbClr val="000000">
                      <a:alpha val="43137"/>
                    </a:srgbClr>
                  </a:outerShdw>
                </a:effectLst>
                <a:latin typeface="Baskerville Old Face" panose="02020602080505020303" pitchFamily="18" charset="0"/>
              </a:rPr>
              <a:t>He is a respectful </a:t>
            </a:r>
          </a:p>
          <a:p>
            <a:pPr marL="0" marR="0" lvl="0" indent="0" algn="l" defTabSz="914400" rtl="0" eaLnBrk="0" fontAlgn="base" latinLnBrk="0" hangingPunct="0">
              <a:lnSpc>
                <a:spcPct val="100000"/>
              </a:lnSpc>
              <a:spcBef>
                <a:spcPct val="0"/>
              </a:spcBef>
              <a:spcAft>
                <a:spcPct val="0"/>
              </a:spcAft>
              <a:buClrTx/>
              <a:buSzTx/>
              <a:buFontTx/>
              <a:buNone/>
              <a:tabLst/>
            </a:pPr>
            <a:r>
              <a:rPr lang="en-US" sz="4800" b="1" dirty="0" smtClean="0">
                <a:effectLst>
                  <a:outerShdw blurRad="38100" dist="38100" dir="2700000" algn="tl">
                    <a:srgbClr val="000000">
                      <a:alpha val="43137"/>
                    </a:srgbClr>
                  </a:outerShdw>
                </a:effectLst>
                <a:latin typeface="Baskerville Old Face" panose="02020602080505020303" pitchFamily="18" charset="0"/>
              </a:rPr>
              <a:t>person all over the world.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6000" b="0" i="0" u="none" strike="noStrike" cap="none" normalizeH="0" baseline="0" dirty="0" smtClean="0">
              <a:ln>
                <a:noFill/>
              </a:ln>
              <a:solidFill>
                <a:schemeClr val="tx1"/>
              </a:solidFill>
              <a:effectLst/>
              <a:latin typeface="Baskerville Old Face" panose="02020602080505020303"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404664"/>
            <a:ext cx="2522173" cy="3834110"/>
          </a:xfrm>
          <a:prstGeom prst="rect">
            <a:avLst/>
          </a:prstGeom>
        </p:spPr>
      </p:pic>
      <p:sp>
        <p:nvSpPr>
          <p:cNvPr id="4" name="Rectangle 1"/>
          <p:cNvSpPr>
            <a:spLocks noChangeArrowheads="1"/>
          </p:cNvSpPr>
          <p:nvPr/>
        </p:nvSpPr>
        <p:spPr bwMode="auto">
          <a:xfrm>
            <a:off x="827584" y="5763951"/>
            <a:ext cx="900115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outerShdw blurRad="38100" dist="38100" dir="2700000" algn="tl">
                    <a:srgbClr val="000000">
                      <a:alpha val="43137"/>
                    </a:srgbClr>
                  </a:outerShdw>
                </a:effectLst>
                <a:latin typeface="Baskerville Old Face" panose="02020602080505020303" pitchFamily="18" charset="0"/>
              </a:rPr>
              <a:t>(A monument in Addis-Ababa)</a:t>
            </a:r>
            <a:endParaRPr lang="en-US" sz="4000" b="1" dirty="0" smtClean="0">
              <a:effectLst>
                <a:outerShdw blurRad="38100" dist="38100" dir="2700000" algn="tl">
                  <a:srgbClr val="000000">
                    <a:alpha val="43137"/>
                  </a:srgbClr>
                </a:outerShdw>
              </a:effectLst>
              <a:latin typeface="Baskerville Old Face" panose="02020602080505020303"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6000" b="0" i="0" u="none" strike="noStrike" cap="none" normalizeH="0" baseline="0" dirty="0" smtClean="0">
              <a:ln>
                <a:noFill/>
              </a:ln>
              <a:solidFill>
                <a:schemeClr val="tx1"/>
              </a:solidFill>
              <a:effectLst/>
              <a:latin typeface="Baskerville Old Face" panose="02020602080505020303" pitchFamily="18" charset="0"/>
            </a:endParaRPr>
          </a:p>
        </p:txBody>
      </p:sp>
    </p:spTree>
    <p:extLst>
      <p:ext uri="{BB962C8B-B14F-4D97-AF65-F5344CB8AC3E}">
        <p14:creationId xmlns:p14="http://schemas.microsoft.com/office/powerpoint/2010/main" val="2740172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2620" y="571480"/>
            <a:ext cx="8512780" cy="923330"/>
          </a:xfrm>
          <a:prstGeom prst="rect">
            <a:avLst/>
          </a:prstGeom>
        </p:spPr>
        <p:style>
          <a:lnRef idx="0">
            <a:schemeClr val="accent4"/>
          </a:lnRef>
          <a:fillRef idx="3">
            <a:schemeClr val="accent4"/>
          </a:fillRef>
          <a:effectRef idx="3">
            <a:schemeClr val="accent4"/>
          </a:effectRef>
          <a:fontRef idx="minor">
            <a:schemeClr val="lt1"/>
          </a:fontRef>
        </p:style>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Thank you for your attention!</a:t>
            </a:r>
            <a:endPar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9698" name="Picture 2" descr="http://www.sostav.ru/app/public/images/news/2015/05/14/smile.jpg?rand=0.04394001862965524"/>
          <p:cNvPicPr>
            <a:picLocks noChangeAspect="1" noChangeArrowheads="1"/>
          </p:cNvPicPr>
          <p:nvPr/>
        </p:nvPicPr>
        <p:blipFill>
          <a:blip r:embed="rId2"/>
          <a:srcRect/>
          <a:stretch>
            <a:fillRect/>
          </a:stretch>
        </p:blipFill>
        <p:spPr bwMode="auto">
          <a:xfrm>
            <a:off x="1357290" y="1785926"/>
            <a:ext cx="6524625" cy="44291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TotalTime>
  <Words>240</Words>
  <Application>Microsoft Office PowerPoint</Application>
  <PresentationFormat>Экран (4:3)</PresentationFormat>
  <Paragraphs>30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Oxana</cp:lastModifiedBy>
  <cp:revision>9</cp:revision>
  <dcterms:modified xsi:type="dcterms:W3CDTF">2017-06-10T20:55:47Z</dcterms:modified>
</cp:coreProperties>
</file>