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  <p:sldMasterId id="2147483668" r:id="rId2"/>
    <p:sldMasterId id="2147483680" r:id="rId3"/>
  </p:sldMasterIdLst>
  <p:notesMasterIdLst>
    <p:notesMasterId r:id="rId17"/>
  </p:notesMasterIdLst>
  <p:sldIdLst>
    <p:sldId id="264" r:id="rId4"/>
    <p:sldId id="361" r:id="rId5"/>
    <p:sldId id="360" r:id="rId6"/>
    <p:sldId id="341" r:id="rId7"/>
    <p:sldId id="336" r:id="rId8"/>
    <p:sldId id="362" r:id="rId9"/>
    <p:sldId id="364" r:id="rId10"/>
    <p:sldId id="327" r:id="rId11"/>
    <p:sldId id="290" r:id="rId12"/>
    <p:sldId id="342" r:id="rId13"/>
    <p:sldId id="324" r:id="rId14"/>
    <p:sldId id="296" r:id="rId15"/>
    <p:sldId id="35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30" autoAdjust="0"/>
    <p:restoredTop sz="79976" autoAdjust="0"/>
  </p:normalViewPr>
  <p:slideViewPr>
    <p:cSldViewPr>
      <p:cViewPr varScale="1">
        <p:scale>
          <a:sx n="86" d="100"/>
          <a:sy n="86" d="100"/>
        </p:scale>
        <p:origin x="172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B9EB67-9262-419E-BE9D-FBEDD23995A4}" type="datetimeFigureOut">
              <a:rPr lang="ru-RU" smtClean="0"/>
              <a:t>10.06.2017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9477E4-77F2-4B4F-88B2-0404CB08A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064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477E4-77F2-4B4F-88B2-0404CB08AF6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391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ru-RU" sz="1200" b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Подведение итогов урока</a:t>
            </a:r>
            <a:endParaRPr lang="ru-RU" sz="110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 какой части речи говорили сегодня на уроке?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Что новое узнали о предлоге?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Для чего служат предлоги?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Перед какими словами пишутся предлоги?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Перед какими словами никогда не пишутся?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477E4-77F2-4B4F-88B2-0404CB08AF6E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36193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Какая гласная ударная в слове?</a:t>
            </a:r>
          </a:p>
          <a:p>
            <a:pPr lvl="0"/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Какая гласная безударная? Написание этой буквы надо за­помнить.</a:t>
            </a:r>
          </a:p>
          <a:p>
            <a:pPr lvl="0"/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Разделите слово на слоги и для переноса.</a:t>
            </a:r>
          </a:p>
          <a:p>
            <a:pPr lvl="0"/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Запишите однокоренное слово. (</a:t>
            </a:r>
            <a:r>
              <a:rPr lang="ru-RU" sz="1200" b="1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Апрельский</a:t>
            </a:r>
            <a:r>
              <a:rPr lang="ru-RU" sz="120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(день).</a:t>
            </a:r>
            <a:endParaRPr lang="ru-RU" sz="120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Запишите названия месяцев, где безударную гласную проверить нельзя.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477E4-77F2-4B4F-88B2-0404CB08AF6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2994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ru-RU" sz="1200" b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Орфографическая минутка</a:t>
            </a:r>
            <a:endParaRPr lang="ru-RU" sz="110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Какие слова вы записали в первый столбик? (</a:t>
            </a:r>
            <a:r>
              <a:rPr lang="ru-RU" sz="120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Слова с разде­лительным мягким знаком.)</a:t>
            </a:r>
            <a:endParaRPr lang="ru-RU" sz="120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Какие слова вы записали во второй столбик? (</a:t>
            </a:r>
            <a:r>
              <a:rPr lang="ru-RU" sz="120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Слова с мяг­ким знаком — показателем мягкости.)</a:t>
            </a:r>
            <a:endParaRPr lang="ru-RU" sz="120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Что показывает разделительный мягкий знак?</a:t>
            </a:r>
          </a:p>
          <a:p>
            <a:pPr lvl="0"/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Допишите еще слово в каждый столбик.</a:t>
            </a:r>
            <a:endParaRPr lang="ru-RU" sz="120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477E4-77F2-4B4F-88B2-0404CB08AF6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719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z="1200" b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Самоопределение к деятельности</a:t>
            </a:r>
            <a:endParaRPr lang="ru-RU" sz="120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(На доске запись.)</a:t>
            </a:r>
          </a:p>
          <a:p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Выходить... (дом)  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Идти ... (лес)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Говорить... (брат)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Заботиться…(щенок)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Объедините слова.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Какая часть речи помогла объединить слова?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{Предлог.)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Для чего служит предлог?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Как пишется с другими словами?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Спишите, раскрыв скобки.</a:t>
            </a:r>
          </a:p>
          <a:p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Тропинка (с)пускалась (с)горы. Цветы (под)резали (под)корень.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Объясните написание.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(У глаголов предлогов не бывает, поэтому пишем слова слитно. У существительных предлоги есть, поэтому слова пишем раздельно.)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Назовите тему урока.</a:t>
            </a:r>
          </a:p>
          <a:p>
            <a:pPr lvl="0"/>
            <a:endParaRPr lang="ru-RU" sz="120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477E4-77F2-4B4F-88B2-0404CB08AF6E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50616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Спишите, раскрыв скобки.</a:t>
            </a:r>
          </a:p>
          <a:p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Тропинка (с)пускалась (с)горы. Цветы (под)резали (под)корень.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Объясните написание.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(У глаголов предлогов не бывает, поэтому пишем слова слитно. У существительных предлоги есть, поэтому слова пишем раздельно.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Назовите тему урока.</a:t>
            </a:r>
          </a:p>
          <a:p>
            <a:r>
              <a:rPr lang="ru-RU" sz="1200" b="1" i="1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Прочитайте , что о предлогах говорит Мудрая Сова на стр. 110.</a:t>
            </a:r>
          </a:p>
          <a:p>
            <a:pPr lvl="0"/>
            <a:endParaRPr lang="ru-RU" sz="120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477E4-77F2-4B4F-88B2-0404CB08AF6E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06147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z="1200" b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Работа по теме урока</a:t>
            </a:r>
            <a:endParaRPr lang="ru-RU" sz="120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Упр. 189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(с.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111).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(Самостоятельное выполнение.)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Как доказать, что предлог пишем отдельно от других слов? 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(Между предлогом и словом можно вставить другое слово.)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Упр. 191 (с. 112).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(Самостоятельное выполнение.)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E215AE-B713-4908-9CBA-148542B1A348}" type="slidenum">
              <a:rPr lang="ru-RU" smtClean="0">
                <a:solidFill>
                  <a:prstClr val="black"/>
                </a:solidFill>
              </a:rPr>
              <a:pPr/>
              <a:t>8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8817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E215AE-B713-4908-9CBA-148542B1A348}" type="slidenum">
              <a:rPr lang="ru-RU" smtClean="0">
                <a:solidFill>
                  <a:prstClr val="black"/>
                </a:solidFill>
              </a:rPr>
              <a:pPr/>
              <a:t>9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7451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z="1200" b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Закрепление изученного материала</a:t>
            </a:r>
            <a:endParaRPr lang="ru-RU" sz="120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Упр. 191 (с. 112).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(Самостоятельное выполнение.) </a:t>
            </a:r>
          </a:p>
          <a:p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Упр. 187 (с. 110).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(Самостоятельное выполнение.)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477E4-77F2-4B4F-88B2-0404CB08AF6E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83560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z="1200" b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Рефлексия</a:t>
            </a:r>
            <a:endParaRPr lang="ru-RU" sz="120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(На доске запись.)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В)л..</a:t>
            </a:r>
            <a:r>
              <a:rPr lang="ru-R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сах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цв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..</a:t>
            </a:r>
            <a:r>
              <a:rPr lang="ru-R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тет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орешник. (По)опушкам </a:t>
            </a:r>
            <a:r>
              <a:rPr lang="ru-R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л..сов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(по)склонам оврагов (по)явились ранние цветы. Орел (с)вил себе </a:t>
            </a:r>
            <a:r>
              <a:rPr lang="ru-R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гн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..</a:t>
            </a:r>
            <a:r>
              <a:rPr lang="ru-R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здо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на высоком </a:t>
            </a:r>
            <a:r>
              <a:rPr lang="ru-R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д..реве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Л..</a:t>
            </a:r>
            <a:r>
              <a:rPr lang="ru-R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са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(до)бралась (до)курятника.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Спишите текст, раскрыв скобки.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Назовите существительные с предлогами.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Назовите глаголы.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Объясните написание проверяемой безударной гласной. Подберите проверочные слова.</a:t>
            </a:r>
          </a:p>
          <a:p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477E4-77F2-4B4F-88B2-0404CB08AF6E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723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D:\клипарты\школа\27c29d078660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0"/>
            <a:ext cx="8429625" cy="520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D:\клипарты\школа\b756a7739ab6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4214813"/>
            <a:ext cx="1714500" cy="235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D:\клипарты\школа\Безимени-3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50" y="5214938"/>
            <a:ext cx="1571625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C:\Users\Helen\Desktop\схемы\шаблоны мои\русский язык\2012-02-07_165936.jpg"/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13" y="5429250"/>
            <a:ext cx="2876550" cy="125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3A6AC-2BB3-4F76-9588-EEB773B565D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FB42DF-3CE6-43A3-B653-B06D78465AA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90432755"/>
      </p:ext>
    </p:extLst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E8BC2-112E-480A-B19E-328659B6B5C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F6EBC2-BF5C-4D69-A0BF-F1DE73B67E7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6342630"/>
      </p:ext>
    </p:extLst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481B2-26AE-4979-AC10-D5D4F3D1665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7A2997-3A1C-4A8E-B21E-D1367ADA8F4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68900680"/>
      </p:ext>
    </p:extLst>
  </p:cSld>
  <p:clrMapOvr>
    <a:masterClrMapping/>
  </p:clrMapOvr>
  <p:transition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D:\клипарты\школа\27c29d078660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0"/>
            <a:ext cx="8429625" cy="520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D:\клипарты\школа\b756a7739ab6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4214813"/>
            <a:ext cx="1714500" cy="235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D:\клипарты\школа\Безимени-3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50" y="5214938"/>
            <a:ext cx="1571625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C:\Users\Helen\Desktop\схемы\шаблоны мои\русский язык\2012-02-07_165936.jpg"/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13" y="5429250"/>
            <a:ext cx="2876550" cy="125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3A6AC-2BB3-4F76-9588-EEB773B565D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FB42DF-3CE6-43A3-B653-B06D78465AA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19366949"/>
      </p:ext>
    </p:extLst>
  </p:cSld>
  <p:clrMapOvr>
    <a:masterClrMapping/>
  </p:clrMapOvr>
  <p:transition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5CB10-57BF-4A1A-A17A-9984AD3C475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83515E-C41F-4934-BF24-5ED9F1736F2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53844457"/>
      </p:ext>
    </p:extLst>
  </p:cSld>
  <p:clrMapOvr>
    <a:masterClrMapping/>
  </p:clrMapOvr>
  <p:transition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6765A-C36B-48B0-AEBB-641E3E435B3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9A68FB-5368-454B-9BEC-48B3E0179FD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08954771"/>
      </p:ext>
    </p:extLst>
  </p:cSld>
  <p:clrMapOvr>
    <a:masterClrMapping/>
  </p:clrMapOvr>
  <p:transition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02742-9D87-4BF6-BA86-6730FFC865E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144962-E954-424E-B3DB-1B414671E17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18884327"/>
      </p:ext>
    </p:extLst>
  </p:cSld>
  <p:clrMapOvr>
    <a:masterClrMapping/>
  </p:clrMapOvr>
  <p:transition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0BF0E-EAB5-48A3-BF6D-B62AE01A6A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37EC2F-8A25-4FED-A3DA-F279BE7E99E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64206045"/>
      </p:ext>
    </p:extLst>
  </p:cSld>
  <p:clrMapOvr>
    <a:masterClrMapping/>
  </p:clrMapOvr>
  <p:transition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DBEF2-3A3A-4366-B6A9-34F12501D40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B497BA-9C7C-4A4C-9ABF-5E204F0D3ED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84339059"/>
      </p:ext>
    </p:extLst>
  </p:cSld>
  <p:clrMapOvr>
    <a:masterClrMapping/>
  </p:clrMapOvr>
  <p:transition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33581-A833-44D2-A171-F77811F3642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141E6-9A85-43E9-9252-73CD27EAA81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64825170"/>
      </p:ext>
    </p:extLst>
  </p:cSld>
  <p:clrMapOvr>
    <a:masterClrMapping/>
  </p:clrMapOvr>
  <p:transition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9C5C5-5876-435B-A66B-29223452029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CEDFE-5FDD-4D60-A805-DF31C8D3F5B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85287865"/>
      </p:ext>
    </p:extLst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5CB10-57BF-4A1A-A17A-9984AD3C475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83515E-C41F-4934-BF24-5ED9F1736F2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69643389"/>
      </p:ext>
    </p:extLst>
  </p:cSld>
  <p:clrMapOvr>
    <a:masterClrMapping/>
  </p:clrMapOvr>
  <p:transition>
    <p:wip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B522D-67EB-41E7-B3CD-B25FC71AA71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551295-5EA0-4BA4-95F1-8D22971605A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52105742"/>
      </p:ext>
    </p:extLst>
  </p:cSld>
  <p:clrMapOvr>
    <a:masterClrMapping/>
  </p:clrMapOvr>
  <p:transition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E8BC2-112E-480A-B19E-328659B6B5C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F6EBC2-BF5C-4D69-A0BF-F1DE73B67E7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56158772"/>
      </p:ext>
    </p:extLst>
  </p:cSld>
  <p:clrMapOvr>
    <a:masterClrMapping/>
  </p:clrMapOvr>
  <p:transition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481B2-26AE-4979-AC10-D5D4F3D1665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7A2997-3A1C-4A8E-B21E-D1367ADA8F4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52364272"/>
      </p:ext>
    </p:extLst>
  </p:cSld>
  <p:clrMapOvr>
    <a:masterClrMapping/>
  </p:clrMapOvr>
  <p:transition>
    <p:wip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D:\клипарты\школа\27c29d078660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0"/>
            <a:ext cx="8429625" cy="520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D:\клипарты\школа\b756a7739ab6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4214813"/>
            <a:ext cx="1714500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D:\клипарты\школа\Безимени-3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0" y="5214938"/>
            <a:ext cx="1571625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C:\Users\Helen\Desktop\схемы\шаблоны мои\русский язык\2012-02-07_165936.jpg"/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13" y="5429250"/>
            <a:ext cx="2876550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80B54-5CBA-4313-9D24-546B7930EE8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52744-DDF8-4B84-A4D3-FB6DB18C849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572373"/>
      </p:ext>
    </p:extLst>
  </p:cSld>
  <p:clrMapOvr>
    <a:masterClrMapping/>
  </p:clrMapOvr>
  <p:transition>
    <p:dissolv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08FE0-CDBD-442F-B1C3-0FFF7425F15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F69E3-7DF8-4CAE-A3FA-4C7A622BBDA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426927"/>
      </p:ext>
    </p:extLst>
  </p:cSld>
  <p:clrMapOvr>
    <a:masterClrMapping/>
  </p:clrMapOvr>
  <p:transition>
    <p:dissolv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9E781-7CFE-48E0-A948-608513563B9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F5224-783C-4CC7-B6D9-8C4B9D6EE79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004676"/>
      </p:ext>
    </p:extLst>
  </p:cSld>
  <p:clrMapOvr>
    <a:masterClrMapping/>
  </p:clrMapOvr>
  <p:transition>
    <p:dissolv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D0A50-DF29-4A99-AD4F-3B6CE151FEC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70CFC-E114-4F44-BC9A-EC38F1A9F91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003727"/>
      </p:ext>
    </p:extLst>
  </p:cSld>
  <p:clrMapOvr>
    <a:masterClrMapping/>
  </p:clrMapOvr>
  <p:transition>
    <p:dissolv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84232-911D-4E4B-A464-10A93611E6F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DCF51-5091-47E6-9AAC-388666F2F8F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65067"/>
      </p:ext>
    </p:extLst>
  </p:cSld>
  <p:clrMapOvr>
    <a:masterClrMapping/>
  </p:clrMapOvr>
  <p:transition>
    <p:dissolv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A93E5-4AD9-4319-94D3-4E28885C056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527A9-A6B9-490A-B846-D7A6F95695D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23836"/>
      </p:ext>
    </p:extLst>
  </p:cSld>
  <p:clrMapOvr>
    <a:masterClrMapping/>
  </p:clrMapOvr>
  <p:transition>
    <p:dissolv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F44D81-A895-458A-A503-EA13DA1D47C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46993-C86D-4A89-B65F-1513EAE8EE2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664707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6765A-C36B-48B0-AEBB-641E3E435B3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9A68FB-5368-454B-9BEC-48B3E0179FD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5117045"/>
      </p:ext>
    </p:extLst>
  </p:cSld>
  <p:clrMapOvr>
    <a:masterClrMapping/>
  </p:clrMapOvr>
  <p:transition>
    <p:wip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CA5E93-05A2-4EA9-A87D-F2B8EB3B78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3C3800-DF07-49D4-A027-B4F4AA3D643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848495"/>
      </p:ext>
    </p:extLst>
  </p:cSld>
  <p:clrMapOvr>
    <a:masterClrMapping/>
  </p:clrMapOvr>
  <p:transition>
    <p:dissolv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4A8FA-8094-4DB5-B859-5B0E190192A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CBB0B4-5582-4DB0-B549-E459C4ADA2C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309323"/>
      </p:ext>
    </p:extLst>
  </p:cSld>
  <p:clrMapOvr>
    <a:masterClrMapping/>
  </p:clrMapOvr>
  <p:transition>
    <p:dissolv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F7CF7-692F-47E7-9D7E-AE44D802E6C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070EAB-3E74-4AF0-AA9C-822BE040151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89749"/>
      </p:ext>
    </p:extLst>
  </p:cSld>
  <p:clrMapOvr>
    <a:masterClrMapping/>
  </p:clrMapOvr>
  <p:transition>
    <p:dissolv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B14B5-CB47-4870-AB88-1A36B7837E8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715D0-9E95-4B92-A013-DABA5C96552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314721"/>
      </p:ext>
    </p:extLst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02742-9D87-4BF6-BA86-6730FFC865E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144962-E954-424E-B3DB-1B414671E17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48295156"/>
      </p:ext>
    </p:extLst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0BF0E-EAB5-48A3-BF6D-B62AE01A6A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37EC2F-8A25-4FED-A3DA-F279BE7E99E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99625646"/>
      </p:ext>
    </p:extLst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DBEF2-3A3A-4366-B6A9-34F12501D40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B497BA-9C7C-4A4C-9ABF-5E204F0D3ED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63543083"/>
      </p:ext>
    </p:extLst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33581-A833-44D2-A171-F77811F3642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141E6-9A85-43E9-9252-73CD27EAA81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71275801"/>
      </p:ext>
    </p:extLst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9C5C5-5876-435B-A66B-29223452029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CEDFE-5FDD-4D60-A805-DF31C8D3F5B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9467584"/>
      </p:ext>
    </p:extLst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B522D-67EB-41E7-B3CD-B25FC71AA71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551295-5EA0-4BA4-95F1-8D22971605A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44758252"/>
      </p:ext>
    </p:extLst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304DBCF-9F2E-48BA-8ED8-198DD0D306E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F11B268-A612-435B-9A03-ABAF8F147158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3844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ransition>
    <p:wip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304DBCF-9F2E-48BA-8ED8-198DD0D306E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F11B268-A612-435B-9A03-ABAF8F147158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6002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ransition>
    <p:wip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5B8B1A-E000-407C-B7DC-6122EBB9B05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49039E2-CA78-4CCC-9D02-A0F493B1B44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0679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ransition>
    <p:dissolv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332656"/>
            <a:ext cx="7200800" cy="144655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>
                <a:solidFill>
                  <a:schemeClr val="accent6"/>
                </a:solidFill>
              </a:rPr>
              <a:t>Раздельное написание предлогов со словами</a:t>
            </a:r>
            <a:endParaRPr lang="ru-RU" sz="4400" dirty="0">
              <a:solidFill>
                <a:schemeClr val="accent6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99992" y="3717032"/>
            <a:ext cx="1584176" cy="2123658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4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143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4400" b="1" dirty="0" smtClean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44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1772816"/>
            <a:ext cx="3961006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49961323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3337" y="280551"/>
            <a:ext cx="8892480" cy="490537"/>
          </a:xfrm>
        </p:spPr>
        <p:txBody>
          <a:bodyPr/>
          <a:lstStyle/>
          <a:p>
            <a:pPr lvl="0" algn="l"/>
            <a:r>
              <a:rPr lang="ru-RU" sz="3600" b="1" dirty="0">
                <a:solidFill>
                  <a:srgbClr val="C00000"/>
                </a:solidFill>
                <a:latin typeface="Comic Sans MS" panose="030F0702030302020204" pitchFamily="66" charset="0"/>
              </a:rPr>
              <a:t>Закрепление изученного материала</a:t>
            </a:r>
            <a:endParaRPr lang="ru-RU" sz="360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518035" y="1700808"/>
            <a:ext cx="8229600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Упр. 191 (с. 112).</a:t>
            </a:r>
          </a:p>
          <a:p>
            <a:pPr marL="0" indent="0" algn="ctr"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035810" y="3278600"/>
            <a:ext cx="519405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sz="4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Упр. 187 (с. 110). </a:t>
            </a:r>
          </a:p>
        </p:txBody>
      </p:sp>
    </p:spTree>
    <p:extLst>
      <p:ext uri="{BB962C8B-B14F-4D97-AF65-F5344CB8AC3E}">
        <p14:creationId xmlns:p14="http://schemas.microsoft.com/office/powerpoint/2010/main" val="4243845281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10952" y="-25849"/>
            <a:ext cx="8229600" cy="778098"/>
          </a:xfrm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Рефлексия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4032448"/>
          </a:xfrm>
        </p:spPr>
        <p:txBody>
          <a:bodyPr/>
          <a:lstStyle/>
          <a:p>
            <a:pPr marL="0" indent="457200">
              <a:buNone/>
            </a:pPr>
            <a:r>
              <a:rPr lang="ru-RU" sz="4400" dirty="0">
                <a:solidFill>
                  <a:srgbClr val="002060"/>
                </a:solidFill>
              </a:rPr>
              <a:t>(</a:t>
            </a:r>
            <a:r>
              <a:rPr lang="ru-RU" sz="4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В)л..</a:t>
            </a:r>
            <a:r>
              <a:rPr lang="ru-RU" sz="44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сах</a:t>
            </a:r>
            <a:r>
              <a:rPr lang="ru-RU" sz="4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</a:t>
            </a:r>
            <a:r>
              <a:rPr lang="ru-RU" sz="4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44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тет</a:t>
            </a:r>
            <a:r>
              <a:rPr lang="ru-RU" sz="4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орешник. (По)опушкам </a:t>
            </a:r>
            <a:r>
              <a:rPr lang="ru-RU" sz="44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л..сов</a:t>
            </a:r>
            <a:r>
              <a:rPr lang="ru-RU" sz="4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(по)склонам оврагов (по)явились ранние цветы. Орел (с)вил себе </a:t>
            </a:r>
            <a:r>
              <a:rPr lang="ru-RU" sz="44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гн</a:t>
            </a:r>
            <a:r>
              <a:rPr lang="ru-RU" sz="4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44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</a:t>
            </a:r>
            <a:r>
              <a:rPr lang="ru-RU" sz="4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высоком </a:t>
            </a:r>
            <a:r>
              <a:rPr lang="ru-RU" sz="44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д..реве</a:t>
            </a:r>
            <a:r>
              <a:rPr lang="ru-RU" sz="4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Л..</a:t>
            </a:r>
            <a:r>
              <a:rPr lang="ru-RU" sz="44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ru-RU" sz="4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(до)бралась (до)курятника.</a:t>
            </a:r>
          </a:p>
          <a:p>
            <a:pPr marL="0" indent="0">
              <a:buNone/>
            </a:pPr>
            <a:endParaRPr lang="ru-RU" sz="28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Спишите 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текст, раскрыв скобки.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существительные с предлогами.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глаголы.</a:t>
            </a:r>
          </a:p>
          <a:p>
            <a:pPr marL="0" indent="0">
              <a:buNone/>
            </a:pPr>
            <a:endParaRPr lang="ru-RU" sz="3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391464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610243" y="50870"/>
            <a:ext cx="3178696" cy="576064"/>
          </a:xfrm>
        </p:spPr>
        <p:txBody>
          <a:bodyPr/>
          <a:lstStyle/>
          <a:p>
            <a:r>
              <a:rPr lang="ru-RU" sz="40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Итог урока</a:t>
            </a:r>
            <a:endParaRPr lang="ru-RU" sz="400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115616" y="4581128"/>
            <a:ext cx="7056784" cy="2544755"/>
          </a:xfrm>
        </p:spPr>
        <p:txBody>
          <a:bodyPr/>
          <a:lstStyle/>
          <a:p>
            <a:pPr lvl="0"/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какой части речи говорили сегодня на уроке?</a:t>
            </a:r>
          </a:p>
          <a:p>
            <a:pPr lvl="0"/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новое узнали о предлоге?</a:t>
            </a:r>
          </a:p>
          <a:p>
            <a:pPr lvl="0"/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чего служат предлоги?</a:t>
            </a:r>
          </a:p>
          <a:p>
            <a:pPr lvl="0"/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 какими словами пишутся предлоги?</a:t>
            </a:r>
          </a:p>
          <a:p>
            <a:pPr lvl="0"/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 какими словами никогда не пишутся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908720"/>
            <a:ext cx="4458609" cy="3343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64326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852936"/>
            <a:ext cx="8229600" cy="1540768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С.110 правило. </a:t>
            </a:r>
          </a:p>
          <a:p>
            <a:pPr marL="0" indent="0">
              <a:buNone/>
            </a:pP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Выполнить упр. 190 (с. 111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словарь (</a:t>
            </a:r>
            <a:r>
              <a:rPr lang="ru-RU" sz="4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месяцы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49" y="116632"/>
            <a:ext cx="9128451" cy="181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30547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2" descr="C:\Users\Еленга\Desktop\методички\Читописание 2 класс Павлова\98770727_large_0066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548680"/>
            <a:ext cx="8779867" cy="2951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475" name="Picture 2" descr="C:\Users\Еленга\Desktop\методички\Читописание 2 класс Павлова\98770728_large_006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524" y="3500314"/>
            <a:ext cx="8815005" cy="3285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4356237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Словарная 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работа 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79512" y="1052736"/>
            <a:ext cx="6624736" cy="4525963"/>
          </a:xfrm>
        </p:spPr>
        <p:txBody>
          <a:bodyPr/>
          <a:lstStyle/>
          <a:p>
            <a:pPr marL="0" lvl="0" indent="0">
              <a:buNone/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Отгадайте загадку.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Будит лес, поля и горы, 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полянки и сады. 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во все стучится норы, 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Напевает у воды. 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«Просыпайтесь! Просыпайтесь! 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Пойте, смейтесь, улыбайтесь!» 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Далеко слышна свирель. 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будит всех...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6176" y="2852936"/>
            <a:ext cx="2840023" cy="3679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551031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</a:br>
            <a:r>
              <a:rPr lang="ru-RU" b="1" dirty="0">
                <a:solidFill>
                  <a:srgbClr val="C00000"/>
                </a:solidFill>
                <a:latin typeface="Comic Sans MS" panose="030F0702030302020204" pitchFamily="66" charset="0"/>
              </a:rPr>
              <a:t/>
            </a:r>
            <a:br>
              <a:rPr lang="ru-RU" b="1" dirty="0">
                <a:solidFill>
                  <a:srgbClr val="C00000"/>
                </a:solidFill>
                <a:latin typeface="Comic Sans MS" panose="030F0702030302020204" pitchFamily="66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Орфографическая минутка</a:t>
            </a:r>
            <a:br>
              <a:rPr lang="ru-RU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</a:br>
            <a:endParaRPr lang="ru-RU" sz="3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18365" y="1268760"/>
            <a:ext cx="8707269" cy="1728192"/>
          </a:xfrm>
        </p:spPr>
        <p:txBody>
          <a:bodyPr/>
          <a:lstStyle/>
          <a:p>
            <a:pPr marL="0" indent="0">
              <a:buNone/>
            </a:pPr>
            <a:r>
              <a:rPr lang="ru-RU" sz="4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Письмо, коньки, пьют, семья, капелью, Демьян, </a:t>
            </a:r>
            <a:r>
              <a:rPr lang="ru-RU" sz="4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белье</a:t>
            </a:r>
            <a:r>
              <a:rPr lang="ru-RU" sz="4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силь­ный, колокольчик, </a:t>
            </a:r>
            <a:r>
              <a:rPr lang="ru-RU" sz="4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кольцо</a:t>
            </a:r>
            <a:r>
              <a:rPr lang="ru-RU" sz="4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скользко, ученье.</a:t>
            </a:r>
            <a:endParaRPr lang="ru-RU" sz="4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dirty="0">
                <a:solidFill>
                  <a:srgbClr val="0070C0"/>
                </a:solidFill>
              </a:rPr>
              <a:t>Запишите слова в два столбика.</a:t>
            </a:r>
          </a:p>
        </p:txBody>
      </p:sp>
    </p:spTree>
    <p:extLst>
      <p:ext uri="{BB962C8B-B14F-4D97-AF65-F5344CB8AC3E}">
        <p14:creationId xmlns:p14="http://schemas.microsoft.com/office/powerpoint/2010/main" val="1155127720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Самоопределение к деятельности</a:t>
            </a:r>
            <a:b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</a:b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504" y="1340768"/>
            <a:ext cx="807524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Выходить... (дом</a:t>
            </a:r>
            <a:r>
              <a:rPr lang="ru-RU" sz="4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 </a:t>
            </a:r>
            <a:endParaRPr lang="ru-RU" sz="4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Идти ... (лес</a:t>
            </a:r>
            <a:r>
              <a:rPr lang="ru-RU" sz="4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4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Говорить... (брат</a:t>
            </a:r>
            <a:r>
              <a:rPr lang="ru-RU" sz="4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4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Заботиться…(щенок</a:t>
            </a:r>
            <a:r>
              <a:rPr lang="ru-RU" sz="4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4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/>
              <a:t> </a:t>
            </a:r>
          </a:p>
          <a:p>
            <a:r>
              <a:rPr lang="ru-RU" sz="3200" dirty="0">
                <a:solidFill>
                  <a:srgbClr val="0070C0"/>
                </a:solidFill>
              </a:rPr>
              <a:t>Объедините слова.</a:t>
            </a:r>
          </a:p>
          <a:p>
            <a:r>
              <a:rPr lang="ru-RU" sz="3200" dirty="0">
                <a:solidFill>
                  <a:srgbClr val="0070C0"/>
                </a:solidFill>
              </a:rPr>
              <a:t>Какая часть речи помогла объединить слова?</a:t>
            </a:r>
            <a:r>
              <a:rPr lang="ru-RU" sz="3200" i="1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8707581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Спишите, раскрыв скобки.</a:t>
            </a:r>
            <a:br>
              <a:rPr lang="ru-RU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</a:b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12776"/>
          </a:xfrm>
        </p:spPr>
        <p:txBody>
          <a:bodyPr/>
          <a:lstStyle/>
          <a:p>
            <a:pPr marL="0" indent="457200">
              <a:buNone/>
            </a:pPr>
            <a:r>
              <a:rPr lang="ru-RU" sz="4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Тропинка (с)пускалась (с)горы. Цветы (под)резали (под)корень.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1734904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317" y="0"/>
            <a:ext cx="85433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30298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96136" y="5824017"/>
            <a:ext cx="2421270" cy="76944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4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cs typeface="Arial" charset="0"/>
              </a:rPr>
              <a:t>111-112</a:t>
            </a:r>
            <a:endParaRPr lang="ru-RU" sz="44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95748" y="5863398"/>
            <a:ext cx="2257349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4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cs typeface="Arial" charset="0"/>
              </a:rPr>
              <a:t>187-191</a:t>
            </a:r>
            <a:endParaRPr lang="ru-RU" sz="44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635897" y="1988840"/>
            <a:ext cx="5508103" cy="36724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>
                <a:solidFill>
                  <a:srgbClr val="0070C0"/>
                </a:solidFill>
              </a:rPr>
              <a:t>Откройте учебники </a:t>
            </a:r>
            <a:r>
              <a:rPr lang="ru-RU" sz="3200" b="1" dirty="0" smtClean="0">
                <a:solidFill>
                  <a:srgbClr val="0070C0"/>
                </a:solidFill>
              </a:rPr>
              <a:t>на</a:t>
            </a:r>
            <a:r>
              <a:rPr lang="ru-RU" sz="3200" b="1" dirty="0" smtClean="0"/>
              <a:t> </a:t>
            </a:r>
            <a:r>
              <a:rPr lang="ru-RU" sz="3200" b="1" dirty="0" smtClean="0">
                <a:solidFill>
                  <a:srgbClr val="0070C0"/>
                </a:solidFill>
              </a:rPr>
              <a:t>110.</a:t>
            </a:r>
          </a:p>
          <a:p>
            <a:pPr algn="ctr"/>
            <a:endParaRPr lang="ru-RU" sz="4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4000" b="1" dirty="0" smtClean="0">
                <a:solidFill>
                  <a:srgbClr val="C00000"/>
                </a:solidFill>
              </a:rPr>
              <a:t>Как пишутся предлоги со словами?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18688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60" y="1052736"/>
            <a:ext cx="6624736" cy="5256584"/>
          </a:xfrm>
        </p:spPr>
        <p:txBody>
          <a:bodyPr numCol="1"/>
          <a:lstStyle/>
          <a:p>
            <a:pPr marL="0" indent="0">
              <a:buNone/>
            </a:pPr>
            <a:r>
              <a:rPr lang="ru-RU" sz="4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небе плавает луна, </a:t>
            </a:r>
          </a:p>
          <a:p>
            <a:pPr marL="0" indent="0">
              <a:buNone/>
            </a:pPr>
            <a:r>
              <a:rPr lang="ru-RU" sz="4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облака зашла она. </a:t>
            </a:r>
          </a:p>
          <a:p>
            <a:pPr marL="0" indent="0">
              <a:buNone/>
            </a:pPr>
            <a:r>
              <a:rPr lang="ru-RU" sz="4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Раз, два, три, четыре, пять — </a:t>
            </a:r>
          </a:p>
          <a:p>
            <a:pPr marL="0" indent="0">
              <a:buNone/>
            </a:pPr>
            <a:r>
              <a:rPr lang="ru-RU" sz="4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должны луну достать. </a:t>
            </a:r>
          </a:p>
          <a:p>
            <a:pPr marL="0" indent="0">
              <a:buNone/>
            </a:pPr>
            <a:r>
              <a:rPr lang="ru-RU" sz="4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Шесть, семь, восемь, </a:t>
            </a:r>
          </a:p>
          <a:p>
            <a:pPr marL="0" indent="0">
              <a:buNone/>
            </a:pPr>
            <a:r>
              <a:rPr lang="ru-RU" sz="4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Девять, десять — </a:t>
            </a:r>
          </a:p>
          <a:p>
            <a:pPr marL="0" indent="0">
              <a:buNone/>
            </a:pPr>
            <a:r>
              <a:rPr lang="ru-RU" sz="4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пониже перевесить.</a:t>
            </a:r>
          </a:p>
          <a:p>
            <a:pPr marL="0" indent="0">
              <a:buNone/>
            </a:pP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229600" cy="566936"/>
          </a:xfrm>
        </p:spPr>
        <p:txBody>
          <a:bodyPr/>
          <a:lstStyle/>
          <a:p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Физминутка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39595">
            <a:off x="6078295" y="678316"/>
            <a:ext cx="3006328" cy="2840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28615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Что такое родственные слова.</Template>
  <TotalTime>1687</TotalTime>
  <Words>675</Words>
  <Application>Microsoft Office PowerPoint</Application>
  <PresentationFormat>Экран (4:3)</PresentationFormat>
  <Paragraphs>117</Paragraphs>
  <Slides>13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Comic Sans MS</vt:lpstr>
      <vt:lpstr>Times New Roman</vt:lpstr>
      <vt:lpstr>Тема Office</vt:lpstr>
      <vt:lpstr>1_Тема Office</vt:lpstr>
      <vt:lpstr>2_Тема Office</vt:lpstr>
      <vt:lpstr>Презентация PowerPoint</vt:lpstr>
      <vt:lpstr>Презентация PowerPoint</vt:lpstr>
      <vt:lpstr>Словарная работа </vt:lpstr>
      <vt:lpstr>  Орфографическая минутка </vt:lpstr>
      <vt:lpstr>Самоопределение к деятельности </vt:lpstr>
      <vt:lpstr>Спишите, раскрыв скобки. </vt:lpstr>
      <vt:lpstr>Презентация PowerPoint</vt:lpstr>
      <vt:lpstr>Презентация PowerPoint</vt:lpstr>
      <vt:lpstr>Физминутка</vt:lpstr>
      <vt:lpstr>Закрепление изученного материала</vt:lpstr>
      <vt:lpstr>Рефлексия</vt:lpstr>
      <vt:lpstr>Итог урока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30.</dc:title>
  <dc:creator>Leka</dc:creator>
  <cp:lastModifiedBy>NINA</cp:lastModifiedBy>
  <cp:revision>182</cp:revision>
  <dcterms:created xsi:type="dcterms:W3CDTF">2013-10-11T13:09:52Z</dcterms:created>
  <dcterms:modified xsi:type="dcterms:W3CDTF">2017-06-10T13:27:49Z</dcterms:modified>
</cp:coreProperties>
</file>