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  <p:sldMasterId id="2147483704" r:id="rId4"/>
    <p:sldMasterId id="2147483718" r:id="rId5"/>
    <p:sldMasterId id="2147483721" r:id="rId6"/>
  </p:sldMasterIdLst>
  <p:sldIdLst>
    <p:sldId id="263" r:id="rId7"/>
    <p:sldId id="257" r:id="rId8"/>
    <p:sldId id="258" r:id="rId9"/>
    <p:sldId id="259" r:id="rId10"/>
    <p:sldId id="265" r:id="rId11"/>
    <p:sldId id="270" r:id="rId12"/>
    <p:sldId id="267" r:id="rId13"/>
    <p:sldId id="264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1F81"/>
    <a:srgbClr val="008000"/>
    <a:srgbClr val="8CB7FC"/>
    <a:srgbClr val="B9DBF9"/>
    <a:srgbClr val="94C7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7" autoAdjust="0"/>
    <p:restoredTop sz="94660"/>
  </p:normalViewPr>
  <p:slideViewPr>
    <p:cSldViewPr>
      <p:cViewPr varScale="1">
        <p:scale>
          <a:sx n="44" d="100"/>
          <a:sy n="44" d="100"/>
        </p:scale>
        <p:origin x="-11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1.png"/><Relationship Id="rId4" Type="http://schemas.openxmlformats.org/officeDocument/2006/relationships/image" Target="NUL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  <a:cs typeface="Arial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58763"/>
            <a:ext cx="822960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A2707-2964-4B04-9353-2AD3CFACE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8C5BD-DF25-4B7F-BD0D-F9CD58ED1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D5481-654E-4ECC-9FF7-8DBDDF18E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25E2B-19A6-4349-8373-57E738A56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E8E55-E42B-46BC-A5D1-90BE04D31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82CC9-019E-41D6-A2A0-200A38247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57F63-CF05-48D9-B555-CD05806D2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6FEB-FA45-4666-A402-1157692DF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49DB-26B3-417B-B55F-6D5E35B3A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61A42-31AA-42F1-BC2A-CF9C0C30A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8054A-6332-4D94-88C1-860F2C6C3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C2B99-334A-466C-A4A8-63DF76869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58763"/>
            <a:ext cx="822960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F771-5A09-427E-969F-B4C70851E4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C2A69-B1FE-4908-9615-32C089485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A313C-5464-4A28-BE40-3CAF3322A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9C741-EB3D-4FCB-BAF2-0DADD6544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2B051-E3A6-44C2-9921-38EC2AA024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523C5-245C-4BD3-BBA4-92AEC80CB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E7E33-53BB-449F-8917-FFCF69BA82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6A62A-BC03-4D82-9929-DC64D7F3B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DC98-791B-4950-AFF5-16DB43D16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9F9A7-FD0B-46C8-857F-FC37D4E80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9825E-2E97-4F08-A189-4240A94FB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D39AC-1453-422A-A807-1622AB09B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BCF04-1892-4B3C-95FB-142EA84B7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58763"/>
            <a:ext cx="822960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4B64F-B933-40F5-B943-1D38C0F4D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E6A-269D-4AE6-AEDC-9068498C1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9D2F-F1CA-4489-B627-4A7FA1557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0165D-38D5-4EE9-BD51-0041A5846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26391-F80D-48AD-B622-1F4C7F135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D3B32-9C6B-4F54-9F07-5D946E88F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693F4-BDBA-44CA-AE60-355C7D2C5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C2252-4984-4F7E-AA6A-AB0E9AB79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1BBA7-4714-4921-B6FD-D64928DCF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CE95A-A595-432D-B015-D5F742E20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C2621-AA5E-481F-9157-64E07472C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B9092-4118-4873-A725-14E9DBBFE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69582-4AEC-4A1C-BBCF-553FF284E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58763"/>
            <a:ext cx="822960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24D1D-324F-4F6B-AC8D-4F3F6592A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 bwMode="gray">
          <a:xfrm>
            <a:off x="8001000" y="6477000"/>
            <a:ext cx="6858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6AAE90E-5F15-4ECF-8B77-8E3772746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11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5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6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7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9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21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4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25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6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31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32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33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4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5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6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9D2F-F1CA-4489-B627-4A7FA1557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9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2000" smtClean="0">
                <a:solidFill>
                  <a:srgbClr val="FFFFFF"/>
                </a:solidFill>
                <a:latin typeface="Arial Black" pitchFamily="34" charset="0"/>
                <a:cs typeface="Arial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 bwMode="gray">
          <a:xfrm>
            <a:off x="8001000" y="6477000"/>
            <a:ext cx="6858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0F73E31-B302-48CB-932C-481E55B65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7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11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5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6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7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8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9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21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2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3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24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25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6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31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32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33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4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5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6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9D2F-F1CA-4489-B627-4A7FA15578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5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7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3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071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72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73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74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6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2066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2070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2060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061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5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3095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096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097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098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307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55944A-0978-4168-B97A-0CA185D67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0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3090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094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308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085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5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</p:grp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4119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120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121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122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DB1434-39BC-493E-B340-40CBA4DDD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cs typeface="Arial" charset="0"/>
              </a:endParaRPr>
            </a:p>
          </p:txBody>
        </p:sp>
        <p:grpSp>
          <p:nvGrpSpPr>
            <p:cNvPr id="10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4114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118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4108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4109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5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6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7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9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1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2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5143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144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145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146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A349970F-7FCE-4660-8C84-8FE5B8581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</a:endParaRPr>
            </a:p>
          </p:txBody>
        </p:sp>
        <p:grpSp>
          <p:nvGrpSpPr>
            <p:cNvPr id="16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5138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3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5133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4" r:id="rId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3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356350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56350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5" r:id="rId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72;&#1091;&#1076;&#1080;&#1072;&#1083;&#1100;&#1085;&#1099;&#1081;.mpg" TargetMode="External"/><Relationship Id="rId2" Type="http://schemas.openxmlformats.org/officeDocument/2006/relationships/hyperlink" Target="&#1074;&#1080;&#1079;&#1091;&#1072;&#1083;&#1100;&#1085;&#1099;&#1081;.m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3929058" y="1643050"/>
            <a:ext cx="49640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Совершенствование приемов </a:t>
            </a:r>
            <a:r>
              <a:rPr kumimoji="0" lang="ru-RU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целеполагания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как условие повышения качества знаний 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gray">
          <a:xfrm>
            <a:off x="1357290" y="4572008"/>
            <a:ext cx="4499992" cy="2092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КРОХИНА ЕЛЕНА ФЁДОРОВНА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учитель английского языка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МБОУ гимназии №1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2050" name="Picture 2" descr="G:\фото\День учителя 14-15\иняз\IMG_1679.JPG"/>
          <p:cNvPicPr>
            <a:picLocks noChangeAspect="1" noChangeArrowheads="1"/>
          </p:cNvPicPr>
          <p:nvPr/>
        </p:nvPicPr>
        <p:blipFill>
          <a:blip r:embed="rId2" cstate="print"/>
          <a:srcRect t="13732"/>
          <a:stretch>
            <a:fillRect/>
          </a:stretch>
        </p:blipFill>
        <p:spPr bwMode="auto">
          <a:xfrm rot="20798828">
            <a:off x="605850" y="1373778"/>
            <a:ext cx="2355465" cy="304803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14285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Региональный конкурс педагогических достижений  номинация «Учитель года»</a:t>
            </a:r>
            <a:endParaRPr lang="ru-RU" sz="28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79512" y="260648"/>
            <a:ext cx="87849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 Урок – это зеркало общей и педагогической культуры учителя, мерило его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интеллектуального богатства, показатель его кругозора и эрудиции»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В.А. Сухомлинский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P10202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708920"/>
            <a:ext cx="4824536" cy="3618402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information_items_5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51787" cy="1988840"/>
          </a:xfrm>
          <a:prstGeom prst="rect">
            <a:avLst/>
          </a:prstGeom>
        </p:spPr>
      </p:pic>
      <p:pic>
        <p:nvPicPr>
          <p:cNvPr id="5" name="Рисунок 4" descr="ученик%20.jpe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077072"/>
            <a:ext cx="1800225" cy="25431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328" y="0"/>
            <a:ext cx="6048672" cy="164219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«Кто постигает новое, лелея старое, </a:t>
            </a:r>
            <a:b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тот может быть учителем»                                                                </a:t>
            </a:r>
            <a:b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Конфуций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" name="Содержимое 3" descr="___20130309_1443495640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699792" y="2636912"/>
            <a:ext cx="2679602" cy="3776663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636912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140968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149080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645024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157192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653136"/>
            <a:ext cx="504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780928"/>
            <a:ext cx="18036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ктуальность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16448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елостность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3789040"/>
            <a:ext cx="13915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уманизм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4293096"/>
            <a:ext cx="12698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динство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4797152"/>
            <a:ext cx="93096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огика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5301208"/>
            <a:ext cx="24751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рофессионализм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4221088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2160" y="3212976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40152" y="3717032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868144" y="4725144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68144" y="5229200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96136" y="2708920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72200" y="2852936"/>
            <a:ext cx="26380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епредсказуемость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516216" y="3356992"/>
            <a:ext cx="12410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ичность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72200" y="3861048"/>
            <a:ext cx="11171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мкость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44208" y="4365104"/>
            <a:ext cx="15151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ктивность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869160"/>
            <a:ext cx="20162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ткрытость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44208" y="5373216"/>
            <a:ext cx="20454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стественность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868144" y="5733256"/>
            <a:ext cx="5760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36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372200" y="5877272"/>
            <a:ext cx="10756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нтерес</a:t>
            </a:r>
            <a:endParaRPr lang="ru-RU" sz="2400" b="1" cap="none" spc="0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55776" y="980728"/>
            <a:ext cx="6588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- возникновение, выделение, определение и осознание целей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259632" y="3212976"/>
            <a:ext cx="482253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b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32240" y="2636912"/>
            <a:ext cx="482253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Ь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b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Ь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Равно 38"/>
          <p:cNvSpPr/>
          <p:nvPr/>
        </p:nvSpPr>
        <p:spPr>
          <a:xfrm>
            <a:off x="3563888" y="4437112"/>
            <a:ext cx="1368152" cy="576064"/>
          </a:xfrm>
          <a:prstGeom prst="mathEqual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283968" y="2348880"/>
            <a:ext cx="24643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Системно-</a:t>
            </a:r>
          </a:p>
          <a:p>
            <a:pPr algn="ctr"/>
            <a:r>
              <a:rPr lang="ru-RU" sz="2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деятельностный</a:t>
            </a:r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подход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41719 -0.393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19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-0.19688 -0.477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23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49601 -0.613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3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-0.23565 L 0.23646 -0.697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0.57483 -0.687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3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25717 L -0.03142 -0.624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8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00781 -0.403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0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48148E-6 L 0.68907 -0.3199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-16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0.7323 -0.466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" y="-23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022E-16 L 0.11024 -0.5509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27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L 0.16545 -0.330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6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0.19705 -0.7715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38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53542 -0.5405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27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9334E-6 L -0.10729 -0.0023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-1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97965E-6 L 0.08662 -1.97965E-6 " pathEditMode="relative" ptsTypes="AA">
                                      <p:cBhvr>
                                        <p:cTn id="8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4" grpId="0"/>
      <p:bldP spid="36" grpId="1" build="allAtOnce"/>
      <p:bldP spid="37" grpId="1" build="allAtOnce"/>
      <p:bldP spid="39" grpId="0" animBg="1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315200" cy="9445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Calibri" pitchFamily="34" charset="0"/>
              </a:rPr>
              <a:t>Целеполагание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должно </a:t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приобрести новую форму: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977680"/>
            <a:ext cx="8626878" cy="28803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Регулятивные УУД:</a:t>
            </a:r>
          </a:p>
          <a:p>
            <a:r>
              <a:rPr lang="ru-RU" sz="2400" b="1" dirty="0" smtClean="0">
                <a:latin typeface="Calibri" pitchFamily="34" charset="0"/>
              </a:rPr>
              <a:t>ставить цель и учебные задачи под руководством учителя;</a:t>
            </a:r>
          </a:p>
          <a:p>
            <a:r>
              <a:rPr lang="ru-RU" sz="2400" b="1" dirty="0" smtClean="0">
                <a:latin typeface="Calibri" pitchFamily="34" charset="0"/>
              </a:rPr>
              <a:t> планировать свою деятельность под руководством учителя;</a:t>
            </a:r>
          </a:p>
          <a:p>
            <a:r>
              <a:rPr lang="ru-RU" sz="2400" b="1" dirty="0" smtClean="0">
                <a:latin typeface="Calibri" pitchFamily="34" charset="0"/>
              </a:rPr>
              <a:t>научиться основам прогнозирования как предвидения будущих событий и развития процесса.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115616" y="1484784"/>
            <a:ext cx="720080" cy="720080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11960" y="1484784"/>
            <a:ext cx="720080" cy="720080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164288" y="1484784"/>
            <a:ext cx="720080" cy="720080"/>
          </a:xfrm>
          <a:prstGeom prst="down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276872"/>
            <a:ext cx="2520280" cy="936104"/>
          </a:xfrm>
          <a:prstGeom prst="roundRect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Предметные цели урока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87824" y="2276872"/>
            <a:ext cx="3024336" cy="936104"/>
          </a:xfrm>
          <a:prstGeom prst="roundRect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Calibri" pitchFamily="34" charset="0"/>
              </a:rPr>
              <a:t>Метапредметные</a:t>
            </a:r>
            <a:r>
              <a:rPr lang="ru-RU" sz="2400" b="1" dirty="0" smtClean="0">
                <a:latin typeface="Calibri" pitchFamily="34" charset="0"/>
              </a:rPr>
              <a:t> цели урока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2276872"/>
            <a:ext cx="2520280" cy="936104"/>
          </a:xfrm>
          <a:prstGeom prst="roundRect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alibri" pitchFamily="34" charset="0"/>
              </a:rPr>
              <a:t>Личностные цели урока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4714555">
            <a:off x="3396041" y="2263154"/>
            <a:ext cx="279485" cy="2530863"/>
          </a:xfrm>
          <a:prstGeom prst="downArrow">
            <a:avLst>
              <a:gd name="adj1" fmla="val 50000"/>
              <a:gd name="adj2" fmla="val 57003"/>
            </a:avLst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892480" cy="1094370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«Формулирование цели в виде конечного образовательного продукта – наиболее эффективный способ </a:t>
            </a: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целеполагания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»                                                                                              </a:t>
            </a:r>
            <a:b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</a:t>
            </a: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А.В.Хуторский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3500438"/>
            <a:ext cx="421484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Тема-вопрос-план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Работа над понятием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ркое пятно»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Исключение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Знаю-не</a:t>
            </a: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 знаю-хочу знать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 «Лови ошибку»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Домысливание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Проблемная ситуация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Группировка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14" y="1643050"/>
            <a:ext cx="6858048" cy="785818"/>
          </a:xfrm>
          <a:prstGeom prst="roundRect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57290" y="17144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</a:rPr>
              <a:t>ПРИЁМЫ ЦЕЛЕПОЛАГАНИЙ</a:t>
            </a:r>
            <a:endParaRPr lang="ru-RU" sz="3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2786058"/>
            <a:ext cx="3500462" cy="642942"/>
          </a:xfrm>
          <a:prstGeom prst="roundRect">
            <a:avLst/>
          </a:prstGeom>
          <a:solidFill>
            <a:srgbClr val="94C7F6">
              <a:alpha val="49804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57224" y="278605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</a:rPr>
              <a:t>ВИЗУАЛЬНЫЕ:</a:t>
            </a:r>
            <a:endParaRPr lang="ru-RU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72066" y="2786058"/>
            <a:ext cx="3500462" cy="642942"/>
          </a:xfrm>
          <a:prstGeom prst="roundRect">
            <a:avLst/>
          </a:prstGeom>
          <a:solidFill>
            <a:srgbClr val="94C7F6">
              <a:alpha val="49804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14942" y="2786058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</a:rPr>
              <a:t>АУДИАЛЬНЫЕ:</a:t>
            </a:r>
            <a:endParaRPr lang="ru-RU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500298" y="2357430"/>
            <a:ext cx="1857388" cy="428628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0" idx="0"/>
          </p:cNvCxnSpPr>
          <p:nvPr/>
        </p:nvCxnSpPr>
        <p:spPr>
          <a:xfrm>
            <a:off x="4929190" y="2357430"/>
            <a:ext cx="1928826" cy="428628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714876" y="3571876"/>
            <a:ext cx="44291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Подводящий диалог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Собери слово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Исключение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Проблема предыдущего урока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 Отсроченная отгадка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 pitchFamily="34" charset="0"/>
                <a:cs typeface="Times New Roman" pitchFamily="18" charset="0"/>
              </a:rPr>
              <a:t> «Фантастическая добавка»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914400" algn="l"/>
              </a:tabLst>
            </a:pPr>
            <a:r>
              <a:rPr lang="ru-RU" sz="2000" b="1" dirty="0" smtClean="0">
                <a:solidFill>
                  <a:srgbClr val="555555"/>
                </a:solidFill>
                <a:latin typeface="Calibri" pitchFamily="34" charset="0"/>
                <a:cs typeface="Times New Roman" pitchFamily="18" charset="0"/>
              </a:rPr>
              <a:t> «Удивляй!»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5-конечная звезда 13">
            <a:hlinkClick r:id="rId2" action="ppaction://hlinkfile"/>
          </p:cNvPr>
          <p:cNvSpPr/>
          <p:nvPr/>
        </p:nvSpPr>
        <p:spPr>
          <a:xfrm>
            <a:off x="214282" y="6143644"/>
            <a:ext cx="357190" cy="428628"/>
          </a:xfrm>
          <a:prstGeom prst="star5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>
            <a:hlinkClick r:id="rId3" action="ppaction://hlinkfile"/>
          </p:cNvPr>
          <p:cNvSpPr/>
          <p:nvPr/>
        </p:nvSpPr>
        <p:spPr>
          <a:xfrm>
            <a:off x="8572528" y="6143644"/>
            <a:ext cx="357190" cy="428628"/>
          </a:xfrm>
          <a:prstGeom prst="star5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285720" y="3429000"/>
            <a:ext cx="857256" cy="1000132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57620" y="214290"/>
            <a:ext cx="928694" cy="1000132"/>
          </a:xfrm>
          <a:prstGeom prst="ellipse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14612" y="285728"/>
            <a:ext cx="1000132" cy="1000108"/>
          </a:xfrm>
          <a:prstGeom prst="ellipse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86116" y="2571744"/>
            <a:ext cx="257176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8992" y="1142984"/>
            <a:ext cx="1785950" cy="1285884"/>
          </a:xfrm>
          <a:prstGeom prst="roundRect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027288-glossy-black-icon-culture-book3-op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428736"/>
            <a:ext cx="1250530" cy="12505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7620" y="1142984"/>
            <a:ext cx="10502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read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28604"/>
            <a:ext cx="562575" cy="642942"/>
          </a:xfrm>
          <a:prstGeom prst="rect">
            <a:avLst/>
          </a:prstGeom>
        </p:spPr>
      </p:pic>
      <p:pic>
        <p:nvPicPr>
          <p:cNvPr id="11" name="Рисунок 10" descr="two-dialogue-boxes-symbol_318-4257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428604"/>
            <a:ext cx="623871" cy="623871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5000628" y="285728"/>
            <a:ext cx="1000132" cy="1000108"/>
          </a:xfrm>
          <a:prstGeom prst="ellipse">
            <a:avLst/>
          </a:prstGeom>
          <a:solidFill>
            <a:srgbClr val="8CB7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500042"/>
            <a:ext cx="571504" cy="653147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1071538" y="2500306"/>
            <a:ext cx="1785950" cy="1285884"/>
          </a:xfrm>
          <a:prstGeom prst="round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428868"/>
            <a:ext cx="11416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write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" name="Рисунок 15" descr="38295.png"/>
          <p:cNvPicPr/>
          <p:nvPr/>
        </p:nvPicPr>
        <p:blipFill>
          <a:blip r:embed="rId6"/>
          <a:stretch>
            <a:fillRect/>
          </a:stretch>
        </p:blipFill>
        <p:spPr>
          <a:xfrm>
            <a:off x="1571604" y="2928934"/>
            <a:ext cx="497426" cy="783177"/>
          </a:xfrm>
          <a:prstGeom prst="rect">
            <a:avLst/>
          </a:prstGeom>
        </p:spPr>
      </p:pic>
      <p:sp>
        <p:nvSpPr>
          <p:cNvPr id="17" name="Овал 16"/>
          <p:cNvSpPr/>
          <p:nvPr/>
        </p:nvSpPr>
        <p:spPr>
          <a:xfrm>
            <a:off x="214282" y="2357430"/>
            <a:ext cx="857256" cy="1000132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2571744"/>
            <a:ext cx="580427" cy="663345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1000100" y="1500174"/>
            <a:ext cx="857256" cy="1000132"/>
          </a:xfrm>
          <a:prstGeom prst="ellipse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1643050"/>
            <a:ext cx="571504" cy="653147"/>
          </a:xfrm>
          <a:prstGeom prst="rect">
            <a:avLst/>
          </a:prstGeom>
        </p:spPr>
      </p:pic>
      <p:pic>
        <p:nvPicPr>
          <p:cNvPr id="21" name="Рисунок 20" descr="two-dialogue-boxes-symbol_318-4257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596" y="3643314"/>
            <a:ext cx="571504" cy="571504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2285984" y="4214818"/>
            <a:ext cx="1785950" cy="1285884"/>
          </a:xfrm>
          <a:prstGeom prst="roundRect">
            <a:avLst/>
          </a:prstGeom>
          <a:solidFill>
            <a:srgbClr val="00B050">
              <a:alpha val="19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85984" y="4214818"/>
            <a:ext cx="17540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listen to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86116" y="3071810"/>
            <a:ext cx="255518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OBJECTIVES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214546" y="5500702"/>
            <a:ext cx="857256" cy="1000132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 descr="1388485586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57488" y="4786322"/>
            <a:ext cx="594078" cy="642942"/>
          </a:xfrm>
          <a:prstGeom prst="rect">
            <a:avLst/>
          </a:prstGeom>
        </p:spPr>
      </p:pic>
      <p:sp>
        <p:nvSpPr>
          <p:cNvPr id="30" name="Овал 29"/>
          <p:cNvSpPr/>
          <p:nvPr/>
        </p:nvSpPr>
        <p:spPr>
          <a:xfrm>
            <a:off x="4071934" y="4429132"/>
            <a:ext cx="857256" cy="1000132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286116" y="5500702"/>
            <a:ext cx="857256" cy="1000132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428728" y="4429132"/>
            <a:ext cx="857256" cy="1000132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imag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4572008"/>
            <a:ext cx="562575" cy="642942"/>
          </a:xfrm>
          <a:prstGeom prst="rect">
            <a:avLst/>
          </a:prstGeom>
        </p:spPr>
      </p:pic>
      <p:pic>
        <p:nvPicPr>
          <p:cNvPr id="34" name="Рисунок 33" descr="two-dialogue-boxes-symbol_318-4257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5715016"/>
            <a:ext cx="623871" cy="623871"/>
          </a:xfrm>
          <a:prstGeom prst="rect">
            <a:avLst/>
          </a:prstGeom>
        </p:spPr>
      </p:pic>
      <p:pic>
        <p:nvPicPr>
          <p:cNvPr id="35" name="Рисунок 34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4810" y="4572008"/>
            <a:ext cx="571504" cy="653147"/>
          </a:xfrm>
          <a:prstGeom prst="rect">
            <a:avLst/>
          </a:prstGeom>
        </p:spPr>
      </p:pic>
      <p:pic>
        <p:nvPicPr>
          <p:cNvPr id="36" name="Рисунок 35" descr="colorful-musical-symphony-notes-books-1417137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428992" y="5715016"/>
            <a:ext cx="568398" cy="607749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72132" y="4286256"/>
            <a:ext cx="2286016" cy="2071702"/>
          </a:xfrm>
          <a:prstGeom prst="roundRect">
            <a:avLst/>
          </a:prstGeom>
          <a:solidFill>
            <a:srgbClr val="911F81">
              <a:alpha val="18824"/>
            </a:srgbClr>
          </a:solidFill>
          <a:ln>
            <a:solidFill>
              <a:srgbClr val="911F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572132" y="4286256"/>
            <a:ext cx="221457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11F8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Ask and </a:t>
            </a:r>
          </a:p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11F8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answer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11F8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smiley_happy-51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5857892"/>
            <a:ext cx="500066" cy="500697"/>
          </a:xfrm>
          <a:prstGeom prst="rect">
            <a:avLst/>
          </a:prstGeom>
          <a:noFill/>
        </p:spPr>
      </p:pic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7072330" y="5429264"/>
            <a:ext cx="785818" cy="461958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</a:rPr>
              <a:t>…!</a:t>
            </a:r>
          </a:p>
        </p:txBody>
      </p:sp>
      <p:pic>
        <p:nvPicPr>
          <p:cNvPr id="41" name="Picture 2" descr="smiley_happy-51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00760" y="5857892"/>
            <a:ext cx="500066" cy="500697"/>
          </a:xfrm>
          <a:prstGeom prst="rect">
            <a:avLst/>
          </a:prstGeom>
          <a:noFill/>
        </p:spPr>
      </p:pic>
      <p:sp>
        <p:nvSpPr>
          <p:cNvPr id="42" name="AutoShape 3"/>
          <p:cNvSpPr>
            <a:spLocks noChangeArrowheads="1"/>
          </p:cNvSpPr>
          <p:nvPr/>
        </p:nvSpPr>
        <p:spPr bwMode="auto">
          <a:xfrm>
            <a:off x="5643570" y="5357826"/>
            <a:ext cx="928694" cy="461958"/>
          </a:xfrm>
          <a:prstGeom prst="cloudCallout">
            <a:avLst>
              <a:gd name="adj1" fmla="val 18310"/>
              <a:gd name="adj2" fmla="val 765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Arial" pitchFamily="34" charset="0"/>
              </a:rPr>
              <a:t>…?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215074" y="2143116"/>
            <a:ext cx="2143140" cy="1357322"/>
          </a:xfrm>
          <a:prstGeom prst="roundRect">
            <a:avLst/>
          </a:prstGeom>
          <a:solidFill>
            <a:srgbClr val="FFC000">
              <a:alpha val="1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15074" y="2143116"/>
            <a:ext cx="22012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talk about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7" name="Рисунок 46" descr="Movember_Mouth_PNG_Clipart_Pictur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58016" y="2786058"/>
            <a:ext cx="818693" cy="592134"/>
          </a:xfrm>
          <a:prstGeom prst="rect">
            <a:avLst/>
          </a:prstGeom>
        </p:spPr>
      </p:pic>
      <p:sp>
        <p:nvSpPr>
          <p:cNvPr id="48" name="Овал 47"/>
          <p:cNvSpPr/>
          <p:nvPr/>
        </p:nvSpPr>
        <p:spPr>
          <a:xfrm>
            <a:off x="6357950" y="1142984"/>
            <a:ext cx="857256" cy="1000132"/>
          </a:xfrm>
          <a:prstGeom prst="ellipse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286644" y="1142984"/>
            <a:ext cx="857256" cy="1000132"/>
          </a:xfrm>
          <a:prstGeom prst="ellipse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://www.proyectovinilo.com/color2.php?im=fotos/9924_78.png&amp;hex=555C61&amp;inv=norma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57950" y="1214422"/>
            <a:ext cx="785818" cy="785818"/>
          </a:xfrm>
          <a:prstGeom prst="rect">
            <a:avLst/>
          </a:prstGeom>
          <a:noFill/>
        </p:spPr>
      </p:pic>
      <p:pic>
        <p:nvPicPr>
          <p:cNvPr id="53" name="Рисунок 52" descr="4124921-family-symbol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29520" y="1428736"/>
            <a:ext cx="573044" cy="469896"/>
          </a:xfrm>
          <a:prstGeom prst="rect">
            <a:avLst/>
          </a:prstGeom>
        </p:spPr>
      </p:pic>
      <p:cxnSp>
        <p:nvCxnSpPr>
          <p:cNvPr id="55" name="Прямая со стрелкой 54"/>
          <p:cNvCxnSpPr/>
          <p:nvPr/>
        </p:nvCxnSpPr>
        <p:spPr>
          <a:xfrm rot="16200000" flipV="1">
            <a:off x="4108447" y="2536819"/>
            <a:ext cx="427834" cy="7064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 flipV="1">
            <a:off x="2928926" y="3071016"/>
            <a:ext cx="570710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5571338" y="2786058"/>
            <a:ext cx="500860" cy="2135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6200000" flipH="1">
            <a:off x="5285586" y="3999710"/>
            <a:ext cx="429422" cy="28654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3428198" y="3929066"/>
            <a:ext cx="357984" cy="3563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Олимпиады и конкурсы:</a:t>
            </a:r>
            <a:endParaRPr lang="ru-RU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24000"/>
            <a:ext cx="4281518" cy="4652963"/>
          </a:xfrm>
        </p:spPr>
        <p:txBody>
          <a:bodyPr/>
          <a:lstStyle/>
          <a:p>
            <a:r>
              <a:rPr lang="ru-RU" sz="2000" b="1" dirty="0" smtClean="0">
                <a:latin typeface="Calibri" pitchFamily="34" charset="0"/>
              </a:rPr>
              <a:t>Фактор роста;</a:t>
            </a:r>
          </a:p>
          <a:p>
            <a:r>
              <a:rPr lang="ru-RU" sz="2000" b="1" dirty="0" smtClean="0">
                <a:latin typeface="Calibri" pitchFamily="34" charset="0"/>
              </a:rPr>
              <a:t>Центр </a:t>
            </a:r>
            <a:r>
              <a:rPr lang="ru-RU" sz="2000" b="1" dirty="0" err="1" smtClean="0">
                <a:latin typeface="Calibri" pitchFamily="34" charset="0"/>
              </a:rPr>
              <a:t>Снейл</a:t>
            </a:r>
            <a:r>
              <a:rPr lang="ru-RU" sz="2000" b="1" dirty="0" smtClean="0">
                <a:latin typeface="Calibri" pitchFamily="34" charset="0"/>
              </a:rPr>
              <a:t>;</a:t>
            </a:r>
          </a:p>
          <a:p>
            <a:r>
              <a:rPr lang="ru-RU" sz="2000" b="1" dirty="0" smtClean="0">
                <a:latin typeface="Calibri" pitchFamily="34" charset="0"/>
              </a:rPr>
              <a:t>Центра развития мышления</a:t>
            </a:r>
          </a:p>
          <a:p>
            <a:pPr>
              <a:buNone/>
            </a:pPr>
            <a:r>
              <a:rPr lang="ru-RU" sz="2000" b="1" dirty="0" smtClean="0">
                <a:latin typeface="Calibri" pitchFamily="34" charset="0"/>
              </a:rPr>
              <a:t>       и интеллекта;</a:t>
            </a:r>
          </a:p>
          <a:p>
            <a:r>
              <a:rPr lang="ru-RU" sz="2000" b="1" dirty="0" smtClean="0">
                <a:latin typeface="Calibri" pitchFamily="34" charset="0"/>
              </a:rPr>
              <a:t>Центр развития одаренности;</a:t>
            </a:r>
          </a:p>
          <a:p>
            <a:r>
              <a:rPr lang="ru-RU" sz="2000" b="1" dirty="0" smtClean="0">
                <a:latin typeface="Calibri" pitchFamily="34" charset="0"/>
              </a:rPr>
              <a:t>Всероссийский конкурс «Умка»;</a:t>
            </a:r>
          </a:p>
          <a:p>
            <a:r>
              <a:rPr lang="ru-RU" sz="2000" b="1" dirty="0" smtClean="0">
                <a:latin typeface="Calibri" pitchFamily="34" charset="0"/>
              </a:rPr>
              <a:t>Всероссийский конкурс «</a:t>
            </a:r>
            <a:r>
              <a:rPr lang="ru-RU" sz="2000" b="1" dirty="0" err="1" smtClean="0">
                <a:latin typeface="Calibri" pitchFamily="34" charset="0"/>
              </a:rPr>
              <a:t>Олимпус</a:t>
            </a:r>
            <a:r>
              <a:rPr lang="ru-RU" sz="2000" b="1" dirty="0" smtClean="0">
                <a:latin typeface="Calibri" pitchFamily="34" charset="0"/>
              </a:rPr>
              <a:t>» и «</a:t>
            </a:r>
            <a:r>
              <a:rPr lang="ru-RU" sz="2000" b="1" dirty="0" err="1" smtClean="0">
                <a:latin typeface="Calibri" pitchFamily="34" charset="0"/>
              </a:rPr>
              <a:t>Олимпусик</a:t>
            </a:r>
            <a:r>
              <a:rPr lang="ru-RU" sz="2000" b="1" dirty="0" smtClean="0">
                <a:latin typeface="Calibri" pitchFamily="34" charset="0"/>
              </a:rPr>
              <a:t>»;</a:t>
            </a:r>
          </a:p>
          <a:p>
            <a:r>
              <a:rPr lang="ru-RU" sz="2000" b="1" dirty="0" smtClean="0">
                <a:latin typeface="Calibri" pitchFamily="34" charset="0"/>
              </a:rPr>
              <a:t>Международный конкурс «Лев»;</a:t>
            </a:r>
          </a:p>
          <a:p>
            <a:r>
              <a:rPr lang="ru-RU" sz="2000" b="1" dirty="0" smtClean="0">
                <a:latin typeface="Calibri" pitchFamily="34" charset="0"/>
              </a:rPr>
              <a:t>Международный конкурс «Британский бульдог»</a:t>
            </a:r>
          </a:p>
          <a:p>
            <a:endParaRPr lang="ru-RU" sz="2000" b="1" dirty="0" smtClean="0">
              <a:latin typeface="Calibri" pitchFamily="34" charset="0"/>
            </a:endParaRPr>
          </a:p>
          <a:p>
            <a:endParaRPr lang="ru-RU" sz="2000" b="1" dirty="0" smtClean="0">
              <a:latin typeface="Calibri" pitchFamily="34" charset="0"/>
            </a:endParaRPr>
          </a:p>
          <a:p>
            <a:endParaRPr lang="ru-RU" sz="2000" b="1" dirty="0" smtClean="0">
              <a:latin typeface="Calibri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8850" name="Picture 2" descr="G:\Мои дипломы\олимпиада май 2013\петровска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142984"/>
            <a:ext cx="1858156" cy="1329296"/>
          </a:xfrm>
          <a:prstGeom prst="rect">
            <a:avLst/>
          </a:prstGeom>
          <a:noFill/>
        </p:spPr>
      </p:pic>
      <p:pic>
        <p:nvPicPr>
          <p:cNvPr id="78851" name="Picture 3" descr="G:\Мои дипломы\олимпиада май 2013\ильяшен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142984"/>
            <a:ext cx="1881166" cy="1345757"/>
          </a:xfrm>
          <a:prstGeom prst="rect">
            <a:avLst/>
          </a:prstGeom>
          <a:noFill/>
        </p:spPr>
      </p:pic>
      <p:pic>
        <p:nvPicPr>
          <p:cNvPr id="78852" name="Picture 4" descr="G:\Мои дипломы\ЦРМИ\d-472-279029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643182"/>
            <a:ext cx="1285884" cy="1797473"/>
          </a:xfrm>
          <a:prstGeom prst="rect">
            <a:avLst/>
          </a:prstGeom>
          <a:noFill/>
        </p:spPr>
      </p:pic>
      <p:pic>
        <p:nvPicPr>
          <p:cNvPr id="78853" name="Picture 5" descr="G:\Мои дипломы\радуга\810495-810499-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357430"/>
            <a:ext cx="1296358" cy="1833720"/>
          </a:xfrm>
          <a:prstGeom prst="rect">
            <a:avLst/>
          </a:prstGeom>
          <a:noFill/>
        </p:spPr>
      </p:pic>
      <p:pic>
        <p:nvPicPr>
          <p:cNvPr id="78854" name="Picture 6" descr="G:\Мои дипломы\ЦРМИ Вот задачка\d-550-279036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2643182"/>
            <a:ext cx="1285884" cy="1811299"/>
          </a:xfrm>
          <a:prstGeom prst="rect">
            <a:avLst/>
          </a:prstGeom>
          <a:noFill/>
        </p:spPr>
      </p:pic>
      <p:pic>
        <p:nvPicPr>
          <p:cNvPr id="78855" name="Picture 7" descr="G:\Мои дипломы\дипломы 2014-2015\Лев 2015\chapter_member_win_Krasnoyarov_Dmitri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4286256"/>
            <a:ext cx="1286227" cy="1804347"/>
          </a:xfrm>
          <a:prstGeom prst="rect">
            <a:avLst/>
          </a:prstGeom>
          <a:noFill/>
        </p:spPr>
      </p:pic>
      <p:pic>
        <p:nvPicPr>
          <p:cNvPr id="78856" name="Picture 8" descr="G:\Мои дипломы\дипломы 2014-2015\англ\d-737-00135446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4857760"/>
            <a:ext cx="1285884" cy="1811284"/>
          </a:xfrm>
          <a:prstGeom prst="rect">
            <a:avLst/>
          </a:prstGeom>
          <a:noFill/>
        </p:spPr>
      </p:pic>
      <p:pic>
        <p:nvPicPr>
          <p:cNvPr id="78857" name="Picture 9" descr="G:\Мои дипломы\дипломы 2014-2015\радуга\2061657-2061659-im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4786322"/>
            <a:ext cx="1343074" cy="1899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94456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  <a:t>«Нужно, чтобы дети, по возможности, </a:t>
            </a:r>
            <a:b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  <a:t>учились самостоятельно, а учитель руководил этим самостоятельным процессом </a:t>
            </a:r>
            <a:b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  <a:t>и давал для него материал»</a:t>
            </a:r>
            <a:b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К.Д. Ушинский</a:t>
            </a:r>
            <a:endParaRPr lang="ru-RU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" name="Рисунок 2" descr="P10202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852935"/>
            <a:ext cx="4380518" cy="3285389"/>
          </a:xfrm>
          <a:prstGeom prst="rect">
            <a:avLst/>
          </a:prstGeom>
          <a:ln w="38100">
            <a:solidFill>
              <a:srgbClr val="002060">
                <a:alpha val="50000"/>
              </a:srgb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000372"/>
            <a:ext cx="7886704" cy="944562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Calibri" pitchFamily="34" charset="0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594TGp_family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594TGp_family_light_ani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594TGp_family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594TGp_family_light_ani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594TGp_family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594TGp_family_light_ani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594TGp_family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0_594TGp_family_light_ani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30_594TGp_family_light_ani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1_594TGp_family_light_ani">
  <a:themeElements>
    <a:clrScheme name="594TGp_family_light_a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31_594TGp_family_light_ani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94TGp_family_light_a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94TGp_family_light_a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семинар 17.03.14</Template>
  <TotalTime>595</TotalTime>
  <Words>286</Words>
  <Application>Microsoft Office PowerPoint</Application>
  <PresentationFormat>Экран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Тема1</vt:lpstr>
      <vt:lpstr>6_594TGp_family_light_ani</vt:lpstr>
      <vt:lpstr>8_594TGp_family_light_ani</vt:lpstr>
      <vt:lpstr>1_594TGp_family_light_ani</vt:lpstr>
      <vt:lpstr>30_594TGp_family_light_ani</vt:lpstr>
      <vt:lpstr>31_594TGp_family_light_ani</vt:lpstr>
      <vt:lpstr>Слайд 1</vt:lpstr>
      <vt:lpstr>Слайд 2</vt:lpstr>
      <vt:lpstr>«Кто постигает новое, лелея старое,  тот может быть учителем»                                                                                                                     Конфуций</vt:lpstr>
      <vt:lpstr>Целеполагание должно  приобрести новую форму:</vt:lpstr>
      <vt:lpstr>«Формулирование цели в виде конечного образовательного продукта – наиболее эффективный способ целеполагания»                                                                                                                                                                                                  А.В.Хуторский </vt:lpstr>
      <vt:lpstr>Слайд 6</vt:lpstr>
      <vt:lpstr>Олимпиады и конкурсы:</vt:lpstr>
      <vt:lpstr>«Нужно, чтобы дети, по возможности,  учились самостоятельно, а учитель руководил этим самостоятельным процессом  и давал для него материал»                                                                     К.Д. Ушинский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Zver</cp:lastModifiedBy>
  <cp:revision>82</cp:revision>
  <dcterms:modified xsi:type="dcterms:W3CDTF">2017-06-11T10:18:22Z</dcterms:modified>
</cp:coreProperties>
</file>