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03" r:id="rId2"/>
    <p:sldId id="407" r:id="rId3"/>
    <p:sldId id="412" r:id="rId4"/>
    <p:sldId id="413" r:id="rId5"/>
    <p:sldId id="378" r:id="rId6"/>
    <p:sldId id="393" r:id="rId7"/>
    <p:sldId id="414" r:id="rId8"/>
    <p:sldId id="410" r:id="rId9"/>
    <p:sldId id="418" r:id="rId10"/>
    <p:sldId id="397" r:id="rId11"/>
    <p:sldId id="417" r:id="rId12"/>
    <p:sldId id="423" r:id="rId13"/>
    <p:sldId id="405" r:id="rId14"/>
    <p:sldId id="427" r:id="rId15"/>
    <p:sldId id="415" r:id="rId16"/>
    <p:sldId id="422" r:id="rId17"/>
    <p:sldId id="399" r:id="rId18"/>
    <p:sldId id="420" r:id="rId19"/>
    <p:sldId id="384" r:id="rId20"/>
    <p:sldId id="416" r:id="rId21"/>
    <p:sldId id="42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0000FF"/>
    <a:srgbClr val="3506BA"/>
    <a:srgbClr val="FFFFCC"/>
    <a:srgbClr val="FFCCCC"/>
    <a:srgbClr val="351AA6"/>
    <a:srgbClr val="BB9805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6" autoAdjust="0"/>
    <p:restoredTop sz="94454" autoAdjust="0"/>
  </p:normalViewPr>
  <p:slideViewPr>
    <p:cSldViewPr>
      <p:cViewPr>
        <p:scale>
          <a:sx n="77" d="100"/>
          <a:sy n="77" d="100"/>
        </p:scale>
        <p:origin x="-2646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48DFE8F-E800-4E36-B6FF-409EF7D23755}" type="datetimeFigureOut">
              <a:rPr lang="ru-RU"/>
              <a:pPr>
                <a:defRPr/>
              </a:pPr>
              <a:t>11.06.2017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C4CA277-1D56-43D6-8459-F45179AE7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915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>
            <a:lum bright="-12000" contrast="-10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2CB5A-6C6A-48CB-8722-F1AC02C94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111348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91F08-F21F-464B-9BB9-ABFE85466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703240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CF452-3B67-40A2-8437-56E91358F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183785"/>
      </p:ext>
    </p:extLst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F3587-3510-4030-B764-50579B3D0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61349"/>
      </p:ext>
    </p:extLst>
  </p:cSld>
  <p:clrMapOvr>
    <a:masterClrMapping/>
  </p:clrMapOvr>
  <p:transition spd="slow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AFC0A-9435-4C6E-800D-0A63ACAA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57137"/>
      </p:ext>
    </p:extLst>
  </p:cSld>
  <p:clrMapOvr>
    <a:masterClrMapping/>
  </p:clrMapOvr>
  <p:transition spd="slow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A5063-0051-4E71-AD5E-8ECB80A5B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457397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BBA91-3062-4AA2-B3A1-3E96D5786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74750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49C75-6D98-4442-83E9-21082615E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14497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A6C82-954A-4AA4-BB3E-FFB5345EA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290037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E3DEA-9803-4597-838B-D3883A582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973776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83FDA-0A89-4C92-88BE-E022CB4A2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931718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A6E8C-1EEF-4832-AA44-EB1AC1F58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930181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501B2-ED9B-46BB-AC9D-F63C10342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939291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BB8A5-DB95-40CD-AC1F-78F37B5CC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53697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1027" name="Picture 10" descr="12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1" descr="water_2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64A2D3F9-A494-4BFB-B475-57154A9AF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>
              <a:gd name="T0" fmla="*/ 2147483647 w 5767"/>
              <a:gd name="T1" fmla="*/ 2147483647 h 2730"/>
              <a:gd name="T2" fmla="*/ 2147483647 w 5767"/>
              <a:gd name="T3" fmla="*/ 2147483647 h 2730"/>
              <a:gd name="T4" fmla="*/ 2147483647 w 5767"/>
              <a:gd name="T5" fmla="*/ 2147483647 h 2730"/>
              <a:gd name="T6" fmla="*/ 2147483647 w 5767"/>
              <a:gd name="T7" fmla="*/ 2147483647 h 2730"/>
              <a:gd name="T8" fmla="*/ 2147483647 w 5767"/>
              <a:gd name="T9" fmla="*/ 2147483647 h 2730"/>
              <a:gd name="T10" fmla="*/ 2147483647 w 5767"/>
              <a:gd name="T11" fmla="*/ 2147483647 h 2730"/>
              <a:gd name="T12" fmla="*/ 2147483647 w 5767"/>
              <a:gd name="T13" fmla="*/ 0 h 2730"/>
              <a:gd name="T14" fmla="*/ 0 w 5767"/>
              <a:gd name="T15" fmla="*/ 2147483647 h 2730"/>
              <a:gd name="T16" fmla="*/ 2147483647 w 5767"/>
              <a:gd name="T17" fmla="*/ 2147483647 h 27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2" descr="butterfly 19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7" r:id="rId1"/>
    <p:sldLayoutId id="2147485344" r:id="rId2"/>
    <p:sldLayoutId id="2147485345" r:id="rId3"/>
    <p:sldLayoutId id="2147485346" r:id="rId4"/>
    <p:sldLayoutId id="2147485347" r:id="rId5"/>
    <p:sldLayoutId id="2147485348" r:id="rId6"/>
    <p:sldLayoutId id="2147485349" r:id="rId7"/>
    <p:sldLayoutId id="2147485350" r:id="rId8"/>
    <p:sldLayoutId id="2147485351" r:id="rId9"/>
    <p:sldLayoutId id="2147485352" r:id="rId10"/>
    <p:sldLayoutId id="2147485353" r:id="rId11"/>
    <p:sldLayoutId id="2147485354" r:id="rId12"/>
    <p:sldLayoutId id="2147485355" r:id="rId13"/>
    <p:sldLayoutId id="2147485356" r:id="rId14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hyperlink" Target="http://stroychik.ru/wp-content/uploads/2015/12/skvorechnik-1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2894013" y="628650"/>
            <a:ext cx="6096000" cy="2733675"/>
          </a:xfrm>
          <a:prstGeom prst="horizontalScroll">
            <a:avLst/>
          </a:prstGeom>
          <a:solidFill>
            <a:srgbClr val="B9F2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2" descr="C:\Documents and Settings\Admin\Рабочий стол\Моя работа\Средняя группа весь год\скворушка\5212780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42875"/>
            <a:ext cx="1587500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10"/>
          <p:cNvSpPr txBox="1">
            <a:spLocks noChangeArrowheads="1"/>
          </p:cNvSpPr>
          <p:nvPr/>
        </p:nvSpPr>
        <p:spPr bwMode="auto">
          <a:xfrm>
            <a:off x="3273425" y="3351213"/>
            <a:ext cx="5716588" cy="167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70000"/>
              </a:lnSpc>
              <a:buFontTx/>
              <a:buNone/>
              <a:defRPr/>
            </a:pPr>
            <a:r>
              <a:rPr lang="ru-RU" altLang="ru-RU" sz="1800" i="1" dirty="0" smtClean="0">
                <a:latin typeface="Cambria" pitchFamily="18" charset="0"/>
                <a:cs typeface="Times New Roman" pitchFamily="18" charset="0"/>
              </a:rPr>
              <a:t> </a:t>
            </a:r>
            <a:endParaRPr lang="ru-RU" altLang="ru-RU" sz="1400" i="1" dirty="0" smtClean="0">
              <a:latin typeface="Ariac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Автор </a:t>
            </a:r>
            <a:r>
              <a:rPr lang="ru-RU" altLang="ru-RU" sz="1800" b="1" dirty="0" smtClean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работы: </a:t>
            </a:r>
            <a:r>
              <a:rPr lang="ru-RU" alt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Орлов Егор,  </a:t>
            </a:r>
            <a:r>
              <a:rPr lang="ru-RU" alt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ученик 1б класса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 smtClean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Руководитель: </a:t>
            </a:r>
            <a:r>
              <a:rPr lang="ru-RU" alt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Кубышина</a:t>
            </a:r>
            <a:r>
              <a:rPr lang="ru-RU" alt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Татьяна Николаевна,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учитель начальных классов</a:t>
            </a:r>
            <a:endParaRPr lang="ru-RU" altLang="ru-RU" sz="1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altLang="ru-RU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TextBox 11"/>
          <p:cNvSpPr txBox="1">
            <a:spLocks noChangeArrowheads="1"/>
          </p:cNvSpPr>
          <p:nvPr/>
        </p:nvSpPr>
        <p:spPr bwMode="auto">
          <a:xfrm>
            <a:off x="4343400" y="6289675"/>
            <a:ext cx="2573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2743200" y="258763"/>
            <a:ext cx="586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1800" b="1">
                <a:solidFill>
                  <a:srgbClr val="0000FF"/>
                </a:solidFill>
              </a:rPr>
              <a:t>МБОУ «Центр образования  №54» г. Тулы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3048000" y="1249363"/>
            <a:ext cx="5943600" cy="18478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24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Проектно-исследовательская  работа  по окружающему миру</a:t>
            </a:r>
            <a:r>
              <a:rPr lang="ru-RU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ru-RU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«Домики для птиц»</a:t>
            </a:r>
            <a:br>
              <a:rPr lang="ru-RU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ru-RU" kern="0" dirty="0"/>
          </a:p>
        </p:txBody>
      </p:sp>
      <p:pic>
        <p:nvPicPr>
          <p:cNvPr id="3080" name="Picture 5" descr="C:\Users\User\Desktop\фотографии разобрать\25.03.2017 ПОЕЗДКА скворечник\IMG_10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98625"/>
            <a:ext cx="25527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5" descr="SKVOREC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962025"/>
            <a:ext cx="1103313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4676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Первые скворечники на Руси</a:t>
            </a:r>
            <a:endParaRPr lang="ru-RU" sz="3600" dirty="0"/>
          </a:p>
        </p:txBody>
      </p:sp>
      <p:sp>
        <p:nvSpPr>
          <p:cNvPr id="12291" name="Объект 3"/>
          <p:cNvSpPr>
            <a:spLocks noGrp="1"/>
          </p:cNvSpPr>
          <p:nvPr>
            <p:ph sz="half" idx="2"/>
          </p:nvPr>
        </p:nvSpPr>
        <p:spPr>
          <a:xfrm>
            <a:off x="3581400" y="1600200"/>
            <a:ext cx="4953000" cy="3810000"/>
          </a:xfrm>
          <a:solidFill>
            <a:srgbClr val="CCFF99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На Руси всегда любили мелких птиц, селившихся рядом с человеческим жильем, считали их божьими созданиями и добрыми вестниками. Но обычай строить для птиц жилища утвердился у нас всего </a:t>
            </a:r>
            <a:r>
              <a:rPr lang="ru-RU" altLang="ru-RU" sz="2000" b="1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около трёхсот лет назад</a:t>
            </a: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.           </a:t>
            </a:r>
            <a:r>
              <a:rPr lang="ru-RU" altLang="ru-RU" sz="2000" b="1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На Русь мода на птичьи теремки пришла с Петром Великим. </a:t>
            </a: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Суровый государь любил приятные мелочи и забавные вещицы. Увидев в Европе скворечники, он не преминул в обязательном порядке ввести их на родине. </a:t>
            </a:r>
          </a:p>
        </p:txBody>
      </p:sp>
      <p:pic>
        <p:nvPicPr>
          <p:cNvPr id="12292" name="Picture 4" descr="7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clrChange>
              <a:clrFrom>
                <a:srgbClr val="FDF9F6"/>
              </a:clrFrom>
              <a:clrTo>
                <a:srgbClr val="FDF9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1638" y="2133600"/>
            <a:ext cx="2828925" cy="4525963"/>
          </a:xfrm>
          <a:noFill/>
        </p:spPr>
      </p:pic>
      <p:pic>
        <p:nvPicPr>
          <p:cNvPr id="12293" name="Picture 5" descr="C:\Users\User\Desktop\Петр I Хромолитография с портрета неизвестного художника 1722-1725 гг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152400"/>
            <a:ext cx="15367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4" descr="SKVOREC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513" y="5613400"/>
            <a:ext cx="14446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4" descr="SKVOREC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270500"/>
            <a:ext cx="10271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49238"/>
            <a:ext cx="6019800" cy="11430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Как выглядели скворечники в старину</a:t>
            </a:r>
            <a:endParaRPr lang="ru-RU" sz="4000" dirty="0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1600200"/>
          </a:xfrm>
          <a:solidFill>
            <a:srgbClr val="FFFFCC"/>
          </a:solidFill>
          <a:ln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 старину скворечники бывали настоящими произведениями искусства. На обрезке бревна с полостью в центре вырезали фигуры людей, раскрашивали их. Из досок сооружали подобие теремка с двускатной крышей, балконом, украшенным резьбой. Птицам это было не нужно, зато людям приятно.</a:t>
            </a:r>
          </a:p>
          <a:p>
            <a:pPr marL="0" indent="0">
              <a:buFontTx/>
              <a:buNone/>
            </a:pPr>
            <a:endParaRPr lang="ru-RU" altLang="ru-RU" smtClean="0"/>
          </a:p>
        </p:txBody>
      </p:sp>
      <p:pic>
        <p:nvPicPr>
          <p:cNvPr id="13316" name="Picture 3" descr="C:\Users\User\Desktop\фото скворец\03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122738"/>
            <a:ext cx="1860550" cy="2366962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2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100" y="3952875"/>
            <a:ext cx="2266950" cy="2590800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 descr="27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0938" y="4024313"/>
            <a:ext cx="2227262" cy="2492375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9" name="Прямоугольник 8"/>
          <p:cNvSpPr>
            <a:spLocks noChangeArrowheads="1"/>
          </p:cNvSpPr>
          <p:nvPr/>
        </p:nvSpPr>
        <p:spPr bwMode="auto">
          <a:xfrm>
            <a:off x="546100" y="3319463"/>
            <a:ext cx="7912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ru-RU" sz="1800"/>
              <a:t> </a:t>
            </a:r>
            <a:r>
              <a:rPr lang="ru-RU" altLang="ru-RU" sz="1800" b="1">
                <a:solidFill>
                  <a:srgbClr val="FF0000"/>
                </a:solidFill>
              </a:rPr>
              <a:t>Экспонаты скворечников  в  Исторического музее в Москве  </a:t>
            </a:r>
          </a:p>
          <a:p>
            <a:pPr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</a:rPr>
              <a:t>                                    и в Музее игрушки в Загорске.</a:t>
            </a:r>
          </a:p>
        </p:txBody>
      </p:sp>
      <p:pic>
        <p:nvPicPr>
          <p:cNvPr id="13320" name="Picture 9" descr="C:\Users\User\Desktop\fact_skvorechniki_na_Rusi_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52400"/>
            <a:ext cx="1863725" cy="1304925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3"/>
          <p:cNvSpPr>
            <a:spLocks noGrp="1"/>
          </p:cNvSpPr>
          <p:nvPr>
            <p:ph sz="half" idx="2"/>
          </p:nvPr>
        </p:nvSpPr>
        <p:spPr>
          <a:xfrm>
            <a:off x="3962400" y="1447800"/>
            <a:ext cx="5029200" cy="4470400"/>
          </a:xfrm>
          <a:solidFill>
            <a:srgbClr val="CC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1800" b="1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Скворец </a:t>
            </a:r>
            <a:r>
              <a:rPr lang="ru-RU" altLang="ru-RU" sz="1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- это небольшая птица,  весом  до 75 г. Чёрного с металлическим отливом цвета, крылья и хвост бурые. Осенью весь покрыт белыми пятнышками.  </a:t>
            </a:r>
          </a:p>
          <a:p>
            <a:pPr marL="0" indent="0">
              <a:buFontTx/>
              <a:buNone/>
            </a:pPr>
            <a:r>
              <a:rPr lang="ru-RU" altLang="ru-RU" sz="1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Весной скворцы  много поют, особенно отличаются этим самцы. Поёт скворец, подражая звукам других птиц и животных - мяуканью кошек, кваканью лягушек, блеянью овцы.  Иногда копируют  даже  механические  звуки (скрип  дверей, щёлканье замков и т.д.).  </a:t>
            </a:r>
          </a:p>
          <a:p>
            <a:pPr marL="0" indent="0">
              <a:buFontTx/>
              <a:buNone/>
            </a:pPr>
            <a:r>
              <a:rPr lang="ru-RU" altLang="ru-RU" sz="1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Скворец - птица, которую можно дрессировать и научить произносить слова, и даже целые предложения. </a:t>
            </a:r>
          </a:p>
          <a:p>
            <a:pPr marL="0" indent="0">
              <a:buFontTx/>
              <a:buNone/>
            </a:pPr>
            <a:r>
              <a:rPr lang="ru-RU" altLang="ru-RU" sz="1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Селиться предпочитают рядом с человеком в скворечниках и дуплах.                             </a:t>
            </a:r>
          </a:p>
        </p:txBody>
      </p:sp>
      <p:sp>
        <p:nvSpPr>
          <p:cNvPr id="14339" name="Прямоугольник 8"/>
          <p:cNvSpPr>
            <a:spLocks noChangeArrowheads="1"/>
          </p:cNvSpPr>
          <p:nvPr/>
        </p:nvSpPr>
        <p:spPr bwMode="auto">
          <a:xfrm>
            <a:off x="228600" y="6094413"/>
            <a:ext cx="8610600" cy="4302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ru-RU" sz="2100" b="1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Скворцы  приносят большую пользу, уничтожая вредных насекомых.  </a:t>
            </a:r>
            <a:endParaRPr lang="ru-RU" altLang="ru-RU" sz="210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14340" name="Picture 4" descr="C:\Users\User\Desktop\фото скворец\common-starling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1684338"/>
            <a:ext cx="3581400" cy="4046537"/>
          </a:xfrm>
          <a:prstGeom prst="rect">
            <a:avLst/>
          </a:prstGeom>
          <a:noFill/>
          <a:ln w="19050">
            <a:solidFill>
              <a:srgbClr val="BB980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13" descr="skvope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"/>
            <a:ext cx="16383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3"/>
          <p:cNvSpPr txBox="1">
            <a:spLocks/>
          </p:cNvSpPr>
          <p:nvPr/>
        </p:nvSpPr>
        <p:spPr bwMode="auto">
          <a:xfrm>
            <a:off x="2133600" y="3175"/>
            <a:ext cx="6858000" cy="1447800"/>
          </a:xfrm>
          <a:prstGeom prst="horizontalScroll">
            <a:avLst/>
          </a:prstGeom>
          <a:solidFill>
            <a:srgbClr val="B9F2B0"/>
          </a:solidFill>
          <a:ln w="25400" cap="flat" cmpd="sng" algn="ctr">
            <a:solidFill>
              <a:srgbClr val="008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600" b="1" kern="0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Видишь скворца –                        знать, весна у крыльца</a:t>
            </a:r>
            <a:endParaRPr lang="ru-RU" sz="3600" b="1" kern="0" dirty="0">
              <a:solidFill>
                <a:srgbClr val="FF0000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15900"/>
            <a:ext cx="6961188" cy="890588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Кто живёт в скворечниках?</a:t>
            </a:r>
            <a:endParaRPr lang="ru-RU" sz="3600" dirty="0"/>
          </a:p>
        </p:txBody>
      </p:sp>
      <p:pic>
        <p:nvPicPr>
          <p:cNvPr id="16387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49225"/>
            <a:ext cx="1905000" cy="1385888"/>
          </a:xfrm>
          <a:ln w="28575">
            <a:solidFill>
              <a:srgbClr val="BB9805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2743200" y="1111250"/>
            <a:ext cx="5257800" cy="3698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sz="1800" b="1" kern="0" dirty="0" smtClean="0">
                <a:solidFill>
                  <a:srgbClr val="FF0000"/>
                </a:solidFill>
                <a:latin typeface="Arial"/>
              </a:rPr>
              <a:t>Скворцы – </a:t>
            </a:r>
            <a:r>
              <a:rPr lang="ru-RU" sz="1800" b="1" kern="0" dirty="0" smtClean="0">
                <a:solidFill>
                  <a:srgbClr val="0000FF"/>
                </a:solidFill>
                <a:latin typeface="Arial"/>
              </a:rPr>
              <a:t>основные жители скворечников</a:t>
            </a:r>
            <a:endParaRPr lang="ru-RU" sz="1800" b="1" kern="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5365" name="Прямоугольник 2"/>
          <p:cNvSpPr>
            <a:spLocks noChangeArrowheads="1"/>
          </p:cNvSpPr>
          <p:nvPr/>
        </p:nvSpPr>
        <p:spPr bwMode="auto">
          <a:xfrm>
            <a:off x="457200" y="1752600"/>
            <a:ext cx="8139113" cy="1016000"/>
          </a:xfrm>
          <a:prstGeom prst="rect">
            <a:avLst/>
          </a:prstGeom>
          <a:solidFill>
            <a:srgbClr val="CCFF99"/>
          </a:solid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 скворечниках  любят селиться не только </a:t>
            </a:r>
            <a:r>
              <a:rPr lang="ru-RU" altLang="ru-RU" sz="2000" b="1">
                <a:solidFill>
                  <a:srgbClr val="0000FF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скворцы, но и хохлатые синицы, мухоловки-пеструшки, горихвостки, чернушки, стрижи, воробьи. </a:t>
            </a:r>
          </a:p>
        </p:txBody>
      </p:sp>
      <p:sp>
        <p:nvSpPr>
          <p:cNvPr id="15366" name="Прямоугольник 2"/>
          <p:cNvSpPr>
            <a:spLocks noChangeArrowheads="1"/>
          </p:cNvSpPr>
          <p:nvPr/>
        </p:nvSpPr>
        <p:spPr bwMode="auto">
          <a:xfrm>
            <a:off x="457200" y="2970213"/>
            <a:ext cx="8139113" cy="708025"/>
          </a:xfrm>
          <a:prstGeom prst="rect">
            <a:avLst/>
          </a:prstGeom>
          <a:solidFill>
            <a:srgbClr val="CCFF99"/>
          </a:solid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Кроме птиц, в искусственных гнездовьях могут обитать </a:t>
            </a:r>
            <a:r>
              <a:rPr lang="ru-RU" altLang="ru-RU" sz="2000" b="1">
                <a:solidFill>
                  <a:srgbClr val="0000FF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осы, шмели, летучие мыши и даже белки.</a:t>
            </a:r>
          </a:p>
        </p:txBody>
      </p:sp>
      <p:pic>
        <p:nvPicPr>
          <p:cNvPr id="16391" name="Picture 8" descr="C:\Users\User\Desktop\333450_ma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892567"/>
            <a:ext cx="1662113" cy="2327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2" name="Picture 10" descr="C:\Users\User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927475"/>
            <a:ext cx="2562225" cy="2311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3" name="Picture 10" descr="C:\Users\User\Desktop\568-1-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3892567"/>
            <a:ext cx="2895600" cy="2334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925" y="274638"/>
            <a:ext cx="6086475" cy="608012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Виды скворечников</a:t>
            </a:r>
            <a:endParaRPr lang="ru-RU" dirty="0"/>
          </a:p>
        </p:txBody>
      </p:sp>
      <p:sp>
        <p:nvSpPr>
          <p:cNvPr id="16387" name="TextBox 7"/>
          <p:cNvSpPr txBox="1">
            <a:spLocks noChangeArrowheads="1"/>
          </p:cNvSpPr>
          <p:nvPr/>
        </p:nvSpPr>
        <p:spPr bwMode="auto">
          <a:xfrm>
            <a:off x="1939925" y="976313"/>
            <a:ext cx="70866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По названию жильцов скворечники  разделяют на группы: </a:t>
            </a: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304800" y="1562100"/>
            <a:ext cx="3430588" cy="4460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1. Классический скворечник</a:t>
            </a:r>
          </a:p>
        </p:txBody>
      </p:sp>
      <p:sp>
        <p:nvSpPr>
          <p:cNvPr id="16389" name="Прямоугольник 6"/>
          <p:cNvSpPr>
            <a:spLocks noChangeArrowheads="1"/>
          </p:cNvSpPr>
          <p:nvPr/>
        </p:nvSpPr>
        <p:spPr bwMode="auto">
          <a:xfrm>
            <a:off x="4905375" y="1392238"/>
            <a:ext cx="4121150" cy="8001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2. Синичники </a:t>
            </a:r>
            <a:r>
              <a:rPr lang="ru-RU" altLang="ru-RU" sz="24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altLang="ru-RU" sz="18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(для синиц).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(уменьшенный вариант скворечника)</a:t>
            </a:r>
          </a:p>
        </p:txBody>
      </p:sp>
      <p:pic>
        <p:nvPicPr>
          <p:cNvPr id="16390" name="Picture 9" descr="C:\Users\User\Desktop\15041418064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2265363"/>
            <a:ext cx="1408112" cy="105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1" name="Прямоугольник 8"/>
          <p:cNvSpPr>
            <a:spLocks noChangeArrowheads="1"/>
          </p:cNvSpPr>
          <p:nvPr/>
        </p:nvSpPr>
        <p:spPr bwMode="auto">
          <a:xfrm>
            <a:off x="304800" y="2308225"/>
            <a:ext cx="4600575" cy="7302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3. Мухоловочники  </a:t>
            </a:r>
            <a:r>
              <a:rPr lang="ru-RU" altLang="ru-RU" sz="16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(для мухоловок)   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это вариация синичника  с меньшей глубиной</a:t>
            </a:r>
          </a:p>
        </p:txBody>
      </p:sp>
      <p:sp>
        <p:nvSpPr>
          <p:cNvPr id="16392" name="Прямоугольник 9"/>
          <p:cNvSpPr>
            <a:spLocks noChangeArrowheads="1"/>
          </p:cNvSpPr>
          <p:nvPr/>
        </p:nvSpPr>
        <p:spPr bwMode="auto">
          <a:xfrm>
            <a:off x="5083175" y="3394075"/>
            <a:ext cx="3616325" cy="4460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4. Трясогузочник  </a:t>
            </a:r>
            <a:r>
              <a:rPr lang="ru-RU" altLang="ru-RU" sz="14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(для трясогузок)</a:t>
            </a:r>
          </a:p>
        </p:txBody>
      </p:sp>
      <p:sp>
        <p:nvSpPr>
          <p:cNvPr id="16393" name="Прямоугольник 10"/>
          <p:cNvSpPr>
            <a:spLocks noChangeArrowheads="1"/>
          </p:cNvSpPr>
          <p:nvPr/>
        </p:nvSpPr>
        <p:spPr bwMode="auto">
          <a:xfrm>
            <a:off x="265113" y="4586288"/>
            <a:ext cx="5584825" cy="8302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5. Дуплянки </a:t>
            </a:r>
            <a:r>
              <a:rPr lang="ru-RU" altLang="ru-RU" sz="14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(гнездовье в виде куска древесного ствола с выдолбленной сердцевиной, закрытого сверху и снизу с летком для птиц в стенке </a:t>
            </a:r>
          </a:p>
        </p:txBody>
      </p:sp>
      <p:sp>
        <p:nvSpPr>
          <p:cNvPr id="16394" name="Прямоугольник 11"/>
          <p:cNvSpPr>
            <a:spLocks noChangeArrowheads="1"/>
          </p:cNvSpPr>
          <p:nvPr/>
        </p:nvSpPr>
        <p:spPr bwMode="auto">
          <a:xfrm>
            <a:off x="3590925" y="5557838"/>
            <a:ext cx="4114800" cy="4111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6. Полудуплянки  </a:t>
            </a:r>
            <a:r>
              <a:rPr lang="ru-RU" altLang="ru-RU" sz="16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(для серых мухоловок)</a:t>
            </a:r>
            <a:r>
              <a:rPr lang="ru-RU" altLang="ru-RU" sz="1600">
                <a:ea typeface="Cambria Math" pitchFamily="18" charset="0"/>
                <a:cs typeface="Times New Roman" pitchFamily="18" charset="0"/>
              </a:rPr>
              <a:t>  </a:t>
            </a:r>
            <a:endParaRPr lang="ru-RU" altLang="ru-RU" sz="1600" b="1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6395" name="Picture 5" descr="C:\Users\User\Desktop\vhoz_derevjannye_izdelija_dlja_sada_trjasoguzochnik_2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44938"/>
            <a:ext cx="1316038" cy="128428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7" descr="C:\Users\User\Desktop\skvorechnik-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786313"/>
            <a:ext cx="54768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8" descr="C:\Users\User\Desktop\4.-Дуплянка-своими-рукам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557838"/>
            <a:ext cx="2566988" cy="9906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8" name="Picture 13" descr="skvopec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6050"/>
            <a:ext cx="13716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Picture 2" descr="C:\Users\User\Desktop\150414180645 (1)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3138488"/>
            <a:ext cx="166687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4" descr="C:\Users\User\Desktop\image (9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302250"/>
            <a:ext cx="8890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фото скворец\2009102530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0138" y="1585913"/>
            <a:ext cx="3962400" cy="3962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71628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Из чего состоит скворечник ?</a:t>
            </a:r>
            <a:endParaRPr lang="ru-RU" altLang="ru-RU" sz="3600" dirty="0" smtClean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3581400" y="2133600"/>
            <a:ext cx="3157538" cy="4286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2506663" y="3138488"/>
            <a:ext cx="3886200" cy="920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236788" y="3443288"/>
            <a:ext cx="4189412" cy="134778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862013" y="4411663"/>
            <a:ext cx="1525587" cy="58420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rgbClr val="1E13AD"/>
                </a:solidFill>
                <a:latin typeface="Times New Roman" pitchFamily="18" charset="0"/>
                <a:cs typeface="Times New Roman" pitchFamily="18" charset="0"/>
              </a:rPr>
              <a:t>НАСЕСТ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71538" y="3013075"/>
            <a:ext cx="2133600" cy="40005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b="1" dirty="0" smtClean="0">
                <a:solidFill>
                  <a:srgbClr val="351AA6"/>
                </a:solidFill>
                <a:latin typeface="Times New Roman" pitchFamily="18" charset="0"/>
                <a:cs typeface="Times New Roman" pitchFamily="18" charset="0"/>
              </a:rPr>
              <a:t>ЛЕТОК (ВХОД)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879475" y="1933575"/>
            <a:ext cx="2895600" cy="40005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b="1" dirty="0" smtClean="0">
                <a:solidFill>
                  <a:srgbClr val="2806BA"/>
                </a:solidFill>
                <a:latin typeface="Times New Roman" pitchFamily="18" charset="0"/>
                <a:cs typeface="Times New Roman" pitchFamily="18" charset="0"/>
              </a:rPr>
              <a:t>ДОМИК С КРЫШЕЙ</a:t>
            </a:r>
          </a:p>
        </p:txBody>
      </p:sp>
      <p:pic>
        <p:nvPicPr>
          <p:cNvPr id="17418" name="Picture 13" descr="skvope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28600"/>
            <a:ext cx="1600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0700" y="244475"/>
            <a:ext cx="7200900" cy="1143000"/>
          </a:xfrm>
        </p:spPr>
        <p:txBody>
          <a:bodyPr/>
          <a:lstStyle/>
          <a:p>
            <a:pPr>
              <a:defRPr/>
            </a:pPr>
            <a:r>
              <a:rPr lang="ru-RU" sz="3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Каким должен быть скворечник ?</a:t>
            </a:r>
            <a:endParaRPr lang="ru-RU" sz="3400" dirty="0"/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4724400" y="1736725"/>
            <a:ext cx="4191000" cy="3744913"/>
          </a:xfrm>
          <a:solidFill>
            <a:srgbClr val="CC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Скворечник должен быть обязательно деревянным </a:t>
            </a:r>
          </a:p>
          <a:p>
            <a:pPr marL="0" indent="0">
              <a:buFontTx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(можно использовать любые породы деревьев, </a:t>
            </a:r>
            <a:r>
              <a:rPr lang="ru-RU" altLang="ru-RU" sz="2000" b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кроме хвойных</a:t>
            </a: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). </a:t>
            </a:r>
          </a:p>
          <a:p>
            <a:pPr marL="0" indent="0">
              <a:buFontTx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Стенки внутри скворечника оставляют необработанными, шершавыми и неровными. Это для того, чтобы птицы могли цепляться коготками за стенки.</a:t>
            </a:r>
          </a:p>
        </p:txBody>
      </p:sp>
      <p:pic>
        <p:nvPicPr>
          <p:cNvPr id="18436" name="Picture 4" descr="C:\Users\User\Desktop\df8e305c29e772cb5d21b2d83e49beb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2855913" cy="37576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13" descr="skvope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28600"/>
            <a:ext cx="1600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7" descr="skvore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810000"/>
            <a:ext cx="2090738" cy="287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4" descr="SKVOREC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027613"/>
            <a:ext cx="14446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304800"/>
            <a:ext cx="5867400" cy="779463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ПРАВИЛА</a:t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развешивания  скворечников</a:t>
            </a:r>
            <a:endParaRPr lang="ru-RU" sz="2800" dirty="0"/>
          </a:p>
        </p:txBody>
      </p:sp>
      <p:pic>
        <p:nvPicPr>
          <p:cNvPr id="19459" name="Объект 3" descr="Сделайте выступ крыши больше, чтобы кот не мог лапой дотянуться до птенцов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4332288"/>
            <a:ext cx="2743200" cy="1495425"/>
          </a:xfrm>
          <a:ln w="127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460" name="TextBox 7"/>
          <p:cNvSpPr txBox="1">
            <a:spLocks noChangeArrowheads="1"/>
          </p:cNvSpPr>
          <p:nvPr/>
        </p:nvSpPr>
        <p:spPr bwMode="auto">
          <a:xfrm>
            <a:off x="1062038" y="3932238"/>
            <a:ext cx="4648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Враги скворцов: </a:t>
            </a:r>
            <a:r>
              <a:rPr lang="ru-RU" altLang="ru-RU" sz="2000" b="1">
                <a:solidFill>
                  <a:srgbClr val="3506BA"/>
                </a:solidFill>
                <a:latin typeface="Times New Roman" pitchFamily="18" charset="0"/>
                <a:cs typeface="Times New Roman" pitchFamily="18" charset="0"/>
              </a:rPr>
              <a:t>грачи, кошки, белки</a:t>
            </a:r>
          </a:p>
        </p:txBody>
      </p:sp>
      <p:sp>
        <p:nvSpPr>
          <p:cNvPr id="19461" name="Прямоугольник 15"/>
          <p:cNvSpPr>
            <a:spLocks noChangeArrowheads="1"/>
          </p:cNvSpPr>
          <p:nvPr/>
        </p:nvSpPr>
        <p:spPr bwMode="auto">
          <a:xfrm>
            <a:off x="252413" y="1309688"/>
            <a:ext cx="6819900" cy="2646362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Развешивать скворечники можно в течение всего года,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но </a:t>
            </a:r>
            <a:r>
              <a:rPr lang="ru-RU" altLang="ru-RU" sz="1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лучшее время конец марта - начало апреля.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Вешать можно на дерево, шест, стену на высоту </a:t>
            </a:r>
            <a:r>
              <a:rPr lang="ru-RU" altLang="ru-RU" sz="1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от 3 м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 лёгким наклоном вперёд</a:t>
            </a: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, чтобы в леток не затекал дождь,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 птицам легче было выбираться.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Вход должен быть </a:t>
            </a:r>
            <a:r>
              <a:rPr lang="ru-RU" altLang="ru-RU" sz="1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направлен на юг, восток, или юго-восток</a:t>
            </a: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,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чтобы ветра не задували в скворечник.</a:t>
            </a: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  </a:t>
            </a:r>
            <a:r>
              <a:rPr lang="ru-RU" altLang="ru-RU" sz="1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ru-RU" altLang="ru-RU" sz="180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ru-RU" altLang="ru-RU" sz="1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endParaRPr lang="ru-RU" altLang="ru-RU" sz="180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Скворечник нельзя прибивать к дереву гвоздями. Шест скворечника прикрепляется к дереву проволокой. </a:t>
            </a:r>
          </a:p>
        </p:txBody>
      </p:sp>
      <p:pic>
        <p:nvPicPr>
          <p:cNvPr id="19462" name="Picture 13" descr="skvopec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22225"/>
            <a:ext cx="1338263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3700" y="6127750"/>
            <a:ext cx="6553200" cy="3698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</a:rPr>
              <a:t>Скворечники должны быть только на пользу природе!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9464" name="Picture 5" descr="barto_skvorcy_prileteli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084263"/>
            <a:ext cx="2590800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10" descr="C:\Users\User\Desktop\122349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4332288"/>
            <a:ext cx="2005013" cy="14954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C:\Users\User\Desktop\164406_grach-klipar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4332288"/>
            <a:ext cx="1809750" cy="14954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0" y="527050"/>
            <a:ext cx="3352800" cy="815975"/>
          </a:xfrm>
          <a:solidFill>
            <a:srgbClr val="FFC000"/>
          </a:solidFill>
          <a:ln w="28575">
            <a:solidFill>
              <a:srgbClr val="00B050"/>
            </a:solidFill>
          </a:ln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ВЫВОД</a:t>
            </a:r>
            <a:endParaRPr lang="ru-RU" dirty="0"/>
          </a:p>
        </p:txBody>
      </p:sp>
      <p:pic>
        <p:nvPicPr>
          <p:cNvPr id="20483" name="Picture 2" descr="C:\Users\User\Desktop\!Домик для птиц проект\проект Домики для птиц\DSCN42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88" y="1927225"/>
            <a:ext cx="4910137" cy="3811588"/>
          </a:xfr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838200" y="5826125"/>
            <a:ext cx="3854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СКВОРЕЧНИК В НАШЕМ САДУ</a:t>
            </a:r>
          </a:p>
        </p:txBody>
      </p:sp>
      <p:sp>
        <p:nvSpPr>
          <p:cNvPr id="20485" name="Прямоугольник 15"/>
          <p:cNvSpPr>
            <a:spLocks noChangeArrowheads="1"/>
          </p:cNvSpPr>
          <p:nvPr/>
        </p:nvSpPr>
        <p:spPr bwMode="auto">
          <a:xfrm>
            <a:off x="4800600" y="144780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486" name="Рисунок 5" descr="http://ocktula.ru/images/news%202017/2503_skvor%20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61"/>
          <a:stretch>
            <a:fillRect/>
          </a:stretch>
        </p:blipFill>
        <p:spPr bwMode="auto">
          <a:xfrm>
            <a:off x="304800" y="128588"/>
            <a:ext cx="1392238" cy="16129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1" name="Прямоугольник 1"/>
          <p:cNvSpPr>
            <a:spLocks noChangeArrowheads="1"/>
          </p:cNvSpPr>
          <p:nvPr/>
        </p:nvSpPr>
        <p:spPr bwMode="auto">
          <a:xfrm>
            <a:off x="5410200" y="1847850"/>
            <a:ext cx="3505200" cy="3970338"/>
          </a:xfrm>
          <a:prstGeom prst="rect">
            <a:avLst/>
          </a:prstGeom>
          <a:solidFill>
            <a:srgbClr val="FFFFCC"/>
          </a:solidFill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ru-RU" sz="1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Соблюдая все эти правила, мы с мамой повесили скворечник, подаренный нам на экскурсии.  Я стал наблюдать за тем, что происходит у нас в саду. Пока наш скворечник – гостевой дом для скворцов. Мы надеемся, что в скором времени появятся постоянные жильцы. А в будущем году мы обязательно построим собственный скворечник,  дома и в школе будем заботиться о птицах – наших друзьях.</a:t>
            </a:r>
            <a:endParaRPr lang="ru-RU" altLang="ru-RU" sz="180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124200" y="314325"/>
            <a:ext cx="4038600" cy="984250"/>
          </a:xfrm>
          <a:solidFill>
            <a:srgbClr val="FFCC99"/>
          </a:solidFill>
          <a:ln w="19050"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Заключение</a:t>
            </a:r>
            <a:endParaRPr lang="ru-RU" altLang="ru-RU" dirty="0" smtClean="0"/>
          </a:p>
        </p:txBody>
      </p:sp>
      <p:pic>
        <p:nvPicPr>
          <p:cNvPr id="21507" name="Объект 5" descr="http://ocktula.ru/images/news%202017/2503_skvor%20(7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676400"/>
            <a:ext cx="2895600" cy="4381500"/>
          </a:xfrm>
          <a:ln w="38100">
            <a:solidFill>
              <a:srgbClr val="BB9805"/>
            </a:solidFill>
            <a:miter lim="800000"/>
            <a:headEnd/>
            <a:tailEnd/>
          </a:ln>
        </p:spPr>
      </p:pic>
      <p:sp>
        <p:nvSpPr>
          <p:cNvPr id="22532" name="Прямоугольник 1"/>
          <p:cNvSpPr>
            <a:spLocks noChangeArrowheads="1"/>
          </p:cNvSpPr>
          <p:nvPr/>
        </p:nvSpPr>
        <p:spPr bwMode="auto">
          <a:xfrm>
            <a:off x="4267200" y="1584325"/>
            <a:ext cx="4267200" cy="4800600"/>
          </a:xfrm>
          <a:prstGeom prst="rect">
            <a:avLst/>
          </a:prstGeom>
          <a:solidFill>
            <a:srgbClr val="CCFF99"/>
          </a:solidFill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Пускай всегда такой обычай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В моей останется стране –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Встречать любовно стаи птичьи,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Всем сердцем радуясь весне.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И я, ребята, в этом грешен: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У всех соседей на виду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Уже строительство скворечен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В моем развернуто саду.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Пусть прилетят, чтоб торопливо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С утра до ночи хлопотать!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Я двум скворцам приют счастливый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Хочу до осени создать.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Быть может, им в чужбине снился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Мой дом среди ветвей густых.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Пусть русское гостеприимство</a:t>
            </a:r>
            <a:b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</a:b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В краю знакомом встретит их.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                                           (</a:t>
            </a:r>
            <a:r>
              <a:rPr lang="ru-RU" altLang="ru-RU" sz="1800" b="1" i="1" dirty="0" smtClean="0">
                <a:solidFill>
                  <a:srgbClr val="0000FF"/>
                </a:solidFill>
                <a:latin typeface="Cambria" pitchFamily="18" charset="0"/>
              </a:rPr>
              <a:t>Г. </a:t>
            </a:r>
            <a:r>
              <a:rPr lang="ru-RU" altLang="ru-RU" sz="1800" b="1" i="1" dirty="0" err="1" smtClean="0">
                <a:solidFill>
                  <a:srgbClr val="0000FF"/>
                </a:solidFill>
                <a:latin typeface="Cambria" pitchFamily="18" charset="0"/>
              </a:rPr>
              <a:t>Гарнакарьян</a:t>
            </a:r>
            <a:r>
              <a:rPr lang="ru-RU" altLang="ru-RU" sz="1800" b="1" dirty="0" smtClean="0">
                <a:solidFill>
                  <a:srgbClr val="0000FF"/>
                </a:solidFill>
                <a:latin typeface="Cambria" pitchFamily="18" charset="0"/>
              </a:rPr>
              <a:t>)</a:t>
            </a:r>
          </a:p>
        </p:txBody>
      </p:sp>
      <p:pic>
        <p:nvPicPr>
          <p:cNvPr id="21509" name="Picture 13" descr="skvope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152400"/>
            <a:ext cx="15176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176213"/>
            <a:ext cx="4419600" cy="7381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Цель работы:</a:t>
            </a:r>
            <a:endParaRPr lang="ru-RU" dirty="0"/>
          </a:p>
        </p:txBody>
      </p:sp>
      <p:sp>
        <p:nvSpPr>
          <p:cNvPr id="4099" name="Объект 6"/>
          <p:cNvSpPr>
            <a:spLocks noGrp="1"/>
          </p:cNvSpPr>
          <p:nvPr>
            <p:ph sz="half" idx="2"/>
          </p:nvPr>
        </p:nvSpPr>
        <p:spPr>
          <a:xfrm>
            <a:off x="3276600" y="1954213"/>
            <a:ext cx="5562600" cy="4191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altLang="ru-RU" sz="2400" b="1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Задачи:</a:t>
            </a:r>
            <a:r>
              <a:rPr lang="ru-RU" altLang="ru-RU" sz="2400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ru-RU" altLang="ru-RU" sz="2000" b="1" smtClean="0">
                <a:solidFill>
                  <a:srgbClr val="B03F9A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ответить на вопросы.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1.  Что такое скворечники?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2. Где появились первые искусственные гнездовья?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3. Когда  на Руси стали делать птичьи домики?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4. Как выглядели скворечники в старину?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4. Кто живёт в скворечнике?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5. Из чего состоит скворечник?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6. Каким должен быть домик для скворца?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7. Как правильно повесить скворечник?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8. Чем я могу помочь птицам?</a:t>
            </a:r>
          </a:p>
          <a:p>
            <a:pPr>
              <a:buFont typeface="Wingdings 2" pitchFamily="18" charset="2"/>
              <a:buNone/>
            </a:pPr>
            <a:endParaRPr lang="ru-RU" altLang="ru-RU" sz="2000" b="1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endParaRPr lang="ru-RU" altLang="ru-RU" sz="2000" b="1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 bwMode="auto">
          <a:xfrm>
            <a:off x="1981200" y="1008063"/>
            <a:ext cx="7026275" cy="1066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ru-RU" altLang="ru-RU" sz="2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Изучить информацию об искусственных домиках для птиц и оказать посильную помощь пернатым друзьям</a:t>
            </a:r>
            <a:endParaRPr lang="ru-RU" altLang="ru-RU" sz="2200" kern="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3" descr="skvope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107950"/>
            <a:ext cx="1627187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4" descr="attach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700" y="2074863"/>
            <a:ext cx="2781300" cy="3830637"/>
          </a:xfrm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496888" y="5943600"/>
            <a:ext cx="2398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</a:rPr>
              <a:t>А.М. Герасимов. </a:t>
            </a:r>
            <a:endParaRPr lang="en-US" altLang="ru-RU" sz="1800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</a:rPr>
              <a:t>Песня скворца.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>
            <p:ph type="subTitle" idx="4294967295"/>
          </p:nvPr>
        </p:nvSpPr>
        <p:spPr>
          <a:xfrm>
            <a:off x="1905000" y="1093788"/>
            <a:ext cx="5715000" cy="685800"/>
          </a:xfrm>
          <a:noFill/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4400" b="1" i="1" smtClean="0">
                <a:solidFill>
                  <a:srgbClr val="FF0000"/>
                </a:solidFill>
              </a:rPr>
              <a:t>Берегите птиц!</a:t>
            </a:r>
          </a:p>
        </p:txBody>
      </p:sp>
      <p:pic>
        <p:nvPicPr>
          <p:cNvPr id="23555" name="Picture 2" descr="C:\Users\User\Desktop\фото скворец\31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9503" y="1933832"/>
            <a:ext cx="5035550" cy="3776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2532" name="Picture 13" descr="skvope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1450"/>
            <a:ext cx="1838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Прямоугольник 1"/>
          <p:cNvSpPr>
            <a:spLocks noChangeArrowheads="1"/>
          </p:cNvSpPr>
          <p:nvPr/>
        </p:nvSpPr>
        <p:spPr bwMode="auto">
          <a:xfrm>
            <a:off x="1905000" y="381000"/>
            <a:ext cx="678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Трудно птицам выживать,  надо птицам помогать! </a:t>
            </a:r>
            <a:endParaRPr lang="en-US" altLang="ru-RU" sz="20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85900"/>
            <a:ext cx="7772400" cy="205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1.Бианки В.В. Лесная газета/ художник </a:t>
            </a:r>
            <a:r>
              <a:rPr lang="ru-RU" altLang="ru-RU" sz="1800" dirty="0" err="1" smtClean="0">
                <a:latin typeface="Times New Roman" pitchFamily="18" charset="0"/>
                <a:cs typeface="Times New Roman" pitchFamily="18" charset="0"/>
              </a:rPr>
              <a:t>В.Курдов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.- Л.: </a:t>
            </a:r>
            <a:r>
              <a:rPr lang="ru-RU" altLang="ru-RU" sz="1800" dirty="0" err="1" smtClean="0">
                <a:latin typeface="Times New Roman" pitchFamily="18" charset="0"/>
                <a:cs typeface="Times New Roman" pitchFamily="18" charset="0"/>
              </a:rPr>
              <a:t>Дет.лит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., 1990.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2.Скребицкий Г.А. Крылатые соседи: Рассказы.-</a:t>
            </a:r>
            <a:r>
              <a:rPr lang="ru-RU" altLang="ru-RU" sz="1800" dirty="0" err="1" smtClean="0">
                <a:latin typeface="Times New Roman" pitchFamily="18" charset="0"/>
                <a:cs typeface="Times New Roman" pitchFamily="18" charset="0"/>
              </a:rPr>
              <a:t>Переизд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.-М.:</a:t>
            </a:r>
            <a:r>
              <a:rPr lang="ru-RU" altLang="ru-RU" sz="1800" dirty="0" err="1" smtClean="0">
                <a:latin typeface="Times New Roman" pitchFamily="18" charset="0"/>
                <a:cs typeface="Times New Roman" pitchFamily="18" charset="0"/>
              </a:rPr>
              <a:t>Дет.лит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.,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3.Сладков Н.И. В лес по загадки (юным следопытам).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4.Энциклопедии и справочники для детей: «Я познаю мир», «Всё обо всём»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5. Атлас-определитель «От земли до неба» М. «Просвещение», 2015г.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6.«Юным любителям природы», М. «Просвещение», 2000 г.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7. «Наша природа» - иллюстрированная энциклопедия.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ru-RU" alt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355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09800" y="392113"/>
            <a:ext cx="5853113" cy="8382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FF0000"/>
                </a:solidFill>
                <a:latin typeface="Comic Sans MS" pitchFamily="66" charset="0"/>
              </a:rPr>
              <a:t>ИСПОЛЬЗОВАННЫЕ МАТЕРИАЛЫ</a:t>
            </a:r>
            <a:endParaRPr lang="ru-RU" altLang="ru-RU" sz="24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4143375"/>
            <a:ext cx="4246563" cy="14224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Википедия — свободная  энциклопедия</a:t>
            </a:r>
          </a:p>
          <a:p>
            <a:pPr>
              <a:defRPr/>
            </a:pP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www.eсоsystеmа.ru </a:t>
            </a:r>
          </a:p>
          <a:p>
            <a:pPr>
              <a:defRPr/>
            </a:pPr>
            <a:r>
              <a:rPr lang="ru-RU" altLang="ru-RU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Фото@Mail.Ru</a:t>
            </a: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Фото -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/www.google.ru/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kern="0" dirty="0"/>
          </a:p>
        </p:txBody>
      </p:sp>
      <p:pic>
        <p:nvPicPr>
          <p:cNvPr id="23557" name="Picture 2" descr="C:\Users\User\Desktop\slide_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724275"/>
            <a:ext cx="3567113" cy="25146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8" name="Прямоугольник 1"/>
          <p:cNvSpPr>
            <a:spLocks noChangeArrowheads="1"/>
          </p:cNvSpPr>
          <p:nvPr/>
        </p:nvSpPr>
        <p:spPr bwMode="auto">
          <a:xfrm>
            <a:off x="1439863" y="3724275"/>
            <a:ext cx="3073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Comic Sans MS" pitchFamily="66" charset="0"/>
              </a:rPr>
              <a:t>РЕСУРСЫ ИНТЕРНЕТА</a:t>
            </a:r>
          </a:p>
        </p:txBody>
      </p:sp>
      <p:pic>
        <p:nvPicPr>
          <p:cNvPr id="23559" name="Picture 13" descr="skvope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6525"/>
            <a:ext cx="1905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274638"/>
            <a:ext cx="54102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Актуальность</a:t>
            </a:r>
            <a:endParaRPr lang="ru-RU" sz="4800" dirty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1038225" y="1766888"/>
            <a:ext cx="7648575" cy="2667000"/>
          </a:xfrm>
          <a:solidFill>
            <a:srgbClr val="B9F2B0"/>
          </a:solidFill>
          <a:ln w="28575">
            <a:solidFill>
              <a:srgbClr val="FFC000"/>
            </a:solidFill>
          </a:ln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Вешать у своего жилья домики-скворечники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–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                                                                       старая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народная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традиция.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Птицы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, живущие рядом, оказывают неоценимую помощь садоводам в борьбе с насекомыми-вредителями. 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Например</a:t>
            </a:r>
            <a:r>
              <a:rPr lang="ru-RU" sz="2000" b="1" dirty="0">
                <a:solidFill>
                  <a:srgbClr val="0000FF"/>
                </a:solidFill>
                <a:latin typeface="Cambria" panose="02040503050406030204" pitchFamily="18" charset="0"/>
              </a:rPr>
              <a:t>, один выводок скворчат за 5 дней может съесть около 1000 майских жуков и их личинок!                                                                                                                                           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А ещё птицы радуют нас, жителей сёл и крупных городов, своим видом и пением.</a:t>
            </a: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FF"/>
                </a:solidFill>
              </a:rPr>
              <a:t>              </a:t>
            </a:r>
            <a:endParaRPr lang="ru-RU" sz="2000" dirty="0">
              <a:solidFill>
                <a:srgbClr val="0000FF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5124" name="Picture 13" descr="skvope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7EC"/>
              </a:clrFrom>
              <a:clrTo>
                <a:srgbClr val="FB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"/>
            <a:ext cx="1449388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Объект 2"/>
          <p:cNvSpPr txBox="1">
            <a:spLocks/>
          </p:cNvSpPr>
          <p:nvPr/>
        </p:nvSpPr>
        <p:spPr bwMode="auto">
          <a:xfrm>
            <a:off x="914400" y="4945063"/>
            <a:ext cx="7861300" cy="5334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Cambria" pitchFamily="18" charset="0"/>
              </a:rPr>
              <a:t>ПТИЦЫ – НАШИ ДРУЗЬЯ, И МЫ ДОЛЖНЫ О НИХ ЗАБОТИТЬСЯ!</a:t>
            </a:r>
            <a:endParaRPr lang="ru-RU" altLang="ru-RU" sz="200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5965825" cy="10191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 чего всё началось…</a:t>
            </a:r>
            <a:endParaRPr lang="ru-RU" altLang="ru-RU" dirty="0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762000" y="1295400"/>
            <a:ext cx="7696200" cy="2030413"/>
          </a:xfrm>
          <a:solidFill>
            <a:schemeClr val="accent1"/>
          </a:solidFill>
          <a:ln w="28575">
            <a:solidFill>
              <a:srgbClr val="00B0F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altLang="ru-RU" sz="1800" b="1" kern="1200" dirty="0" smtClean="0">
                <a:solidFill>
                  <a:srgbClr val="2D2D8A">
                    <a:lumMod val="75000"/>
                  </a:srgbClr>
                </a:solidFill>
                <a:latin typeface="Comic Sans MS" panose="030F0702030302020204" pitchFamily="66" charset="0"/>
                <a:cs typeface="Times New Roman" pitchFamily="18" charset="0"/>
              </a:rPr>
              <a:t>    </a:t>
            </a:r>
            <a:r>
              <a:rPr lang="ru-RU" altLang="ru-RU" sz="1800" b="1" kern="1200" dirty="0" smtClean="0">
                <a:latin typeface="Cambria" panose="02040503050406030204" pitchFamily="18" charset="0"/>
                <a:cs typeface="Times New Roman" pitchFamily="18" charset="0"/>
              </a:rPr>
              <a:t>Ещё зимой, на  уроках окружающего мира мы знакомились                              с жизнью птиц.  Узнали много интересного о зимующих и перелётных птицах, вместе с родителями подготовили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altLang="ru-RU" sz="1800" b="1" kern="1200" dirty="0">
                <a:solidFill>
                  <a:srgbClr val="0000FF"/>
                </a:solidFill>
                <a:latin typeface="Cambria" panose="02040503050406030204" pitchFamily="18" charset="0"/>
                <a:cs typeface="Times New Roman" pitchFamily="18" charset="0"/>
              </a:rPr>
              <a:t> </a:t>
            </a:r>
            <a:r>
              <a:rPr lang="ru-RU" altLang="ru-RU" sz="1800" b="1" kern="1200" dirty="0" smtClean="0">
                <a:solidFill>
                  <a:srgbClr val="0000FF"/>
                </a:solidFill>
                <a:latin typeface="Cambria" panose="02040503050406030204" pitchFamily="18" charset="0"/>
                <a:cs typeface="Times New Roman" pitchFamily="18" charset="0"/>
              </a:rPr>
              <a:t>                                   проект «Кормушки для птиц».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altLang="ru-RU" sz="1800" b="1" kern="1200" dirty="0" smtClean="0">
                <a:latin typeface="Cambria" panose="02040503050406030204" pitchFamily="18" charset="0"/>
                <a:cs typeface="Times New Roman" pitchFamily="18" charset="0"/>
              </a:rPr>
              <a:t>        Всю зиму мы подкармливали пичужек, наблюдали за ними.</a:t>
            </a:r>
          </a:p>
          <a:p>
            <a:pPr>
              <a:buFont typeface="Wingdings 2" pitchFamily="18" charset="2"/>
              <a:buNone/>
              <a:defRPr/>
            </a:pPr>
            <a:endParaRPr lang="ru-RU" altLang="ru-RU" sz="2000" b="1" kern="1200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User\Desktop\!Домик для птиц проект\проект Домики для птиц\кормушка 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586174"/>
            <a:ext cx="3657600" cy="2632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9394" name="Picture 2" descr="C:\Users\User\Desktop\!Домик для птиц проект\проект Домики для птиц\DSCN41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586174"/>
            <a:ext cx="3603625" cy="2588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762000" y="6188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Кормушка около моего  дома</a:t>
            </a:r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4764088" y="6173788"/>
            <a:ext cx="3722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Моя кормушка около школы</a:t>
            </a:r>
          </a:p>
        </p:txBody>
      </p:sp>
      <p:pic>
        <p:nvPicPr>
          <p:cNvPr id="9" name="Picture 6" descr="C:\Users\User\Desktop\фотографии разобрать\!сборная  фот 1б\IMG_03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1" y="228601"/>
            <a:ext cx="1676399" cy="943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36301">
              <a:srgbClr val="38B425"/>
            </a:gs>
            <a:gs pos="69997">
              <a:srgbClr val="6BDC47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5943600" cy="11430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ПРОЕКТ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Кормушки для птиц</a:t>
            </a:r>
            <a:endParaRPr lang="ru-RU" sz="3600" dirty="0"/>
          </a:p>
        </p:txBody>
      </p:sp>
      <p:pic>
        <p:nvPicPr>
          <p:cNvPr id="7171" name="Picture 5" descr="C:\Users\User\Desktop\фотографии разобрать\!сборная  фот 1б\IMG_03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9275" y="1600200"/>
            <a:ext cx="8045450" cy="4525963"/>
          </a:xfr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1270" name="Picture 6" descr="C:\Users\User\Desktop\фотографии разобрать\!сборная  фот 1б\IMG_03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3129590" cy="17605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7467600" y="5791200"/>
            <a:ext cx="10985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1б класс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9248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Мы – участники акции</a:t>
            </a:r>
            <a:b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«Резной скворечник для синей птицы»</a:t>
            </a:r>
            <a:endParaRPr lang="ru-RU" sz="2800" dirty="0"/>
          </a:p>
        </p:txBody>
      </p:sp>
      <p:sp>
        <p:nvSpPr>
          <p:cNvPr id="10243" name="Объект 3"/>
          <p:cNvSpPr>
            <a:spLocks noGrp="1"/>
          </p:cNvSpPr>
          <p:nvPr>
            <p:ph sz="half" idx="2"/>
          </p:nvPr>
        </p:nvSpPr>
        <p:spPr>
          <a:xfrm>
            <a:off x="4800600" y="2133600"/>
            <a:ext cx="4191000" cy="41910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>
                <a:latin typeface="Cambria" panose="02040503050406030204" pitchFamily="18" charset="0"/>
              </a:rPr>
              <a:t>На весенних каникулах  ученики   1б класса  приняли  активное участие в культурно-познавательной акции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FF"/>
                </a:solidFill>
                <a:latin typeface="Arial Black" panose="020B0A04020102020204" pitchFamily="34" charset="0"/>
              </a:rPr>
              <a:t>«</a:t>
            </a:r>
            <a:r>
              <a:rPr lang="ru-RU" sz="2000" b="1" dirty="0">
                <a:solidFill>
                  <a:srgbClr val="0000FF"/>
                </a:solidFill>
                <a:latin typeface="Arial Black" panose="020B0A04020102020204" pitchFamily="34" charset="0"/>
              </a:rPr>
              <a:t>Резной скворечник для синей птицы»,</a:t>
            </a:r>
            <a:r>
              <a:rPr lang="ru-RU" sz="2000" b="1" dirty="0">
                <a:solidFill>
                  <a:srgbClr val="0000FF"/>
                </a:solidFill>
                <a:latin typeface="Cambria" panose="02040503050406030204" pitchFamily="18" charset="0"/>
              </a:rPr>
              <a:t> </a:t>
            </a:r>
            <a:r>
              <a:rPr lang="ru-RU" sz="2000" b="1" dirty="0">
                <a:latin typeface="Cambria" panose="02040503050406030204" pitchFamily="18" charset="0"/>
              </a:rPr>
              <a:t>приуроченной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   к </a:t>
            </a:r>
            <a:r>
              <a:rPr lang="ru-RU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Году экологии в России.                   </a:t>
            </a:r>
          </a:p>
          <a:p>
            <a:pPr marL="0" indent="0">
              <a:buFontTx/>
              <a:buNone/>
              <a:defRPr/>
            </a:pPr>
            <a:r>
              <a:rPr lang="ru-RU" sz="2000" b="1" dirty="0">
                <a:latin typeface="Cambria" panose="02040503050406030204" pitchFamily="18" charset="0"/>
              </a:rPr>
              <a:t>Нам рассказали  об искусственных домиках для птиц, правилах изготовления и размещения </a:t>
            </a:r>
            <a:r>
              <a:rPr lang="ru-RU" sz="2000" b="1" dirty="0" smtClean="0">
                <a:latin typeface="Cambria" panose="02040503050406030204" pitchFamily="18" charset="0"/>
              </a:rPr>
              <a:t>скворечников,  потом мы сами задекорировали скворечник. </a:t>
            </a:r>
            <a:endParaRPr lang="ru-RU" sz="2000" b="1" dirty="0">
              <a:latin typeface="Cambria" panose="02040503050406030204" pitchFamily="18" charset="0"/>
            </a:endParaRPr>
          </a:p>
          <a:p>
            <a:pPr>
              <a:defRPr/>
            </a:pPr>
            <a:endParaRPr lang="ru-RU" sz="1600" dirty="0"/>
          </a:p>
          <a:p>
            <a:pPr marL="0" indent="0">
              <a:buFontTx/>
              <a:buNone/>
              <a:defRPr/>
            </a:pPr>
            <a:endParaRPr lang="ru-RU" altLang="ru-RU" sz="1600" dirty="0" smtClean="0"/>
          </a:p>
        </p:txBody>
      </p:sp>
      <p:pic>
        <p:nvPicPr>
          <p:cNvPr id="8196" name="Picture 2" descr="C:\Users\User\Desktop\2016-2017 уч. год\!!!ПОРТФОЛИО Кубышиной Т.Н. 16-17\АКЦИЯ скворечник 1б класс\DSCN42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362200"/>
            <a:ext cx="4572000" cy="3810000"/>
          </a:xfr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197" name="Рисунок 5" descr="http://ocktula.ru/images/news%202017/2503_skvor%20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61"/>
          <a:stretch>
            <a:fillRect/>
          </a:stretch>
        </p:blipFill>
        <p:spPr bwMode="auto">
          <a:xfrm>
            <a:off x="228600" y="160338"/>
            <a:ext cx="1439863" cy="19050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Что такое скворечник?</a:t>
            </a:r>
            <a:endParaRPr lang="ru-RU" dirty="0"/>
          </a:p>
        </p:txBody>
      </p:sp>
      <p:sp>
        <p:nvSpPr>
          <p:cNvPr id="9219" name="Объект 3"/>
          <p:cNvSpPr>
            <a:spLocks noGrp="1"/>
          </p:cNvSpPr>
          <p:nvPr>
            <p:ph sz="half" idx="2"/>
          </p:nvPr>
        </p:nvSpPr>
        <p:spPr>
          <a:xfrm>
            <a:off x="533400" y="2209800"/>
            <a:ext cx="4038600" cy="2743200"/>
          </a:xfrm>
          <a:solidFill>
            <a:srgbClr val="FFFF99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200" b="1" smtClean="0">
                <a:solidFill>
                  <a:srgbClr val="0000FF"/>
                </a:solidFill>
                <a:latin typeface="Cambria" pitchFamily="18" charset="0"/>
              </a:rPr>
              <a:t>Скворечник</a:t>
            </a:r>
            <a:r>
              <a:rPr lang="ru-RU" altLang="ru-RU" sz="2200" b="1" smtClean="0">
                <a:latin typeface="Cambria" pitchFamily="18" charset="0"/>
              </a:rPr>
              <a:t> – это сооружение, которое предназначено для того, чтобы птицы в нём гнездились и выводили потомство (домик для гнездования)</a:t>
            </a:r>
          </a:p>
          <a:p>
            <a:pPr marL="0" indent="0">
              <a:buFontTx/>
              <a:buNone/>
            </a:pPr>
            <a:endParaRPr lang="ru-RU" altLang="ru-RU" smtClean="0"/>
          </a:p>
        </p:txBody>
      </p:sp>
      <p:pic>
        <p:nvPicPr>
          <p:cNvPr id="9220" name="Picture 2" descr="C:\Documents and Settings\Admin\Рабочий стол\Моя работа\Средняя группа весь год\скворушка\5212780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1763"/>
            <a:ext cx="1457325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User\Desktop\100197754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0" y="1600200"/>
            <a:ext cx="3624326" cy="43434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6324600" cy="8382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Первые скворечники</a:t>
            </a:r>
            <a:endParaRPr lang="ru-RU" altLang="ru-RU" dirty="0" smtClean="0"/>
          </a:p>
        </p:txBody>
      </p:sp>
      <p:pic>
        <p:nvPicPr>
          <p:cNvPr id="10243" name="Picture 2" descr="C:\Users\User\Desktop\фото скворец\ayb5tou8rrop2gzwe816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5113" y="3429000"/>
            <a:ext cx="3763962" cy="2990850"/>
          </a:xfr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0244" name="Picture 3" descr="C:\Users\User\Desktop\фото скворец\5926692_x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429000"/>
            <a:ext cx="4495800" cy="2995613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 bwMode="auto">
          <a:xfrm>
            <a:off x="1219200" y="1627188"/>
            <a:ext cx="7543800" cy="1828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ru-RU" sz="2000" b="1" kern="0" dirty="0" smtClean="0">
                <a:latin typeface="Cambria" panose="02040503050406030204" pitchFamily="18" charset="0"/>
              </a:rPr>
              <a:t>Первые массовые попытки человека соорудить  птицам жилье были предприняты ещё </a:t>
            </a:r>
            <a:r>
              <a:rPr lang="ru-RU" sz="2000" b="1" kern="0" dirty="0" smtClean="0">
                <a:solidFill>
                  <a:srgbClr val="0000FF"/>
                </a:solidFill>
                <a:latin typeface="Cambria" panose="02040503050406030204" pitchFamily="18" charset="0"/>
              </a:rPr>
              <a:t>в 1-м тысячелетии в Индии. </a:t>
            </a:r>
            <a:r>
              <a:rPr lang="ru-RU" sz="2000" b="1" kern="0" dirty="0" smtClean="0">
                <a:latin typeface="Cambria" panose="02040503050406030204" pitchFamily="18" charset="0"/>
              </a:rPr>
              <a:t>Индусы издавна гуманно относятся ко всем животным. Индийскому </a:t>
            </a:r>
            <a:r>
              <a:rPr lang="ru-RU" sz="2000" b="1" kern="0" dirty="0" smtClean="0">
                <a:solidFill>
                  <a:srgbClr val="0000FF"/>
                </a:solidFill>
                <a:latin typeface="Cambria" panose="02040503050406030204" pitchFamily="18" charset="0"/>
              </a:rPr>
              <a:t>скворцу майне</a:t>
            </a:r>
            <a:r>
              <a:rPr lang="ru-RU" sz="2000" b="1" kern="0" dirty="0" smtClean="0">
                <a:latin typeface="Cambria" panose="02040503050406030204" pitchFamily="18" charset="0"/>
              </a:rPr>
              <a:t> и сейчас развешивают для гнёзд сухие бутылочные тыквы.</a:t>
            </a:r>
          </a:p>
          <a:p>
            <a:pPr>
              <a:defRPr/>
            </a:pPr>
            <a:endParaRPr lang="ru-RU" altLang="ru-RU" kern="0" dirty="0" smtClean="0"/>
          </a:p>
        </p:txBody>
      </p:sp>
      <p:pic>
        <p:nvPicPr>
          <p:cNvPr id="6152" name="Picture 8" descr="C:\Users\User\Desktop\фото скворец\fullsiz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" y="112713"/>
            <a:ext cx="1885950" cy="1462087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/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6248400" y="3371850"/>
            <a:ext cx="2514600" cy="4381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2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скворец майне</a:t>
            </a:r>
            <a:endParaRPr lang="ru-RU" sz="2000" kern="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274638"/>
            <a:ext cx="57912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История фламандских скворечников</a:t>
            </a:r>
            <a:endParaRPr lang="ru-RU" sz="3600" dirty="0"/>
          </a:p>
        </p:txBody>
      </p:sp>
      <p:sp>
        <p:nvSpPr>
          <p:cNvPr id="11267" name="Объект 3"/>
          <p:cNvSpPr>
            <a:spLocks noGrp="1"/>
          </p:cNvSpPr>
          <p:nvPr>
            <p:ph sz="half" idx="2"/>
          </p:nvPr>
        </p:nvSpPr>
        <p:spPr>
          <a:xfrm>
            <a:off x="4267200" y="1892300"/>
            <a:ext cx="4495800" cy="3810000"/>
          </a:xfrm>
          <a:solidFill>
            <a:srgbClr val="CCFFCC"/>
          </a:solidFill>
          <a:ln w="28575">
            <a:solidFill>
              <a:srgbClr val="FFC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0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 Западной Европе искусственные гнездовья развешивались совсем не для охраны скворцов, а наоборот, для использования в пищу птенцов, как только они подрастали. Фламандские скворечники были из обожженной глины, в форме кувшина, плоского с одной стороны. На этой плоской стенке имелось большое отверстие, чтобы проходила рука.  Повара желали, чтобы дичь и яйца всегда были под рукой.</a:t>
            </a:r>
          </a:p>
          <a:p>
            <a:pPr marL="0" indent="0"/>
            <a:endParaRPr lang="ru-RU" altLang="ru-RU" sz="2000" smtClean="0"/>
          </a:p>
        </p:txBody>
      </p:sp>
      <p:pic>
        <p:nvPicPr>
          <p:cNvPr id="63490" name="Picture 2" descr="C:\Users\User\Desktop\clay-jug-and-twig-birdhouse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2230947"/>
            <a:ext cx="2939227" cy="34840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9" name="Picture 7" descr="skvore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76800"/>
            <a:ext cx="1219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C:\Users\User\Desktop\555_428_fixedwidt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514600" cy="183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2678</TotalTime>
  <Words>1062</Words>
  <Application>Microsoft Office PowerPoint</Application>
  <PresentationFormat>Экран (4:3)</PresentationFormat>
  <Paragraphs>128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Calibri</vt:lpstr>
      <vt:lpstr>Times New Roman</vt:lpstr>
      <vt:lpstr>Cambria</vt:lpstr>
      <vt:lpstr>Ariac</vt:lpstr>
      <vt:lpstr>Comic Sans MS</vt:lpstr>
      <vt:lpstr>Cambria Math</vt:lpstr>
      <vt:lpstr>Wingdings 2</vt:lpstr>
      <vt:lpstr>Arial Black</vt:lpstr>
      <vt:lpstr>Wingdings</vt:lpstr>
      <vt:lpstr>Оформление по умолчанию</vt:lpstr>
      <vt:lpstr>Презентация PowerPoint</vt:lpstr>
      <vt:lpstr>Цель работы:</vt:lpstr>
      <vt:lpstr> Актуальность</vt:lpstr>
      <vt:lpstr>С чего всё началось…</vt:lpstr>
      <vt:lpstr>   ПРОЕКТ       Кормушки для птиц</vt:lpstr>
      <vt:lpstr>Мы – участники акции      «Резной скворечник для синей птицы»</vt:lpstr>
      <vt:lpstr>Что такое скворечник?</vt:lpstr>
      <vt:lpstr>Первые скворечники</vt:lpstr>
      <vt:lpstr>История фламандских скворечников</vt:lpstr>
      <vt:lpstr>Первые скворечники на Руси</vt:lpstr>
      <vt:lpstr>Как выглядели скворечники в старину</vt:lpstr>
      <vt:lpstr>Презентация PowerPoint</vt:lpstr>
      <vt:lpstr>Кто живёт в скворечниках?</vt:lpstr>
      <vt:lpstr>Виды скворечников</vt:lpstr>
      <vt:lpstr>Из чего состоит скворечник ?</vt:lpstr>
      <vt:lpstr>Каким должен быть скворечник ?</vt:lpstr>
      <vt:lpstr>ПРАВИЛА развешивания  скворечников</vt:lpstr>
      <vt:lpstr>ВЫВОД</vt:lpstr>
      <vt:lpstr>Заключение</vt:lpstr>
      <vt:lpstr>Презентация PowerPoint</vt:lpstr>
      <vt:lpstr>ИСПОЛЬЗОВАННЫЕ МАТЕРИАЛЫ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Шнуркова Л.Н.</dc:creator>
  <cp:lastModifiedBy>User</cp:lastModifiedBy>
  <cp:revision>256</cp:revision>
  <cp:lastPrinted>1601-01-01T00:00:00Z</cp:lastPrinted>
  <dcterms:created xsi:type="dcterms:W3CDTF">1601-01-01T00:00:00Z</dcterms:created>
  <dcterms:modified xsi:type="dcterms:W3CDTF">2017-06-11T19:22:49Z</dcterms:modified>
</cp:coreProperties>
</file>