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5" r:id="rId3"/>
    <p:sldId id="257" r:id="rId4"/>
    <p:sldId id="259" r:id="rId5"/>
    <p:sldId id="260" r:id="rId6"/>
    <p:sldId id="258" r:id="rId7"/>
    <p:sldId id="263" r:id="rId8"/>
    <p:sldId id="264" r:id="rId9"/>
    <p:sldId id="265" r:id="rId10"/>
    <p:sldId id="266" r:id="rId11"/>
    <p:sldId id="262" r:id="rId12"/>
    <p:sldId id="267" r:id="rId13"/>
    <p:sldId id="261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D3044-99B6-4526-88DF-A82F47635FE5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87D9C-5925-41C2-AF7F-29F99EFA8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4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shkola7gnomov.ru/upload/image/stul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683568" y="116632"/>
            <a:ext cx="7481535" cy="2185214"/>
          </a:xfrm>
          <a:prstGeom prst="rect">
            <a:avLst/>
          </a:prstGeom>
          <a:noFill/>
          <a:ln>
            <a:noFill/>
          </a:ln>
        </p:spPr>
        <p:txBody>
          <a:bodyPr wrap="none" lIns="0">
            <a:spAutoFit/>
          </a:bodyPr>
          <a:lstStyle/>
          <a:p>
            <a:pPr marL="182880" indent="0" algn="ctr">
              <a:buNone/>
              <a:defRPr/>
            </a:pP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детсад №2 г Острогожск Воронежской обл.</a:t>
            </a:r>
            <a:b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педагогов</a:t>
            </a:r>
            <a:b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   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2880" indent="0" algn="ctr">
              <a:buNone/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762" y="2465512"/>
            <a:ext cx="451514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8095CA-3BBB-43C0-801D-849EEE8D62AD}"/>
              </a:ext>
            </a:extLst>
          </p:cNvPr>
          <p:cNvSpPr txBox="1"/>
          <p:nvPr/>
        </p:nvSpPr>
        <p:spPr>
          <a:xfrm>
            <a:off x="7308304" y="5934670"/>
            <a:ext cx="2282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 Мищенко И.И.</a:t>
            </a:r>
          </a:p>
          <a:p>
            <a:r>
              <a:rPr lang="ru-RU" dirty="0"/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79526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171708"/>
              </p:ext>
            </p:extLst>
          </p:nvPr>
        </p:nvGraphicFramePr>
        <p:xfrm>
          <a:off x="107504" y="116632"/>
          <a:ext cx="8858251" cy="36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2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творческих способностей, самостоятельности.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Придумывание рассказов, сказок.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Примеры: расставь палочки так чтобы белая была между красной и синей, а рядом с синей, жёлтая. По аналогии другие задания дети задают друг другу.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Придуманный сюжет - как попасть в волшебную страну, решив правильно задачу и т.п.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Поезд из 3-х вагонов: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розового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жёлтого и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голубого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цвета, при этом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голубой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середине, а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розовый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не первый. В какой последовательности сцепить вагоны? Сколько пассажиров едет всего в поезде?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 на последний вопрос дают, приложив оранжевую полоску ко всем вагонам.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071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Игровые упражнения с палочками Кюизенера: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altLang="ru-RU" sz="2400" b="1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«Цветные коврики».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Углублять знания детей о составе числа из двух меньших чисел.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«Играем с цветом».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Развивать умение комбинировать цвет в рисунке.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«Измерение с помощью палочки-мерки».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Учить детей измерять объекты. Ознакомить с условными мерками. Закреплять состав числа. Умение считать.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«Дополни».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учить сравнивать рядом стоящие числа.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«Подбери цифру».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умение соотносить количество предметов с цифрой.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«Цветные числа».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закрепить счет в пределах 10.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«По порядку становись».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упражнять в прямом и обратном счете. Развивать умение находить место числу в числовом ряде.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«Кто где живет».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умение выявлять наличие нескольких признаков цвета и величины.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«Составь число».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знакомить детей с составом числа из единиц и двух меньших чисел.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«Больше - меньше».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приучать употреблять в речи не цвет палочки, а число, которое оно обозначает.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«Найди дом для палочки».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совершенствовать умение детей соотносить цветные числа с цифрами.</a:t>
            </a:r>
            <a:endParaRPr lang="ru-RU" altLang="ru-RU" sz="1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alt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«Конструирование цифр». </a:t>
            </a:r>
            <a:r>
              <a:rPr lang="ru-RU" alt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 развивать умение изображать цифру разными способами.</a:t>
            </a:r>
            <a:endParaRPr lang="ru-RU" altLang="ru-RU" sz="28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013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048672" cy="1951189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простого к сложному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Лесенка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688632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160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980728"/>
            <a:ext cx="4017085" cy="48947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shkola7gnomov.ru/upload/image/stul.jpg"/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041231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418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292080" y="404664"/>
            <a:ext cx="3346704" cy="639762"/>
          </a:xfrm>
        </p:spPr>
        <p:txBody>
          <a:bodyPr/>
          <a:lstStyle/>
          <a:p>
            <a:r>
              <a:rPr lang="ru-RU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Жираф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00174"/>
            <a:ext cx="3528392" cy="505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98588"/>
            <a:ext cx="3816424" cy="505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188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594599" y="620688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Страус</a:t>
            </a: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14375" y="1714500"/>
            <a:ext cx="3327400" cy="4338638"/>
            <a:chOff x="10973" y="2384"/>
            <a:chExt cx="5242" cy="6834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1269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13307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1391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 rot="5400000">
              <a:off x="13228" y="181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 rot="5400000">
              <a:off x="13228" y="237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 rot="5400000">
              <a:off x="15081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rot="5400000">
              <a:off x="1508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 rot="5400000">
              <a:off x="11540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 rot="5400000">
              <a:off x="1154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 rot="5400000">
              <a:off x="1419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 rot="5400000">
              <a:off x="1243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 rot="5400000">
              <a:off x="14077" y="210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 rot="5400000">
              <a:off x="1419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 rot="5400000">
              <a:off x="1243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 rot="5400000">
              <a:off x="12377" y="21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5643563" y="1785938"/>
            <a:ext cx="2500312" cy="4383087"/>
            <a:chOff x="11154" y="2471"/>
            <a:chExt cx="4535" cy="7947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 rot="-5400000">
              <a:off x="13704" y="504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 rot="-5400000">
              <a:off x="13704" y="392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 rot="-5400000">
              <a:off x="12003" y="218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 rot="-5400000">
              <a:off x="13477" y="95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 rot="-5400000">
              <a:off x="11721" y="24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 rot="-5400000">
              <a:off x="13421" y="588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12274" y="3611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3474" y="7016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 rot="-5400000">
              <a:off x="13988" y="4197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651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31625" y="2492896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Грузовик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409816" y="620688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428624" y="3786188"/>
            <a:ext cx="4071939" cy="2428875"/>
            <a:chOff x="2001" y="2434"/>
            <a:chExt cx="7949" cy="522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2001" y="2434"/>
              <a:ext cx="7949" cy="4047"/>
              <a:chOff x="2001" y="2434"/>
              <a:chExt cx="7949" cy="4047"/>
            </a:xfrm>
          </p:grpSpPr>
          <p:grpSp>
            <p:nvGrpSpPr>
              <p:cNvPr id="13" name="Group 4"/>
              <p:cNvGrpSpPr>
                <a:grpSpLocks/>
              </p:cNvGrpSpPr>
              <p:nvPr/>
            </p:nvGrpSpPr>
            <p:grpSpPr bwMode="auto">
              <a:xfrm>
                <a:off x="5981" y="2434"/>
                <a:ext cx="3420" cy="3460"/>
                <a:chOff x="6201" y="2034"/>
                <a:chExt cx="3420" cy="3460"/>
              </a:xfrm>
            </p:grpSpPr>
            <p:sp>
              <p:nvSpPr>
                <p:cNvPr id="26" name="Rectangle 5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3510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Rectangle 6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19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Rectangle 7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93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29" name="Rectangle 8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35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Rectangle 9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77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Rectangle 10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61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3154" y="3066"/>
                <a:ext cx="1718" cy="1708"/>
                <a:chOff x="3154" y="3066"/>
                <a:chExt cx="1718" cy="1708"/>
              </a:xfrm>
            </p:grpSpPr>
            <p:sp>
              <p:nvSpPr>
                <p:cNvPr id="23" name="Rectangle 12"/>
                <p:cNvSpPr>
                  <a:spLocks noChangeArrowheads="1"/>
                </p:cNvSpPr>
                <p:nvPr/>
              </p:nvSpPr>
              <p:spPr bwMode="auto">
                <a:xfrm>
                  <a:off x="373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315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Rectangle 14"/>
                <p:cNvSpPr>
                  <a:spLocks noChangeArrowheads="1"/>
                </p:cNvSpPr>
                <p:nvPr/>
              </p:nvSpPr>
              <p:spPr bwMode="auto">
                <a:xfrm>
                  <a:off x="4305" y="3066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15" name="Rectangle 15"/>
              <p:cNvSpPr>
                <a:spLocks noChangeArrowheads="1"/>
              </p:cNvSpPr>
              <p:nvPr/>
            </p:nvSpPr>
            <p:spPr bwMode="auto">
              <a:xfrm rot="5400000">
                <a:off x="3451" y="16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" name="Rectangle 16"/>
              <p:cNvSpPr>
                <a:spLocks noChangeArrowheads="1"/>
              </p:cNvSpPr>
              <p:nvPr/>
            </p:nvSpPr>
            <p:spPr bwMode="auto">
              <a:xfrm rot="5400000">
                <a:off x="3443" y="450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7" name="Rectangle 17"/>
              <p:cNvSpPr>
                <a:spLocks noChangeArrowheads="1"/>
              </p:cNvSpPr>
              <p:nvPr/>
            </p:nvSpPr>
            <p:spPr bwMode="auto">
              <a:xfrm>
                <a:off x="4861" y="249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" name="Rectangle 18"/>
              <p:cNvSpPr>
                <a:spLocks noChangeArrowheads="1"/>
              </p:cNvSpPr>
              <p:nvPr/>
            </p:nvSpPr>
            <p:spPr bwMode="auto">
              <a:xfrm rot="5400000">
                <a:off x="3431" y="39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" name="Rectangle 19"/>
              <p:cNvSpPr>
                <a:spLocks noChangeArrowheads="1"/>
              </p:cNvSpPr>
              <p:nvPr/>
            </p:nvSpPr>
            <p:spPr bwMode="auto">
              <a:xfrm>
                <a:off x="2034" y="5354"/>
                <a:ext cx="567" cy="567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0" name="Rectangle 20"/>
              <p:cNvSpPr>
                <a:spLocks noChangeArrowheads="1"/>
              </p:cNvSpPr>
              <p:nvPr/>
            </p:nvSpPr>
            <p:spPr bwMode="auto">
              <a:xfrm>
                <a:off x="4841" y="4774"/>
                <a:ext cx="567" cy="1134"/>
              </a:xfrm>
              <a:prstGeom prst="rect">
                <a:avLst/>
              </a:prstGeom>
              <a:solidFill>
                <a:srgbClr val="F8C0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 rot="5400000">
                <a:off x="370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2" name="Rectangle 22"/>
              <p:cNvSpPr>
                <a:spLocks noChangeArrowheads="1"/>
              </p:cNvSpPr>
              <p:nvPr/>
            </p:nvSpPr>
            <p:spPr bwMode="auto">
              <a:xfrm rot="5400000">
                <a:off x="768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ru-RU" altLang="ru-RU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 rot="5400000">
              <a:off x="68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 rot="5400000">
              <a:off x="680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auto">
            <a:xfrm rot="5400000">
              <a:off x="34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 rot="5400000">
              <a:off x="342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32" name="Group 27"/>
          <p:cNvGrpSpPr>
            <a:grpSpLocks/>
          </p:cNvGrpSpPr>
          <p:nvPr/>
        </p:nvGrpSpPr>
        <p:grpSpPr bwMode="auto">
          <a:xfrm>
            <a:off x="5000625" y="1643064"/>
            <a:ext cx="3571875" cy="3168650"/>
            <a:chOff x="1807" y="774"/>
            <a:chExt cx="7363" cy="7467"/>
          </a:xfrm>
        </p:grpSpPr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 rot="-5400000">
              <a:off x="6006" y="5684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 rot="-5400000">
              <a:off x="6033" y="5690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 rot="-5400000">
              <a:off x="6033" y="4537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 rot="-5400000">
              <a:off x="6025" y="5690"/>
              <a:ext cx="567" cy="453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grpSp>
          <p:nvGrpSpPr>
            <p:cNvPr id="37" name="Group 32"/>
            <p:cNvGrpSpPr>
              <a:grpSpLocks/>
            </p:cNvGrpSpPr>
            <p:nvPr/>
          </p:nvGrpSpPr>
          <p:grpSpPr bwMode="auto">
            <a:xfrm>
              <a:off x="1807" y="774"/>
              <a:ext cx="7363" cy="5167"/>
              <a:chOff x="1807" y="774"/>
              <a:chExt cx="7363" cy="5167"/>
            </a:xfrm>
          </p:grpSpPr>
          <p:grpSp>
            <p:nvGrpSpPr>
              <p:cNvPr id="38" name="Group 33"/>
              <p:cNvGrpSpPr>
                <a:grpSpLocks/>
              </p:cNvGrpSpPr>
              <p:nvPr/>
            </p:nvGrpSpPr>
            <p:grpSpPr bwMode="auto">
              <a:xfrm>
                <a:off x="1807" y="4214"/>
                <a:ext cx="1694" cy="1714"/>
                <a:chOff x="981" y="1814"/>
                <a:chExt cx="1694" cy="1714"/>
              </a:xfrm>
            </p:grpSpPr>
            <p:sp>
              <p:nvSpPr>
                <p:cNvPr id="56" name="Rectangle 34"/>
                <p:cNvSpPr>
                  <a:spLocks noChangeArrowheads="1"/>
                </p:cNvSpPr>
                <p:nvPr/>
              </p:nvSpPr>
              <p:spPr bwMode="auto">
                <a:xfrm>
                  <a:off x="981" y="2394"/>
                  <a:ext cx="567" cy="1134"/>
                </a:xfrm>
                <a:prstGeom prst="rect">
                  <a:avLst/>
                </a:prstGeom>
                <a:solidFill>
                  <a:srgbClr val="F8C0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57" name="Rectangle 35"/>
                <p:cNvSpPr>
                  <a:spLocks noChangeArrowheads="1"/>
                </p:cNvSpPr>
                <p:nvPr/>
              </p:nvSpPr>
              <p:spPr bwMode="auto">
                <a:xfrm rot="5400000">
                  <a:off x="1824" y="2111"/>
                  <a:ext cx="567" cy="1134"/>
                </a:xfrm>
                <a:prstGeom prst="rect">
                  <a:avLst/>
                </a:prstGeom>
                <a:solidFill>
                  <a:srgbClr val="F8C0D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Rectangle 36"/>
                <p:cNvSpPr>
                  <a:spLocks noChangeArrowheads="1"/>
                </p:cNvSpPr>
                <p:nvPr/>
              </p:nvSpPr>
              <p:spPr bwMode="auto">
                <a:xfrm>
                  <a:off x="1541" y="1814"/>
                  <a:ext cx="567" cy="567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39" name="Group 37"/>
              <p:cNvGrpSpPr>
                <a:grpSpLocks/>
              </p:cNvGrpSpPr>
              <p:nvPr/>
            </p:nvGrpSpPr>
            <p:grpSpPr bwMode="auto">
              <a:xfrm>
                <a:off x="3501" y="774"/>
                <a:ext cx="5669" cy="5167"/>
                <a:chOff x="3501" y="774"/>
                <a:chExt cx="5669" cy="5167"/>
              </a:xfrm>
            </p:grpSpPr>
            <p:sp>
              <p:nvSpPr>
                <p:cNvPr id="40" name="Rectangle 38"/>
                <p:cNvSpPr>
                  <a:spLocks noChangeArrowheads="1"/>
                </p:cNvSpPr>
                <p:nvPr/>
              </p:nvSpPr>
              <p:spPr bwMode="auto">
                <a:xfrm rot="-5400000">
                  <a:off x="6025" y="3390"/>
                  <a:ext cx="567" cy="4535"/>
                </a:xfrm>
                <a:prstGeom prst="rect">
                  <a:avLst/>
                </a:prstGeom>
                <a:solidFill>
                  <a:srgbClr val="9933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</a:pPr>
                  <a:endParaRPr lang="ru-RU" altLang="ru-RU" sz="180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41" name="Group 39"/>
                <p:cNvGrpSpPr>
                  <a:grpSpLocks/>
                </p:cNvGrpSpPr>
                <p:nvPr/>
              </p:nvGrpSpPr>
              <p:grpSpPr bwMode="auto">
                <a:xfrm>
                  <a:off x="3501" y="774"/>
                  <a:ext cx="5669" cy="4600"/>
                  <a:chOff x="2367" y="1754"/>
                  <a:chExt cx="5669" cy="4600"/>
                </a:xfrm>
              </p:grpSpPr>
              <p:grpSp>
                <p:nvGrpSpPr>
                  <p:cNvPr id="42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367" y="5220"/>
                    <a:ext cx="5669" cy="1134"/>
                    <a:chOff x="2367" y="4407"/>
                    <a:chExt cx="5669" cy="1134"/>
                  </a:xfrm>
                </p:grpSpPr>
                <p:sp>
                  <p:nvSpPr>
                    <p:cNvPr id="52" name="Rectangle 41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515" y="3273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ru-RU" altLang="ru-RU" sz="1800">
                        <a:solidFill>
                          <a:prstClr val="black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53" name="Rectangle 42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6335" y="3280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ru-RU" altLang="ru-RU" sz="1800">
                        <a:solidFill>
                          <a:prstClr val="black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54" name="Rectangle 43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6335" y="3840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ru-RU" altLang="ru-RU" sz="1800">
                        <a:solidFill>
                          <a:prstClr val="black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55" name="Rectangle 44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501" y="3834"/>
                      <a:ext cx="567" cy="2835"/>
                    </a:xfrm>
                    <a:prstGeom prst="rect">
                      <a:avLst/>
                    </a:prstGeom>
                    <a:solidFill>
                      <a:srgbClr val="FFD72D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ru-RU" altLang="ru-RU" sz="1800">
                        <a:solidFill>
                          <a:prstClr val="black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43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941" y="1754"/>
                    <a:ext cx="4535" cy="3467"/>
                    <a:chOff x="2941" y="1494"/>
                    <a:chExt cx="4535" cy="3467"/>
                  </a:xfrm>
                </p:grpSpPr>
                <p:grpSp>
                  <p:nvGrpSpPr>
                    <p:cNvPr id="4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01" y="1494"/>
                      <a:ext cx="3402" cy="2887"/>
                      <a:chOff x="3861" y="1374"/>
                      <a:chExt cx="3402" cy="2887"/>
                    </a:xfrm>
                  </p:grpSpPr>
                  <p:sp>
                    <p:nvSpPr>
                      <p:cNvPr id="46" name="Rectangle 47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5224" y="2251"/>
                        <a:ext cx="567" cy="1134"/>
                      </a:xfrm>
                      <a:prstGeom prst="rect">
                        <a:avLst/>
                      </a:prstGeom>
                      <a:solidFill>
                        <a:srgbClr val="F8C0D9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47" name="Rectangle 4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21" y="1374"/>
                        <a:ext cx="567" cy="5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48" name="Rectangle 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081" y="1374"/>
                        <a:ext cx="567" cy="5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49" name="Rectangle 50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51" y="2264"/>
                        <a:ext cx="567" cy="226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50" name="Rectangle 51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51" y="1104"/>
                        <a:ext cx="567" cy="226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51" name="Rectangle 52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5278" y="2277"/>
                        <a:ext cx="567" cy="3402"/>
                      </a:xfrm>
                      <a:prstGeom prst="rect">
                        <a:avLst/>
                      </a:prstGeom>
                      <a:solidFill>
                        <a:srgbClr val="9900CC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Font typeface="Arial" charset="0"/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Calibri" pitchFamily="34" charset="0"/>
                          </a:defRPr>
                        </a:lvl9pPr>
                      </a:lstStyle>
                      <a:p>
                        <a:pPr eaLnBrk="1" fontAlgn="base" hangingPunct="1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Tx/>
                          <a:buNone/>
                        </a:pPr>
                        <a:endParaRPr lang="ru-RU" altLang="ru-RU" sz="1800">
                          <a:solidFill>
                            <a:prstClr val="black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sp>
                  <p:nvSpPr>
                    <p:cNvPr id="45" name="Rectangle 53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925" y="2410"/>
                      <a:ext cx="567" cy="4535"/>
                    </a:xfrm>
                    <a:prstGeom prst="rect">
                      <a:avLst/>
                    </a:prstGeom>
                    <a:solidFill>
                      <a:srgbClr val="993300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endParaRPr lang="ru-RU" altLang="ru-RU" sz="1800">
                        <a:solidFill>
                          <a:prstClr val="black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385027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24155" y="1628800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Верблюд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929189" y="548680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 с крылечком</a:t>
            </a: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428626" y="3214688"/>
            <a:ext cx="3929063" cy="3143250"/>
            <a:chOff x="2241" y="9027"/>
            <a:chExt cx="7961" cy="6274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rot="-5400000">
              <a:off x="5332" y="9896"/>
              <a:ext cx="567" cy="5669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 rot="-5400000">
              <a:off x="7078" y="10457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 rot="-5400000">
              <a:off x="3658" y="10450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 rot="-5400000">
              <a:off x="6808" y="10127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6161" y="1301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381" y="1301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 rot="-5400000">
              <a:off x="3948" y="10147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 rot="5400000">
              <a:off x="9068" y="8460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 rot="5400000">
              <a:off x="3955" y="1016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 rot="-5400000">
              <a:off x="6795" y="1016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501" y="9586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9081" y="9594"/>
              <a:ext cx="567" cy="56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3981" y="10134"/>
              <a:ext cx="567" cy="56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6881" y="10114"/>
              <a:ext cx="567" cy="56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 rot="5400000">
              <a:off x="6444" y="1445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 rot="-5400000">
              <a:off x="3644" y="1445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24" name="Picture 24" descr="C:\Documents and Settings\Татьяна\Рабочий стол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9" y="1500189"/>
            <a:ext cx="3979863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441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12649" y="404664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прекрасная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057317" y="404664"/>
            <a:ext cx="3346704" cy="63976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</a:t>
            </a:r>
          </a:p>
        </p:txBody>
      </p:sp>
      <p:pic>
        <p:nvPicPr>
          <p:cNvPr id="7" name="Picture 4" descr="C:\Documents and Settings\Татьяна\Рабочий стол\Рисунок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9" y="1220788"/>
            <a:ext cx="2714625" cy="563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Documents and Settings\Татьяна\Рабочий стол\Рисунок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125538"/>
            <a:ext cx="3571875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287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Ожидаемый  результат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5400" b="1" i="1" dirty="0">
              <a:solidFill>
                <a:prstClr val="black"/>
              </a:solidFill>
              <a:latin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Использование </a:t>
            </a:r>
            <a:r>
              <a:rPr lang="ru-RU" altLang="ru-RU" sz="2800" b="1" dirty="0">
                <a:solidFill>
                  <a:prstClr val="black"/>
                </a:solidFill>
                <a:latin typeface="Times New Roman"/>
              </a:rPr>
              <a:t>Палочек Кюизенера 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в совместной и самостоятельной игровой деятельности, включение в учебно-образовательный процесс совершенствует процесс формирования элементарных математических представлений, повышает интерес детей к занятиям математикой, а также способствует развитию умственных способностей дошкольников.</a:t>
            </a:r>
            <a:endParaRPr lang="ru-RU" altLang="ru-RU" sz="2800" u="sng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8655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17032"/>
            <a:ext cx="6512511" cy="143103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/>
              <a:t>     Палочки </a:t>
            </a:r>
            <a:r>
              <a:rPr lang="ru-RU" sz="4400" dirty="0" err="1"/>
              <a:t>Кюизенера</a:t>
            </a:r>
            <a:r>
              <a:rPr lang="ru-RU" sz="44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620688"/>
            <a:ext cx="6400800" cy="3474720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/>
              <a:t>МКДОУ детсад№2 </a:t>
            </a:r>
            <a:r>
              <a:rPr lang="ru-RU" sz="2000" dirty="0" err="1"/>
              <a:t>гОстрогожск</a:t>
            </a:r>
            <a:r>
              <a:rPr lang="ru-RU" sz="2000" dirty="0"/>
              <a:t> Воронежской обл.</a:t>
            </a:r>
          </a:p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r>
              <a:rPr lang="ru-RU" sz="2000" b="1" dirty="0">
                <a:solidFill>
                  <a:srgbClr val="0070C0"/>
                </a:solidFill>
              </a:rPr>
              <a:t>                      </a:t>
            </a:r>
            <a:r>
              <a:rPr lang="ru-RU" sz="3200" b="1" dirty="0">
                <a:solidFill>
                  <a:srgbClr val="0070C0"/>
                </a:solidFill>
              </a:rPr>
              <a:t>ПРЕЗЕНТАЦИЯ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3A7D7B-0A3C-45BF-B154-65123D4C11C0}"/>
              </a:ext>
            </a:extLst>
          </p:cNvPr>
          <p:cNvSpPr txBox="1"/>
          <p:nvPr/>
        </p:nvSpPr>
        <p:spPr>
          <a:xfrm>
            <a:off x="6980055" y="573325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 Мищенко И.И.,</a:t>
            </a:r>
          </a:p>
          <a:p>
            <a:r>
              <a:rPr lang="ru-RU" dirty="0"/>
              <a:t>воспитатель </a:t>
            </a:r>
          </a:p>
        </p:txBody>
      </p:sp>
    </p:spTree>
    <p:extLst>
      <p:ext uri="{BB962C8B-B14F-4D97-AF65-F5344CB8AC3E}">
        <p14:creationId xmlns:p14="http://schemas.microsoft.com/office/powerpoint/2010/main" val="376284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000499" y="2780928"/>
            <a:ext cx="5115757" cy="3816424"/>
          </a:xfrm>
        </p:spPr>
        <p:txBody>
          <a:bodyPr>
            <a:normAutofit/>
          </a:bodyPr>
          <a:lstStyle/>
          <a:p>
            <a:pPr algn="just"/>
            <a:r>
              <a:rPr lang="ru-RU" altLang="ru-RU" sz="2400" b="1" dirty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Палочки Кюизенера – это счетные палочки, которые еще называют «числа в цвете», цветными палочками, цветными числами, цветными линеечками</a:t>
            </a:r>
            <a:endParaRPr lang="en-US" altLang="ru-RU" sz="2400" b="1" dirty="0">
              <a:solidFill>
                <a:srgbClr val="00502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Для детей 3-9 лет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568952" cy="1872208"/>
          </a:xfrm>
        </p:spPr>
        <p:txBody>
          <a:bodyPr/>
          <a:lstStyle/>
          <a:p>
            <a:pPr marL="182880" indent="0" algn="just">
              <a:buNone/>
            </a:pPr>
            <a:r>
              <a:rPr lang="ru-RU" altLang="ru-RU" sz="2400" dirty="0">
                <a:solidFill>
                  <a:srgbClr val="00502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Бельгийский педагог и математик Джордж </a:t>
            </a:r>
            <a:r>
              <a:rPr lang="ru-RU" altLang="ru-RU" sz="2400" dirty="0" err="1">
                <a:solidFill>
                  <a:srgbClr val="005024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Кюизинер</a:t>
            </a:r>
            <a:r>
              <a:rPr lang="ru-RU" altLang="ru-RU" sz="2400" dirty="0">
                <a:solidFill>
                  <a:srgbClr val="00502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пособию.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Documents and Settings\Татьяна\Рабочий стол\Рисунок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420888"/>
            <a:ext cx="385762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44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51216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Комплект состоит из 116 пластмассовых палочек, 10 разных цветов и разной длины. Наименьшая палочка имеет длину 1 см., и является кубиком.  Цифры от 1до 10, знаки действий, знаки отношений.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772816"/>
            <a:ext cx="3888432" cy="4320480"/>
          </a:xfrm>
        </p:spPr>
        <p:txBody>
          <a:bodyPr>
            <a:no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состав комплекта входят: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белая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- число 1 - 25 штук,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розовая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- число 2 - 20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голубая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– число 3 - 16 штук,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красная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4 - 12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жёлтая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5 - 10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фиолетовая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6 - 9 штук, 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чёрная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7 - 8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бордовая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8 - 7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синяя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9 - 5 штук,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2000" b="1" dirty="0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оранжевая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число 10 - 4 штук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72816"/>
            <a:ext cx="401637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51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928992" cy="633670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палочки представляют следующие классы чисел: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 белых чисел образует число один. Он представлен белыми палочками.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Класс красных чисел – числа кратные двум (2, 4, 8). Это палочки розового (2), красного (4),  бордового (8) цветов.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Класс синих чисел – числа, кратные трём (3, 6, 9). Это палочки голубого (3), фиолетового (6), синего (9) цветов.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Класс жёлтых чисел – числа кратные пяти (5, 10). Он представлен палочками жёлтого (5) и оранжевого (10) цвета.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Класс чёрных чисел образует число семь. Это палочки чёрного цвета.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«цветные числа» и в виде плоских полосок, окрашенных в те же цвета. Они больше по размеру (длина белой полоски 2 см), с ними легче манипулировать в процессе игры.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 </a:t>
            </a:r>
            <a:r>
              <a:rPr lang="ru-R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позволяют моделировать числа, свойства, отношения, зависимости между ними с помощью цвета и длины. Они вызывают живой интерес у детей, развивают активность и самостоятельность в поиске способов действия с материалом, путей решения мысленных задач.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altLang="ru-RU" sz="2000" b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837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63688" y="15219"/>
            <a:ext cx="5544616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причин, почему для воспитания и образования детей необходимо использовать цветные счетные палочки КЮИЗЕНЕРА: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175351" cy="1793167"/>
          </a:xfrm>
        </p:spPr>
        <p:txBody>
          <a:bodyPr/>
          <a:lstStyle/>
          <a:p>
            <a:pPr marL="0" lvl="0" indent="0" fontAlgn="base">
              <a:spcAft>
                <a:spcPct val="0"/>
              </a:spcAft>
              <a:buNone/>
            </a:pP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1) Палочки-один из немногих дидактических материалов, дающих возможность формировать у ребенка комплекс необходимых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интеллектуальных умений, от сенсорных к мыслительным.</a:t>
            </a:r>
            <a:b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2) Многие математические представления  (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число и его состав, натуральный ряд чисел, величина, порядок, отношение, операции над числами и т.д.</a:t>
            </a: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) ребенок получает,  играя.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3) Палочки учат ребенка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ориентироваться как в двухмерном, так и в трехмерном пространстве.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4) Благодаря палочкам,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развивается логическое мышление</a:t>
            </a: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5) Палочки обеспечивают возможность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получать знания в результате исследований.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6) Ставя задачи разной сложности,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палочки можно использовать и в семье, и в дошкольных учреждениях и в школе</a:t>
            </a: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. 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7) Этот материал также можно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использовать с целью коррекции</a:t>
            </a: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8) Игры с палочками дают возможность детям объединяться, что позволяет им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научиться работать в команде, содержательно общаться.</a:t>
            </a:r>
            <a:b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9) Палочки содействуют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развитию восприятия, памяти, воображения, речи.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</a:b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10) Этот материал может быть </a:t>
            </a:r>
            <a:r>
              <a:rPr lang="ru-RU" altLang="zh-CN" sz="180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использован в диагностических целях</a:t>
            </a:r>
            <a:r>
              <a:rPr lang="ru-RU" altLang="zh-CN" sz="1800" b="0" dirty="0">
                <a:solidFill>
                  <a:prstClr val="black"/>
                </a:solidFill>
                <a:effectLst/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br>
              <a:rPr lang="ru-RU" altLang="zh-CN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91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712968" cy="2808312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  <a:buNone/>
            </a:pPr>
            <a:r>
              <a:rPr lang="ru-RU" altLang="ru-RU" sz="36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Этапы обучения в ДОУ</a:t>
            </a:r>
            <a:br>
              <a:rPr lang="ru-RU" altLang="ru-RU" sz="36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первом этапе (работа с детьми 2-4 лет) </a:t>
            </a:r>
            <a: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палочки используются просто как игровой материал. Дети играют с ними, как с обычными кубиками и палочками, создают различные конфигурации. Их привлекают конкретные образы, а также качественные характеристики материала — цвет, размер, форма.</a:t>
            </a:r>
            <a:b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b="0" i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втором этапе</a:t>
            </a:r>
            <a:r>
              <a:rPr lang="ru-RU" altLang="ru-RU" sz="2400" b="0" i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(работа с детьми 4-7 лет) </a:t>
            </a:r>
            <a: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палочки уже выступают как пособие для маленьких математиков. Дети учатся постигать законы загадочного мира чисел и других математических понятий, количественного и порядкового счета, сравнение по длине и высоте, арифметических действий…</a:t>
            </a:r>
            <a:br>
              <a:rPr lang="ru-RU" alt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51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496260"/>
              </p:ext>
            </p:extLst>
          </p:nvPr>
        </p:nvGraphicFramePr>
        <p:xfrm>
          <a:off x="0" y="44624"/>
          <a:ext cx="9036496" cy="5333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7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38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30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дидактические задачи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502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Способы реализации с помощью палочек </a:t>
                      </a:r>
                      <a:r>
                        <a:rPr lang="ru-RU" sz="2000" b="1" kern="1200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Кюизенера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(возможные варианты мотивации)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380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Сенсорное восприятие цвета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 размера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Раскладывание в коробочки, мешочки, свободное манипулирование. Строительство разноцветных дорожек, домиков, мебели для матрёшек. Усложнение: выкладывать из палочек по рисункам, цветным схемам. Различные коврики. </a:t>
                      </a:r>
                      <a:r>
                        <a:rPr lang="ru-RU" alt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Построить ковер как можно больше без какого-либо условия (правила). Построить ковер так, чтобы все полосы в нем были разного цвета. Построить ковер из палочек только определенного цвета и т.д. Составление узоров. 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479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Сравнение по величине, длине,</a:t>
                      </a:r>
                      <a:b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ширине, высоте, форме.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конструирования по числовым схемам и контурам – кошечек, собачек, героев сказок, лесенок. Выкладывание цифр по схемам из палочек. Различные коврики по схемам. Кодирование схем в игре, н-р: «Найди сокровище», в театральной деятельности, н-р по сказке: «Теремок»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8" marB="457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789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73038"/>
              </p:ext>
            </p:extLst>
          </p:nvPr>
        </p:nvGraphicFramePr>
        <p:xfrm>
          <a:off x="24235" y="-44547"/>
          <a:ext cx="9012261" cy="49239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9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3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34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количественных представлений, порядковый счет, ориентировка в пространстве. Сравнение чисел: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&gt;,&lt;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=.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лесенок(определение смежных ступенек, сколько всего ступенек, вверх, вниз от заданной ступеньки и т.п.). Поезд с вагончиками (сколько вагонов, какой по счету красный, какой по порядку вагон стоит между черным и красным, левее синего) и т.п.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7" marB="4570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6172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 числа из единиц, из 2-х меньших, формирование данных понятий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 растут дома?» - многоэтажные: где жильцы единицы, где жильцы 2 меньших числа.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«Кто в домике живет?». «Рассели числа». «Расставь номера домов». «Как зверята играли в числа».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7" marB="4570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146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палочек, как мерки. Речевые умения.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Измерение различных  предметов, обсуждение результатов.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«Измерь дорожку», «Кто быстрее достигнет цели». Сказочные ситуации различной мотивации.</a:t>
                      </a:r>
                    </a:p>
                  </a:txBody>
                  <a:tcPr marL="91439" marR="91439" marT="45707" marB="4570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8396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337</TotalTime>
  <Words>1133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宋体</vt:lpstr>
      <vt:lpstr>Arial</vt:lpstr>
      <vt:lpstr>Calibri</vt:lpstr>
      <vt:lpstr>Georgia</vt:lpstr>
      <vt:lpstr>Times New Roman</vt:lpstr>
      <vt:lpstr>Trebuchet MS</vt:lpstr>
      <vt:lpstr>Воздушный поток</vt:lpstr>
      <vt:lpstr>МКДОУ детсад №2 г Острогожск Воронежской обл. презентация для педагогов  Палочки   Кюизенера  </vt:lpstr>
      <vt:lpstr>     Палочки Кюизенера </vt:lpstr>
      <vt:lpstr>Бельгийский педагог и математик Джордж Кюизинер 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пособию.</vt:lpstr>
      <vt:lpstr>Комплект состоит из 116 пластмассовых палочек, 10 разных цветов и разной длины. Наименьшая палочка имеет длину 1 см., и является кубиком.  Цифры от 1до 10, знаки действий, знаки отношений.</vt:lpstr>
      <vt:lpstr>Презентация PowerPoint</vt:lpstr>
      <vt:lpstr>1) Палочки-один из немногих дидактических материалов, дающих возможность формировать у ребенка комплекс необходимых интеллектуальных умений, от сенсорных к мыслительным. 2) Многие математические представления  (число и его состав, натуральный ряд чисел, величина, порядок, отношение, операции над числами и т.д.) ребенок получает,  играя. 3) Палочки учат ребенка ориентироваться как в двухмерном, так и в трехмерном пространстве. 4) Благодаря палочкам, развивается логическое мышление. 5) Палочки обеспечивают возможность получать знания в результате исследований. 6) Ставя задачи разной сложности, палочки можно использовать и в семье, и в дошкольных учреждениях и в школе.  7) Этот материал также можно использовать с целью коррекции. 8) Игры с палочками дают возможность детям объединяться, что позволяет им научиться работать в команде, содержательно общаться. 9) Палочки содействуют развитию восприятия, памяти, воображения, речи. 10) Этот материал может быть использован в диагностических целях. </vt:lpstr>
      <vt:lpstr>Этапы обучения в ДОУ На первом этапе (работа с детьми 2-4 лет) палочки используются просто как игровой материал. Дети играют с ними, как с обычными кубиками и палочками, создают различные конфигурации. Их привлекают конкретные образы, а также качественные характеристики материала — цвет, размер, форма.   На втором этапе  (работа с детьми 4-7 лет) палочки уже выступают как пособие для маленьких математиков. Дети учатся постигать законы загадочного мира чисел и других математических понятий, количественного и порядкового счета, сравнение по длине и высоте, арифметических действий… </vt:lpstr>
      <vt:lpstr>Презентация PowerPoint</vt:lpstr>
      <vt:lpstr>Презентация PowerPoint</vt:lpstr>
      <vt:lpstr>Презентация PowerPoint</vt:lpstr>
      <vt:lpstr>Презентация PowerPoint</vt:lpstr>
      <vt:lpstr>От простого к сложному  Лесенка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Палочки Кюизенера  как средство развития  математических способностей  у детей дошкольного возраста</dc:title>
  <dc:creator>Артём</dc:creator>
  <cp:lastModifiedBy>Мищенко</cp:lastModifiedBy>
  <cp:revision>25</cp:revision>
  <dcterms:created xsi:type="dcterms:W3CDTF">2017-01-14T11:47:24Z</dcterms:created>
  <dcterms:modified xsi:type="dcterms:W3CDTF">2017-06-09T13:28:25Z</dcterms:modified>
</cp:coreProperties>
</file>