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7" r:id="rId2"/>
    <p:sldId id="256" r:id="rId3"/>
    <p:sldId id="287" r:id="rId4"/>
    <p:sldId id="293" r:id="rId5"/>
    <p:sldId id="292" r:id="rId6"/>
    <p:sldId id="295" r:id="rId7"/>
    <p:sldId id="296" r:id="rId8"/>
    <p:sldId id="298" r:id="rId9"/>
    <p:sldId id="300" r:id="rId10"/>
    <p:sldId id="291" r:id="rId11"/>
    <p:sldId id="299" r:id="rId12"/>
    <p:sldId id="30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C3324"/>
    <a:srgbClr val="66FFFF"/>
    <a:srgbClr val="1AE61A"/>
    <a:srgbClr val="37E937"/>
    <a:srgbClr val="996600"/>
    <a:srgbClr val="777777"/>
    <a:srgbClr val="3399FF"/>
    <a:srgbClr val="66CC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2" autoAdjust="0"/>
    <p:restoredTop sz="92652" autoAdjust="0"/>
  </p:normalViewPr>
  <p:slideViewPr>
    <p:cSldViewPr>
      <p:cViewPr>
        <p:scale>
          <a:sx n="81" d="100"/>
          <a:sy n="81" d="100"/>
        </p:scale>
        <p:origin x="-1092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10746-904A-465A-8479-881BC798BF86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3A4A4-B2D0-44BD-B87C-B71BD93F6D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09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user\Pictures\Лена ГОЛД\уепкрп.png"/>
          <p:cNvPicPr>
            <a:picLocks noChangeAspect="1" noChangeArrowheads="1"/>
          </p:cNvPicPr>
          <p:nvPr/>
        </p:nvPicPr>
        <p:blipFill>
          <a:blip r:embed="rId2" cstate="print"/>
          <a:srcRect b="18700"/>
          <a:stretch>
            <a:fillRect/>
          </a:stretch>
        </p:blipFill>
        <p:spPr bwMode="auto">
          <a:xfrm>
            <a:off x="8874" y="-13311"/>
            <a:ext cx="9161748" cy="687131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1556792"/>
            <a:ext cx="4644008" cy="4176464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ПАРШИНА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СВЕТЛАНА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АНАТОЛЬЕВНА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0033CC"/>
                </a:solidFill>
                <a:latin typeface="Bookman Old Style" pitchFamily="18" charset="0"/>
              </a:rPr>
              <a:t>воспитатель</a:t>
            </a:r>
            <a:r>
              <a:rPr lang="ru-RU" sz="2400" dirty="0" smtClean="0">
                <a:solidFill>
                  <a:srgbClr val="0033CC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0033CC"/>
                </a:solidFill>
                <a:latin typeface="Bookman Old Style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Bookman Old Style" pitchFamily="18" charset="0"/>
              </a:rPr>
              <a:t>Родительское собрание: </a:t>
            </a:r>
            <a:r>
              <a:rPr lang="ru-RU" sz="2400" b="1" dirty="0" smtClean="0">
                <a:solidFill>
                  <a:srgbClr val="0033CC"/>
                </a:solidFill>
                <a:latin typeface="Bookman Old Style" pitchFamily="18" charset="0"/>
              </a:rPr>
              <a:t>«Вечные принципы нравственности».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sz="2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9512" y="394211"/>
            <a:ext cx="88204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4211960" cy="377158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971600" y="394211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ГБОУ Школа №2129, ДП «Солнышко»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50900" y="6340987"/>
            <a:ext cx="113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г. Москва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53025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>
            <a:off x="1259631" y="1052735"/>
            <a:ext cx="5815391" cy="5805265"/>
            <a:chOff x="1763688" y="1484784"/>
            <a:chExt cx="4104456" cy="5373216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1763688" y="1484784"/>
              <a:ext cx="4104456" cy="3638208"/>
              <a:chOff x="213796" y="-532849"/>
              <a:chExt cx="8369669" cy="7533230"/>
            </a:xfrm>
          </p:grpSpPr>
          <p:sp>
            <p:nvSpPr>
              <p:cNvPr id="4" name="Блок-схема: задержка 3"/>
              <p:cNvSpPr/>
              <p:nvPr/>
            </p:nvSpPr>
            <p:spPr>
              <a:xfrm rot="16200000">
                <a:off x="2871133" y="375929"/>
                <a:ext cx="2719140" cy="901584"/>
              </a:xfrm>
              <a:prstGeom prst="flowChartDelay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Блок-схема: задержка 5"/>
              <p:cNvSpPr/>
              <p:nvPr/>
            </p:nvSpPr>
            <p:spPr>
              <a:xfrm rot="13610387" flipV="1">
                <a:off x="1193803" y="737742"/>
                <a:ext cx="2980876" cy="992765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Блок-схема: задержка 6"/>
              <p:cNvSpPr/>
              <p:nvPr/>
            </p:nvSpPr>
            <p:spPr>
              <a:xfrm rot="11640773" flipV="1">
                <a:off x="213796" y="2089805"/>
                <a:ext cx="3331595" cy="926086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Блок-схема: задержка 8"/>
              <p:cNvSpPr/>
              <p:nvPr/>
            </p:nvSpPr>
            <p:spPr>
              <a:xfrm rot="7347490" flipV="1">
                <a:off x="1758898" y="5018680"/>
                <a:ext cx="2743532" cy="976073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3399FF">
                      <a:shade val="30000"/>
                      <a:satMod val="115000"/>
                    </a:srgbClr>
                  </a:gs>
                  <a:gs pos="50000">
                    <a:srgbClr val="3399FF">
                      <a:shade val="67500"/>
                      <a:satMod val="115000"/>
                    </a:srgbClr>
                  </a:gs>
                  <a:gs pos="100000">
                    <a:srgbClr val="3399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66CCFF"/>
                  </a:solidFill>
                </a:endParaRPr>
              </a:p>
            </p:txBody>
          </p:sp>
          <p:sp>
            <p:nvSpPr>
              <p:cNvPr id="10" name="Блок-схема: задержка 9"/>
              <p:cNvSpPr/>
              <p:nvPr/>
            </p:nvSpPr>
            <p:spPr>
              <a:xfrm rot="9604664" flipV="1">
                <a:off x="229052" y="3784941"/>
                <a:ext cx="3102775" cy="958148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Блок-схема: задержка 10"/>
              <p:cNvSpPr/>
              <p:nvPr/>
            </p:nvSpPr>
            <p:spPr>
              <a:xfrm rot="1434570">
                <a:off x="4654983" y="3939993"/>
                <a:ext cx="3846636" cy="1062375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Блок-схема: задержка 11"/>
              <p:cNvSpPr/>
              <p:nvPr/>
            </p:nvSpPr>
            <p:spPr>
              <a:xfrm rot="4247905">
                <a:off x="3688074" y="5172463"/>
                <a:ext cx="2696551" cy="959286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" name="Блок-схема: задержка 4"/>
              <p:cNvSpPr/>
              <p:nvPr/>
            </p:nvSpPr>
            <p:spPr>
              <a:xfrm rot="18945517">
                <a:off x="4555055" y="723481"/>
                <a:ext cx="2823178" cy="1119887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E9332F">
                      <a:tint val="66000"/>
                      <a:satMod val="160000"/>
                    </a:srgbClr>
                  </a:gs>
                  <a:gs pos="50000">
                    <a:srgbClr val="E9332F">
                      <a:tint val="44500"/>
                      <a:satMod val="160000"/>
                    </a:srgbClr>
                  </a:gs>
                  <a:gs pos="100000">
                    <a:srgbClr val="E9332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 w="19050">
                <a:solidFill>
                  <a:srgbClr val="E933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" name="Блок-схема: задержка 1"/>
              <p:cNvSpPr/>
              <p:nvPr/>
            </p:nvSpPr>
            <p:spPr>
              <a:xfrm rot="20908235">
                <a:off x="4887588" y="2274822"/>
                <a:ext cx="3516173" cy="938603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66FF">
                      <a:shade val="30000"/>
                      <a:satMod val="115000"/>
                    </a:srgbClr>
                  </a:gs>
                  <a:gs pos="50000">
                    <a:srgbClr val="FF66FF">
                      <a:shade val="67500"/>
                      <a:satMod val="115000"/>
                    </a:srgbClr>
                  </a:gs>
                  <a:gs pos="100000">
                    <a:srgbClr val="FF66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3144581" y="397246"/>
                <a:ext cx="2018906" cy="399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dirty="0" smtClean="0"/>
                  <a:t>Доброта</a:t>
                </a:r>
                <a:endParaRPr lang="ru-RU" sz="12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9162251">
                <a:off x="4720285" y="765954"/>
                <a:ext cx="2666464" cy="514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 smtClean="0"/>
                  <a:t>Патриотизм</a:t>
                </a:r>
                <a:endParaRPr lang="ru-RU" sz="14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20780984">
                <a:off x="5831218" y="2376177"/>
                <a:ext cx="2401683" cy="648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 smtClean="0"/>
                  <a:t>Уважение</a:t>
                </a:r>
                <a:endParaRPr lang="ru-RU" sz="14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472405">
                <a:off x="5386544" y="4328683"/>
                <a:ext cx="3196921" cy="648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 smtClean="0"/>
                  <a:t>Ответственность</a:t>
                </a:r>
                <a:endParaRPr lang="ru-RU" sz="14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4262166">
                <a:off x="3987084" y="5622238"/>
                <a:ext cx="2323798" cy="3996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dirty="0" smtClean="0"/>
                  <a:t>Гуманность</a:t>
                </a:r>
                <a:endParaRPr lang="ru-RU" sz="12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8376502">
                <a:off x="1592812" y="5175311"/>
                <a:ext cx="3038874" cy="444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 smtClean="0"/>
                  <a:t>Справедливость</a:t>
                </a:r>
                <a:endParaRPr lang="ru-RU" sz="14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20431944">
                <a:off x="968015" y="3659226"/>
                <a:ext cx="2808312" cy="648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 smtClean="0"/>
                  <a:t>Честность</a:t>
                </a:r>
                <a:endParaRPr lang="ru-RU" sz="1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682408">
                <a:off x="825688" y="2203657"/>
                <a:ext cx="1764237" cy="6484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400" dirty="0" smtClean="0"/>
                  <a:t>Благородство</a:t>
                </a:r>
                <a:endParaRPr lang="ru-RU" sz="14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2653840">
                <a:off x="1796428" y="1076431"/>
                <a:ext cx="1955848" cy="5898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 smtClean="0"/>
                  <a:t>Трудолюбие</a:t>
                </a:r>
                <a:endParaRPr lang="ru-RU" sz="1400" dirty="0"/>
              </a:p>
            </p:txBody>
          </p:sp>
        </p:grpSp>
        <p:sp>
          <p:nvSpPr>
            <p:cNvPr id="25" name="Полилиния 24"/>
            <p:cNvSpPr/>
            <p:nvPr/>
          </p:nvSpPr>
          <p:spPr>
            <a:xfrm>
              <a:off x="3635896" y="3851423"/>
              <a:ext cx="144016" cy="3006577"/>
            </a:xfrm>
            <a:custGeom>
              <a:avLst/>
              <a:gdLst>
                <a:gd name="connsiteX0" fmla="*/ 221456 w 395288"/>
                <a:gd name="connsiteY0" fmla="*/ 0 h 3155157"/>
                <a:gd name="connsiteX1" fmla="*/ 21431 w 395288"/>
                <a:gd name="connsiteY1" fmla="*/ 985838 h 3155157"/>
                <a:gd name="connsiteX2" fmla="*/ 350044 w 395288"/>
                <a:gd name="connsiteY2" fmla="*/ 2843213 h 3155157"/>
                <a:gd name="connsiteX3" fmla="*/ 292894 w 395288"/>
                <a:gd name="connsiteY3" fmla="*/ 2857500 h 3155157"/>
                <a:gd name="connsiteX4" fmla="*/ 335756 w 395288"/>
                <a:gd name="connsiteY4" fmla="*/ 2886075 h 315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288" h="3155157">
                  <a:moveTo>
                    <a:pt x="221456" y="0"/>
                  </a:moveTo>
                  <a:cubicBezTo>
                    <a:pt x="110728" y="255984"/>
                    <a:pt x="0" y="511969"/>
                    <a:pt x="21431" y="985838"/>
                  </a:cubicBezTo>
                  <a:cubicBezTo>
                    <a:pt x="42862" y="1459707"/>
                    <a:pt x="304800" y="2531269"/>
                    <a:pt x="350044" y="2843213"/>
                  </a:cubicBezTo>
                  <a:cubicBezTo>
                    <a:pt x="395288" y="3155157"/>
                    <a:pt x="295275" y="2850356"/>
                    <a:pt x="292894" y="2857500"/>
                  </a:cubicBezTo>
                  <a:cubicBezTo>
                    <a:pt x="290513" y="2864644"/>
                    <a:pt x="313134" y="2875359"/>
                    <a:pt x="335756" y="2886075"/>
                  </a:cubicBezTo>
                </a:path>
              </a:pathLst>
            </a:custGeom>
            <a:solidFill>
              <a:srgbClr val="00B050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4782288">
              <a:off x="4106973" y="4893477"/>
              <a:ext cx="305619" cy="1359050"/>
            </a:xfrm>
            <a:custGeom>
              <a:avLst/>
              <a:gdLst>
                <a:gd name="connsiteX0" fmla="*/ 221456 w 395288"/>
                <a:gd name="connsiteY0" fmla="*/ 0 h 3155157"/>
                <a:gd name="connsiteX1" fmla="*/ 21431 w 395288"/>
                <a:gd name="connsiteY1" fmla="*/ 985838 h 3155157"/>
                <a:gd name="connsiteX2" fmla="*/ 350044 w 395288"/>
                <a:gd name="connsiteY2" fmla="*/ 2843213 h 3155157"/>
                <a:gd name="connsiteX3" fmla="*/ 292894 w 395288"/>
                <a:gd name="connsiteY3" fmla="*/ 2857500 h 3155157"/>
                <a:gd name="connsiteX4" fmla="*/ 335756 w 395288"/>
                <a:gd name="connsiteY4" fmla="*/ 2886075 h 315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288" h="3155157">
                  <a:moveTo>
                    <a:pt x="221456" y="0"/>
                  </a:moveTo>
                  <a:cubicBezTo>
                    <a:pt x="110728" y="255984"/>
                    <a:pt x="0" y="511969"/>
                    <a:pt x="21431" y="985838"/>
                  </a:cubicBezTo>
                  <a:cubicBezTo>
                    <a:pt x="42862" y="1459707"/>
                    <a:pt x="304800" y="2531269"/>
                    <a:pt x="350044" y="2843213"/>
                  </a:cubicBezTo>
                  <a:cubicBezTo>
                    <a:pt x="395288" y="3155157"/>
                    <a:pt x="295275" y="2850356"/>
                    <a:pt x="292894" y="2857500"/>
                  </a:cubicBezTo>
                  <a:cubicBezTo>
                    <a:pt x="290513" y="2864644"/>
                    <a:pt x="313134" y="2875359"/>
                    <a:pt x="335756" y="2886075"/>
                  </a:cubicBezTo>
                </a:path>
              </a:pathLst>
            </a:custGeom>
            <a:solidFill>
              <a:srgbClr val="00B050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Выноска-облако 26"/>
          <p:cNvSpPr/>
          <p:nvPr/>
        </p:nvSpPr>
        <p:spPr>
          <a:xfrm>
            <a:off x="6156176" y="0"/>
            <a:ext cx="1944216" cy="1052736"/>
          </a:xfrm>
          <a:prstGeom prst="cloudCallout">
            <a:avLst>
              <a:gd name="adj1" fmla="val -19539"/>
              <a:gd name="adj2" fmla="val 2706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Выноска-облако 27"/>
          <p:cNvSpPr/>
          <p:nvPr/>
        </p:nvSpPr>
        <p:spPr>
          <a:xfrm>
            <a:off x="7164288" y="980728"/>
            <a:ext cx="1728192" cy="1008112"/>
          </a:xfrm>
          <a:prstGeom prst="cloudCallout">
            <a:avLst>
              <a:gd name="adj1" fmla="val -19539"/>
              <a:gd name="adj2" fmla="val 2706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Выноска-облако 28"/>
          <p:cNvSpPr/>
          <p:nvPr/>
        </p:nvSpPr>
        <p:spPr>
          <a:xfrm rot="21250117">
            <a:off x="43999" y="355080"/>
            <a:ext cx="1907944" cy="963263"/>
          </a:xfrm>
          <a:prstGeom prst="cloudCallout">
            <a:avLst>
              <a:gd name="adj1" fmla="val -19539"/>
              <a:gd name="adj2" fmla="val 27069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Выноска-облако 29"/>
          <p:cNvSpPr/>
          <p:nvPr/>
        </p:nvSpPr>
        <p:spPr>
          <a:xfrm>
            <a:off x="2483768" y="0"/>
            <a:ext cx="2880320" cy="1097360"/>
          </a:xfrm>
          <a:prstGeom prst="cloudCallout">
            <a:avLst>
              <a:gd name="adj1" fmla="val -19539"/>
              <a:gd name="adj2" fmla="val 2706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Блок-схема: задержка 30"/>
          <p:cNvSpPr/>
          <p:nvPr/>
        </p:nvSpPr>
        <p:spPr>
          <a:xfrm rot="16200000">
            <a:off x="4265676" y="1979676"/>
            <a:ext cx="612648" cy="9144000"/>
          </a:xfrm>
          <a:prstGeom prst="flowChartDelay">
            <a:avLst/>
          </a:prstGeom>
          <a:solidFill>
            <a:srgbClr val="1AE61A"/>
          </a:solidFill>
          <a:ln>
            <a:solidFill>
              <a:srgbClr val="37E9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39752" y="6273225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СЕМЬЯ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20909368">
            <a:off x="18747" y="58056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Интернет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 rot="20909368">
            <a:off x="7184055" y="1218511"/>
            <a:ext cx="1698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Сверстники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 rot="20909368">
            <a:off x="6174923" y="17589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Телевидение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 rot="21238178">
            <a:off x="2872283" y="102170"/>
            <a:ext cx="1979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Образовательное учреждение</a:t>
            </a:r>
            <a:endParaRPr lang="ru-RU" dirty="0"/>
          </a:p>
        </p:txBody>
      </p:sp>
      <p:sp>
        <p:nvSpPr>
          <p:cNvPr id="37" name="Выноска-облако 36"/>
          <p:cNvSpPr/>
          <p:nvPr/>
        </p:nvSpPr>
        <p:spPr>
          <a:xfrm>
            <a:off x="0" y="0"/>
            <a:ext cx="748208" cy="296416"/>
          </a:xfrm>
          <a:prstGeom prst="cloudCallout">
            <a:avLst>
              <a:gd name="adj1" fmla="val -19539"/>
              <a:gd name="adj2" fmla="val 2706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Выноска-облако 37"/>
          <p:cNvSpPr/>
          <p:nvPr/>
        </p:nvSpPr>
        <p:spPr>
          <a:xfrm>
            <a:off x="5436096" y="0"/>
            <a:ext cx="667816" cy="304800"/>
          </a:xfrm>
          <a:prstGeom prst="cloudCallout">
            <a:avLst>
              <a:gd name="adj1" fmla="val -19539"/>
              <a:gd name="adj2" fmla="val 2706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Выноска-облако 38"/>
          <p:cNvSpPr/>
          <p:nvPr/>
        </p:nvSpPr>
        <p:spPr>
          <a:xfrm>
            <a:off x="8340552" y="188640"/>
            <a:ext cx="803448" cy="385192"/>
          </a:xfrm>
          <a:prstGeom prst="cloudCallout">
            <a:avLst>
              <a:gd name="adj1" fmla="val -19539"/>
              <a:gd name="adj2" fmla="val 2706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Выноска-облако 39"/>
          <p:cNvSpPr/>
          <p:nvPr/>
        </p:nvSpPr>
        <p:spPr>
          <a:xfrm>
            <a:off x="5004048" y="908720"/>
            <a:ext cx="1368152" cy="468288"/>
          </a:xfrm>
          <a:prstGeom prst="cloudCallout">
            <a:avLst>
              <a:gd name="adj1" fmla="val -19539"/>
              <a:gd name="adj2" fmla="val 2706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322553"/>
            <a:ext cx="1598807" cy="142762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467544" y="546063"/>
            <a:ext cx="813690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«Не думайте, что вы воспитываете ребёнка только тогда, когда с ним разговариваете, или поучаете его, или приказываете ему. Вы воспитываете его в каждый момент вашей жизни. Как вы одеваете, как вы разговариваете с другими людьми и о других людях, как вы радуетесь, или печалитесь, как вы общаетесь с друзьями и с врагами, как вы смеётесь, читаете газету – всё это имеет для ребёнка большое значение».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Bookman Old Style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cs typeface="Times New Roman" pitchFamily="18" charset="0"/>
              </a:rPr>
              <a:t>А.С.Макаренко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95536" y="332656"/>
            <a:ext cx="813690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за внимание!</a:t>
            </a:r>
            <a:endParaRPr kumimoji="0" lang="ru-RU" sz="8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95536" y="4365104"/>
            <a:ext cx="2088232" cy="2304257"/>
            <a:chOff x="1763688" y="1484784"/>
            <a:chExt cx="4016330" cy="5373216"/>
          </a:xfrm>
        </p:grpSpPr>
        <p:grpSp>
          <p:nvGrpSpPr>
            <p:cNvPr id="4" name="Группа 22"/>
            <p:cNvGrpSpPr/>
            <p:nvPr/>
          </p:nvGrpSpPr>
          <p:grpSpPr>
            <a:xfrm>
              <a:off x="1763688" y="1484784"/>
              <a:ext cx="4016330" cy="3638208"/>
              <a:chOff x="213796" y="-532849"/>
              <a:chExt cx="8189965" cy="7533230"/>
            </a:xfrm>
          </p:grpSpPr>
          <p:sp>
            <p:nvSpPr>
              <p:cNvPr id="7" name="Блок-схема: задержка 6"/>
              <p:cNvSpPr/>
              <p:nvPr/>
            </p:nvSpPr>
            <p:spPr>
              <a:xfrm rot="16200000">
                <a:off x="2871133" y="375929"/>
                <a:ext cx="2719140" cy="901584"/>
              </a:xfrm>
              <a:prstGeom prst="flowChartDelay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Блок-схема: задержка 7"/>
              <p:cNvSpPr/>
              <p:nvPr/>
            </p:nvSpPr>
            <p:spPr>
              <a:xfrm rot="13610387" flipV="1">
                <a:off x="1193803" y="737742"/>
                <a:ext cx="2980876" cy="992765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Блок-схема: задержка 8"/>
              <p:cNvSpPr/>
              <p:nvPr/>
            </p:nvSpPr>
            <p:spPr>
              <a:xfrm rot="11640773" flipV="1">
                <a:off x="213796" y="2089805"/>
                <a:ext cx="3331595" cy="926086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Блок-схема: задержка 9"/>
              <p:cNvSpPr/>
              <p:nvPr/>
            </p:nvSpPr>
            <p:spPr>
              <a:xfrm rot="7347490" flipV="1">
                <a:off x="1758898" y="5018680"/>
                <a:ext cx="2743532" cy="976073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3399FF">
                      <a:shade val="30000"/>
                      <a:satMod val="115000"/>
                    </a:srgbClr>
                  </a:gs>
                  <a:gs pos="50000">
                    <a:srgbClr val="3399FF">
                      <a:shade val="67500"/>
                      <a:satMod val="115000"/>
                    </a:srgbClr>
                  </a:gs>
                  <a:gs pos="100000">
                    <a:srgbClr val="3399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66CCFF"/>
                  </a:solidFill>
                </a:endParaRPr>
              </a:p>
            </p:txBody>
          </p:sp>
          <p:sp>
            <p:nvSpPr>
              <p:cNvPr id="11" name="Блок-схема: задержка 10"/>
              <p:cNvSpPr/>
              <p:nvPr/>
            </p:nvSpPr>
            <p:spPr>
              <a:xfrm rot="9604664" flipV="1">
                <a:off x="229052" y="3784941"/>
                <a:ext cx="3102775" cy="958148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Блок-схема: задержка 11"/>
              <p:cNvSpPr/>
              <p:nvPr/>
            </p:nvSpPr>
            <p:spPr>
              <a:xfrm rot="1434570">
                <a:off x="4032478" y="3580533"/>
                <a:ext cx="3846636" cy="1062376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Блок-схема: задержка 12"/>
              <p:cNvSpPr/>
              <p:nvPr/>
            </p:nvSpPr>
            <p:spPr>
              <a:xfrm rot="4247905">
                <a:off x="3688074" y="5172463"/>
                <a:ext cx="2696551" cy="959286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Блок-схема: задержка 13"/>
              <p:cNvSpPr/>
              <p:nvPr/>
            </p:nvSpPr>
            <p:spPr>
              <a:xfrm rot="18945517">
                <a:off x="4555055" y="723481"/>
                <a:ext cx="2823178" cy="1119887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E9332F">
                      <a:tint val="66000"/>
                      <a:satMod val="160000"/>
                    </a:srgbClr>
                  </a:gs>
                  <a:gs pos="50000">
                    <a:srgbClr val="E9332F">
                      <a:tint val="44500"/>
                      <a:satMod val="160000"/>
                    </a:srgbClr>
                  </a:gs>
                  <a:gs pos="100000">
                    <a:srgbClr val="E9332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 w="19050">
                <a:solidFill>
                  <a:srgbClr val="E933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Блок-схема: задержка 14"/>
              <p:cNvSpPr/>
              <p:nvPr/>
            </p:nvSpPr>
            <p:spPr>
              <a:xfrm rot="20908235">
                <a:off x="4887588" y="2274822"/>
                <a:ext cx="3516173" cy="938603"/>
              </a:xfrm>
              <a:prstGeom prst="flowChartDelay">
                <a:avLst/>
              </a:prstGeom>
              <a:gradFill flip="none" rotWithShape="1">
                <a:gsLst>
                  <a:gs pos="0">
                    <a:srgbClr val="FF66FF">
                      <a:shade val="30000"/>
                      <a:satMod val="115000"/>
                    </a:srgbClr>
                  </a:gs>
                  <a:gs pos="50000">
                    <a:srgbClr val="FF66FF">
                      <a:shade val="67500"/>
                      <a:satMod val="115000"/>
                    </a:srgbClr>
                  </a:gs>
                  <a:gs pos="100000">
                    <a:srgbClr val="FF66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5" name="Полилиния 4"/>
            <p:cNvSpPr/>
            <p:nvPr/>
          </p:nvSpPr>
          <p:spPr>
            <a:xfrm>
              <a:off x="3635896" y="3851423"/>
              <a:ext cx="144016" cy="3006577"/>
            </a:xfrm>
            <a:custGeom>
              <a:avLst/>
              <a:gdLst>
                <a:gd name="connsiteX0" fmla="*/ 221456 w 395288"/>
                <a:gd name="connsiteY0" fmla="*/ 0 h 3155157"/>
                <a:gd name="connsiteX1" fmla="*/ 21431 w 395288"/>
                <a:gd name="connsiteY1" fmla="*/ 985838 h 3155157"/>
                <a:gd name="connsiteX2" fmla="*/ 350044 w 395288"/>
                <a:gd name="connsiteY2" fmla="*/ 2843213 h 3155157"/>
                <a:gd name="connsiteX3" fmla="*/ 292894 w 395288"/>
                <a:gd name="connsiteY3" fmla="*/ 2857500 h 3155157"/>
                <a:gd name="connsiteX4" fmla="*/ 335756 w 395288"/>
                <a:gd name="connsiteY4" fmla="*/ 2886075 h 315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288" h="3155157">
                  <a:moveTo>
                    <a:pt x="221456" y="0"/>
                  </a:moveTo>
                  <a:cubicBezTo>
                    <a:pt x="110728" y="255984"/>
                    <a:pt x="0" y="511969"/>
                    <a:pt x="21431" y="985838"/>
                  </a:cubicBezTo>
                  <a:cubicBezTo>
                    <a:pt x="42862" y="1459707"/>
                    <a:pt x="304800" y="2531269"/>
                    <a:pt x="350044" y="2843213"/>
                  </a:cubicBezTo>
                  <a:cubicBezTo>
                    <a:pt x="395288" y="3155157"/>
                    <a:pt x="295275" y="2850356"/>
                    <a:pt x="292894" y="2857500"/>
                  </a:cubicBezTo>
                  <a:cubicBezTo>
                    <a:pt x="290513" y="2864644"/>
                    <a:pt x="313134" y="2875359"/>
                    <a:pt x="335756" y="2886075"/>
                  </a:cubicBezTo>
                </a:path>
              </a:pathLst>
            </a:custGeom>
            <a:solidFill>
              <a:srgbClr val="00B050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 rot="4782288">
              <a:off x="4106973" y="4893477"/>
              <a:ext cx="305619" cy="1359050"/>
            </a:xfrm>
            <a:custGeom>
              <a:avLst/>
              <a:gdLst>
                <a:gd name="connsiteX0" fmla="*/ 221456 w 395288"/>
                <a:gd name="connsiteY0" fmla="*/ 0 h 3155157"/>
                <a:gd name="connsiteX1" fmla="*/ 21431 w 395288"/>
                <a:gd name="connsiteY1" fmla="*/ 985838 h 3155157"/>
                <a:gd name="connsiteX2" fmla="*/ 350044 w 395288"/>
                <a:gd name="connsiteY2" fmla="*/ 2843213 h 3155157"/>
                <a:gd name="connsiteX3" fmla="*/ 292894 w 395288"/>
                <a:gd name="connsiteY3" fmla="*/ 2857500 h 3155157"/>
                <a:gd name="connsiteX4" fmla="*/ 335756 w 395288"/>
                <a:gd name="connsiteY4" fmla="*/ 2886075 h 315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288" h="3155157">
                  <a:moveTo>
                    <a:pt x="221456" y="0"/>
                  </a:moveTo>
                  <a:cubicBezTo>
                    <a:pt x="110728" y="255984"/>
                    <a:pt x="0" y="511969"/>
                    <a:pt x="21431" y="985838"/>
                  </a:cubicBezTo>
                  <a:cubicBezTo>
                    <a:pt x="42862" y="1459707"/>
                    <a:pt x="304800" y="2531269"/>
                    <a:pt x="350044" y="2843213"/>
                  </a:cubicBezTo>
                  <a:cubicBezTo>
                    <a:pt x="395288" y="3155157"/>
                    <a:pt x="295275" y="2850356"/>
                    <a:pt x="292894" y="2857500"/>
                  </a:cubicBezTo>
                  <a:cubicBezTo>
                    <a:pt x="290513" y="2864644"/>
                    <a:pt x="313134" y="2875359"/>
                    <a:pt x="335756" y="2886075"/>
                  </a:cubicBezTo>
                </a:path>
              </a:pathLst>
            </a:custGeom>
            <a:solidFill>
              <a:srgbClr val="00B050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436" y="4731064"/>
            <a:ext cx="836929" cy="1191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476672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Воспитать человека интеллектуально, не воспитав его нравственно, - это значит вырастить   угрозу для общества.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адержка 9"/>
          <p:cNvSpPr/>
          <p:nvPr/>
        </p:nvSpPr>
        <p:spPr>
          <a:xfrm rot="9604664" flipV="1">
            <a:off x="198011" y="3608201"/>
            <a:ext cx="3102775" cy="1140339"/>
          </a:xfrm>
          <a:prstGeom prst="flowChartDelay">
            <a:avLst/>
          </a:prstGeom>
          <a:solidFill>
            <a:srgbClr val="FC33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Блок-схема: задержка 3"/>
          <p:cNvSpPr/>
          <p:nvPr/>
        </p:nvSpPr>
        <p:spPr>
          <a:xfrm rot="16200000">
            <a:off x="3169499" y="610413"/>
            <a:ext cx="2186289" cy="965463"/>
          </a:xfrm>
          <a:prstGeom prst="flowChartDelay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Блок-схема: задержка 5"/>
          <p:cNvSpPr/>
          <p:nvPr/>
        </p:nvSpPr>
        <p:spPr>
          <a:xfrm rot="13610387" flipV="1">
            <a:off x="1056054" y="649711"/>
            <a:ext cx="2789475" cy="1242390"/>
          </a:xfrm>
          <a:prstGeom prst="flowChartDelay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Блок-схема: задержка 6"/>
          <p:cNvSpPr/>
          <p:nvPr/>
        </p:nvSpPr>
        <p:spPr>
          <a:xfrm rot="11640773" flipV="1">
            <a:off x="-13758" y="1888667"/>
            <a:ext cx="3331596" cy="1152108"/>
          </a:xfrm>
          <a:prstGeom prst="flowChartDelay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Блок-схема: задержка 8"/>
          <p:cNvSpPr/>
          <p:nvPr/>
        </p:nvSpPr>
        <p:spPr>
          <a:xfrm rot="7347490" flipV="1">
            <a:off x="1641289" y="4681495"/>
            <a:ext cx="2743531" cy="1326276"/>
          </a:xfrm>
          <a:prstGeom prst="flowChartDelay">
            <a:avLst/>
          </a:prstGeom>
          <a:gradFill flip="none" rotWithShape="1">
            <a:gsLst>
              <a:gs pos="0">
                <a:srgbClr val="3399FF">
                  <a:shade val="30000"/>
                  <a:satMod val="115000"/>
                </a:srgbClr>
              </a:gs>
              <a:gs pos="50000">
                <a:srgbClr val="3399FF">
                  <a:shade val="67500"/>
                  <a:satMod val="115000"/>
                </a:srgbClr>
              </a:gs>
              <a:gs pos="100000">
                <a:srgbClr val="3399FF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66CCFF"/>
              </a:solidFill>
            </a:endParaRPr>
          </a:p>
        </p:txBody>
      </p:sp>
      <p:sp>
        <p:nvSpPr>
          <p:cNvPr id="11" name="Блок-схема: задержка 10"/>
          <p:cNvSpPr/>
          <p:nvPr/>
        </p:nvSpPr>
        <p:spPr>
          <a:xfrm rot="1434570">
            <a:off x="4892858" y="3935342"/>
            <a:ext cx="3846636" cy="1331778"/>
          </a:xfrm>
          <a:prstGeom prst="flowChartDelay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Блок-схема: задержка 11"/>
          <p:cNvSpPr/>
          <p:nvPr/>
        </p:nvSpPr>
        <p:spPr>
          <a:xfrm rot="4247905">
            <a:off x="3675368" y="4863890"/>
            <a:ext cx="2696551" cy="1084878"/>
          </a:xfrm>
          <a:prstGeom prst="flowChartDelay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Блок-схема: задержка 4"/>
          <p:cNvSpPr/>
          <p:nvPr/>
        </p:nvSpPr>
        <p:spPr>
          <a:xfrm rot="18945517">
            <a:off x="4604246" y="706451"/>
            <a:ext cx="2823178" cy="1239996"/>
          </a:xfrm>
          <a:prstGeom prst="flowChartDelay">
            <a:avLst/>
          </a:prstGeom>
          <a:gradFill flip="none" rotWithShape="1">
            <a:gsLst>
              <a:gs pos="0">
                <a:srgbClr val="E9332F">
                  <a:tint val="66000"/>
                  <a:satMod val="160000"/>
                </a:srgbClr>
              </a:gs>
              <a:gs pos="50000">
                <a:srgbClr val="E9332F">
                  <a:tint val="44500"/>
                  <a:satMod val="160000"/>
                </a:srgbClr>
              </a:gs>
              <a:gs pos="100000">
                <a:srgbClr val="E9332F">
                  <a:tint val="23500"/>
                  <a:satMod val="160000"/>
                </a:srgbClr>
              </a:gs>
            </a:gsLst>
            <a:lin ang="5400000" scaled="1"/>
            <a:tileRect/>
          </a:gradFill>
          <a:ln w="19050">
            <a:solidFill>
              <a:srgbClr val="E93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" name="Блок-схема: задержка 1"/>
          <p:cNvSpPr/>
          <p:nvPr/>
        </p:nvSpPr>
        <p:spPr>
          <a:xfrm rot="20908235">
            <a:off x="4938553" y="2184707"/>
            <a:ext cx="3516173" cy="1140678"/>
          </a:xfrm>
          <a:prstGeom prst="flowChartDelay">
            <a:avLst/>
          </a:prstGeom>
          <a:gradFill flip="none" rotWithShape="1">
            <a:gsLst>
              <a:gs pos="0">
                <a:srgbClr val="FF66FF">
                  <a:shade val="30000"/>
                  <a:satMod val="115000"/>
                </a:srgbClr>
              </a:gs>
              <a:gs pos="50000">
                <a:srgbClr val="FF66FF">
                  <a:shade val="67500"/>
                  <a:satMod val="115000"/>
                </a:srgbClr>
              </a:gs>
              <a:gs pos="100000">
                <a:srgbClr val="FF66FF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237642" y="545666"/>
            <a:ext cx="2018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ДОБРОТА</a:t>
            </a:r>
            <a:endParaRPr lang="ru-RU" sz="3200" i="1" dirty="0"/>
          </a:p>
        </p:txBody>
      </p:sp>
      <p:sp>
        <p:nvSpPr>
          <p:cNvPr id="15" name="TextBox 14"/>
          <p:cNvSpPr txBox="1"/>
          <p:nvPr/>
        </p:nvSpPr>
        <p:spPr>
          <a:xfrm rot="19162251">
            <a:off x="4730898" y="745397"/>
            <a:ext cx="2666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ПАТРИОТИЗМ</a:t>
            </a:r>
            <a:endParaRPr lang="ru-RU" sz="3200" i="1" dirty="0"/>
          </a:p>
        </p:txBody>
      </p:sp>
      <p:sp>
        <p:nvSpPr>
          <p:cNvPr id="16" name="TextBox 15"/>
          <p:cNvSpPr txBox="1"/>
          <p:nvPr/>
        </p:nvSpPr>
        <p:spPr>
          <a:xfrm rot="20780984">
            <a:off x="5615195" y="2335982"/>
            <a:ext cx="2401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УВАЖЕНИЕ</a:t>
            </a:r>
            <a:endParaRPr lang="ru-RU" sz="3200" i="1" dirty="0"/>
          </a:p>
        </p:txBody>
      </p:sp>
      <p:sp>
        <p:nvSpPr>
          <p:cNvPr id="17" name="TextBox 16"/>
          <p:cNvSpPr txBox="1"/>
          <p:nvPr/>
        </p:nvSpPr>
        <p:spPr>
          <a:xfrm rot="1472405">
            <a:off x="5151776" y="4360259"/>
            <a:ext cx="3665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ОТВЕТСТВЕННОСТЬ</a:t>
            </a:r>
            <a:endParaRPr lang="ru-RU" sz="3200" b="1" i="1" dirty="0"/>
          </a:p>
        </p:txBody>
      </p:sp>
      <p:sp>
        <p:nvSpPr>
          <p:cNvPr id="18" name="TextBox 17"/>
          <p:cNvSpPr txBox="1"/>
          <p:nvPr/>
        </p:nvSpPr>
        <p:spPr>
          <a:xfrm rot="4262166">
            <a:off x="3678153" y="5234432"/>
            <a:ext cx="2614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ГУМАННОСТЬ</a:t>
            </a:r>
            <a:endParaRPr lang="ru-RU" sz="3200" i="1" dirty="0"/>
          </a:p>
        </p:txBody>
      </p:sp>
      <p:sp>
        <p:nvSpPr>
          <p:cNvPr id="19" name="TextBox 18"/>
          <p:cNvSpPr txBox="1"/>
          <p:nvPr/>
        </p:nvSpPr>
        <p:spPr>
          <a:xfrm rot="20507823">
            <a:off x="-85122" y="3892016"/>
            <a:ext cx="3519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СПРАВЕДЛИВОСТЬ</a:t>
            </a:r>
            <a:endParaRPr lang="ru-RU" sz="32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18655484">
            <a:off x="1788300" y="4821133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ЧЕСТНОСТЬ</a:t>
            </a:r>
            <a:endParaRPr lang="ru-RU" sz="3200" i="1" dirty="0"/>
          </a:p>
        </p:txBody>
      </p:sp>
      <p:sp>
        <p:nvSpPr>
          <p:cNvPr id="21" name="TextBox 20"/>
          <p:cNvSpPr txBox="1"/>
          <p:nvPr/>
        </p:nvSpPr>
        <p:spPr>
          <a:xfrm rot="682408">
            <a:off x="188128" y="2235468"/>
            <a:ext cx="3039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БЛАГОРОДСТВО</a:t>
            </a:r>
            <a:endParaRPr lang="ru-RU" sz="3200" i="1" dirty="0"/>
          </a:p>
        </p:txBody>
      </p:sp>
      <p:sp>
        <p:nvSpPr>
          <p:cNvPr id="22" name="TextBox 21"/>
          <p:cNvSpPr txBox="1"/>
          <p:nvPr/>
        </p:nvSpPr>
        <p:spPr>
          <a:xfrm rot="2653840">
            <a:off x="1195729" y="1055579"/>
            <a:ext cx="2711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ТРУДОЛЮБИЕ</a:t>
            </a:r>
            <a:endParaRPr lang="ru-RU" sz="28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054" y="1965622"/>
            <a:ext cx="2613089" cy="22971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51520" y="130324"/>
            <a:ext cx="835292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Ребёнка постоянно критикуют, он учится…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ненавидеть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любить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Ребёнок живёт во вражде, он учится…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- быть жизнерадостным</a:t>
            </a:r>
            <a:endParaRPr lang="ru-RU" sz="28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быть агрессивным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Ребёнок живёт в упрёках, он учится…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жить с чувством вины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- быть уверенным в себя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Ребёнка высмеивают, он учится…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быть счастливым</a:t>
            </a:r>
            <a:endParaRPr lang="ru-RU" sz="28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быть замкнутым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адержка 3"/>
          <p:cNvSpPr/>
          <p:nvPr/>
        </p:nvSpPr>
        <p:spPr>
          <a:xfrm rot="16200000">
            <a:off x="3169499" y="610413"/>
            <a:ext cx="2186289" cy="965463"/>
          </a:xfrm>
          <a:prstGeom prst="flowChartDelay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Блок-схема: задержка 5"/>
          <p:cNvSpPr/>
          <p:nvPr/>
        </p:nvSpPr>
        <p:spPr>
          <a:xfrm rot="13610387" flipV="1">
            <a:off x="1037018" y="689147"/>
            <a:ext cx="2789475" cy="992764"/>
          </a:xfrm>
          <a:prstGeom prst="flowChartDelay">
            <a:avLst/>
          </a:prstGeom>
          <a:solidFill>
            <a:srgbClr val="9966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Блок-схема: задержка 6"/>
          <p:cNvSpPr/>
          <p:nvPr/>
        </p:nvSpPr>
        <p:spPr>
          <a:xfrm rot="11640773" flipV="1">
            <a:off x="-41122" y="2111324"/>
            <a:ext cx="3331596" cy="926087"/>
          </a:xfrm>
          <a:prstGeom prst="flowChartDelay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Блок-схема: задержка 8"/>
          <p:cNvSpPr/>
          <p:nvPr/>
        </p:nvSpPr>
        <p:spPr>
          <a:xfrm rot="7347490" flipV="1">
            <a:off x="1548176" y="4937596"/>
            <a:ext cx="2743531" cy="976073"/>
          </a:xfrm>
          <a:prstGeom prst="flowChartDelay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66CCFF"/>
              </a:solidFill>
            </a:endParaRPr>
          </a:p>
        </p:txBody>
      </p:sp>
      <p:sp>
        <p:nvSpPr>
          <p:cNvPr id="10" name="Блок-схема: задержка 9"/>
          <p:cNvSpPr/>
          <p:nvPr/>
        </p:nvSpPr>
        <p:spPr>
          <a:xfrm rot="9604664" flipV="1">
            <a:off x="229052" y="3784941"/>
            <a:ext cx="3102775" cy="958148"/>
          </a:xfrm>
          <a:prstGeom prst="flowChartDelay">
            <a:avLst/>
          </a:prstGeom>
          <a:solidFill>
            <a:srgbClr val="7777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Блок-схема: задержка 10"/>
          <p:cNvSpPr/>
          <p:nvPr/>
        </p:nvSpPr>
        <p:spPr>
          <a:xfrm rot="1434570">
            <a:off x="5054288" y="4234930"/>
            <a:ext cx="3846636" cy="1062375"/>
          </a:xfrm>
          <a:prstGeom prst="flowChartDelay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Блок-схема: задержка 11"/>
          <p:cNvSpPr/>
          <p:nvPr/>
        </p:nvSpPr>
        <p:spPr>
          <a:xfrm rot="4247905">
            <a:off x="3688074" y="5172463"/>
            <a:ext cx="2696551" cy="959286"/>
          </a:xfrm>
          <a:prstGeom prst="flowChartDelay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Блок-схема: задержка 4"/>
          <p:cNvSpPr/>
          <p:nvPr/>
        </p:nvSpPr>
        <p:spPr>
          <a:xfrm rot="18945517">
            <a:off x="4509373" y="745014"/>
            <a:ext cx="2823178" cy="968031"/>
          </a:xfrm>
          <a:prstGeom prst="flowChartDelay">
            <a:avLst/>
          </a:prstGeom>
          <a:solidFill>
            <a:schemeClr val="tx1"/>
          </a:solidFill>
          <a:ln w="19050">
            <a:solidFill>
              <a:srgbClr val="E93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" name="Блок-схема: задержка 1"/>
          <p:cNvSpPr/>
          <p:nvPr/>
        </p:nvSpPr>
        <p:spPr>
          <a:xfrm rot="20908235">
            <a:off x="5206390" y="2258753"/>
            <a:ext cx="3516173" cy="938603"/>
          </a:xfrm>
          <a:prstGeom prst="flowChartDelay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237642" y="442880"/>
            <a:ext cx="2018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Грубость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 rot="19162251">
            <a:off x="5013773" y="800692"/>
            <a:ext cx="2096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Уныние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0780984">
            <a:off x="5831219" y="2407989"/>
            <a:ext cx="2401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Неудача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 rot="1472405">
            <a:off x="5796992" y="4461075"/>
            <a:ext cx="2669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Печаль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 rot="4262166">
            <a:off x="3848181" y="5371760"/>
            <a:ext cx="23237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Недоверие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18376502">
            <a:off x="1972264" y="4864263"/>
            <a:ext cx="2249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Злость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 rot="20431944">
            <a:off x="628729" y="3808245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Ненависть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682408">
            <a:off x="1190582" y="2235468"/>
            <a:ext cx="1034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Ужас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 rot="2653840">
            <a:off x="1206828" y="970242"/>
            <a:ext cx="2853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Безразличие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535" y="1857170"/>
            <a:ext cx="2846215" cy="26022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64096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Если ребёнок растёт в терпимости, он учится….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	- </a:t>
            </a:r>
            <a:r>
              <a:rPr lang="ru-RU" sz="2000" dirty="0" smtClean="0">
                <a:solidFill>
                  <a:srgbClr val="7030A0"/>
                </a:solidFill>
              </a:rPr>
              <a:t>понимать других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	- быть безразличным</a:t>
            </a:r>
          </a:p>
          <a:p>
            <a:endParaRPr lang="ru-RU" sz="1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</a:rPr>
              <a:t>Ребёнка хвалят, он учится…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	- </a:t>
            </a:r>
            <a:r>
              <a:rPr lang="ru-RU" sz="2000" dirty="0" smtClean="0">
                <a:solidFill>
                  <a:srgbClr val="7030A0"/>
                </a:solidFill>
              </a:rPr>
              <a:t>быть благодарным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	- быть эгоистом</a:t>
            </a:r>
          </a:p>
          <a:p>
            <a:endParaRPr lang="ru-RU" sz="1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</a:rPr>
              <a:t>Ребёнок растёт в честности, он учится…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	</a:t>
            </a:r>
            <a:r>
              <a:rPr lang="ru-RU" sz="2000" dirty="0" smtClean="0">
                <a:solidFill>
                  <a:srgbClr val="7030A0"/>
                </a:solidFill>
              </a:rPr>
              <a:t>- быть справедливым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	- ябедой</a:t>
            </a:r>
          </a:p>
          <a:p>
            <a:endParaRPr lang="ru-RU" sz="1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</a:rPr>
              <a:t>Ребёнок растёт в безопасности, он учится…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	</a:t>
            </a:r>
            <a:r>
              <a:rPr lang="ru-RU" sz="2000" dirty="0" smtClean="0">
                <a:solidFill>
                  <a:srgbClr val="7030A0"/>
                </a:solidFill>
              </a:rPr>
              <a:t>- верить в людей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	- не видеть опасности</a:t>
            </a:r>
          </a:p>
          <a:p>
            <a:endParaRPr lang="ru-RU" sz="10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</a:rPr>
              <a:t>Ребёнка поддерживают, он учится…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	</a:t>
            </a:r>
            <a:r>
              <a:rPr lang="ru-RU" sz="2000" dirty="0" smtClean="0">
                <a:solidFill>
                  <a:srgbClr val="7030A0"/>
                </a:solidFill>
              </a:rPr>
              <a:t>- ценить себя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	- заносчивости и горделивости</a:t>
            </a:r>
          </a:p>
          <a:p>
            <a:endParaRPr lang="ru-RU" sz="800" dirty="0" smtClean="0"/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задержка 6"/>
          <p:cNvSpPr/>
          <p:nvPr/>
        </p:nvSpPr>
        <p:spPr>
          <a:xfrm rot="11640773" flipV="1">
            <a:off x="89914" y="1943006"/>
            <a:ext cx="3331596" cy="1152108"/>
          </a:xfrm>
          <a:prstGeom prst="flowChartDelay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Блок-схема: задержка 9"/>
          <p:cNvSpPr/>
          <p:nvPr/>
        </p:nvSpPr>
        <p:spPr>
          <a:xfrm rot="9604664" flipV="1">
            <a:off x="198011" y="3608201"/>
            <a:ext cx="3102775" cy="1140339"/>
          </a:xfrm>
          <a:prstGeom prst="flowChartDelay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Блок-схема: задержка 3"/>
          <p:cNvSpPr/>
          <p:nvPr/>
        </p:nvSpPr>
        <p:spPr>
          <a:xfrm rot="16200000">
            <a:off x="3169499" y="610413"/>
            <a:ext cx="2186289" cy="965463"/>
          </a:xfrm>
          <a:prstGeom prst="flowChartDelay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Блок-схема: задержка 5"/>
          <p:cNvSpPr/>
          <p:nvPr/>
        </p:nvSpPr>
        <p:spPr>
          <a:xfrm rot="13610387" flipV="1">
            <a:off x="1059810" y="726101"/>
            <a:ext cx="2962079" cy="1157325"/>
          </a:xfrm>
          <a:prstGeom prst="flowChartDelay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Блок-схема: задержка 8"/>
          <p:cNvSpPr/>
          <p:nvPr/>
        </p:nvSpPr>
        <p:spPr>
          <a:xfrm rot="7347490" flipV="1">
            <a:off x="1641289" y="4681495"/>
            <a:ext cx="2743531" cy="1326276"/>
          </a:xfrm>
          <a:prstGeom prst="flowChartDelay">
            <a:avLst/>
          </a:prstGeom>
          <a:gradFill flip="none" rotWithShape="1">
            <a:gsLst>
              <a:gs pos="0">
                <a:srgbClr val="3399FF">
                  <a:shade val="30000"/>
                  <a:satMod val="115000"/>
                </a:srgbClr>
              </a:gs>
              <a:gs pos="50000">
                <a:srgbClr val="3399FF">
                  <a:shade val="67500"/>
                  <a:satMod val="115000"/>
                </a:srgbClr>
              </a:gs>
              <a:gs pos="100000">
                <a:srgbClr val="3399FF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66CCFF"/>
              </a:solidFill>
            </a:endParaRPr>
          </a:p>
        </p:txBody>
      </p:sp>
      <p:sp>
        <p:nvSpPr>
          <p:cNvPr id="11" name="Блок-схема: задержка 10"/>
          <p:cNvSpPr/>
          <p:nvPr/>
        </p:nvSpPr>
        <p:spPr>
          <a:xfrm rot="1434570">
            <a:off x="4892858" y="3935342"/>
            <a:ext cx="3846636" cy="1331778"/>
          </a:xfrm>
          <a:prstGeom prst="flowChartDelay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Блок-схема: задержка 11"/>
          <p:cNvSpPr/>
          <p:nvPr/>
        </p:nvSpPr>
        <p:spPr>
          <a:xfrm rot="4247905">
            <a:off x="3603360" y="4863889"/>
            <a:ext cx="2696551" cy="1084878"/>
          </a:xfrm>
          <a:prstGeom prst="flowChartDelay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Блок-схема: задержка 4"/>
          <p:cNvSpPr/>
          <p:nvPr/>
        </p:nvSpPr>
        <p:spPr>
          <a:xfrm rot="18945517">
            <a:off x="4604246" y="706451"/>
            <a:ext cx="2823178" cy="1239996"/>
          </a:xfrm>
          <a:prstGeom prst="flowChartDelay">
            <a:avLst/>
          </a:prstGeom>
          <a:gradFill flip="none" rotWithShape="1">
            <a:gsLst>
              <a:gs pos="0">
                <a:srgbClr val="E9332F">
                  <a:tint val="66000"/>
                  <a:satMod val="160000"/>
                </a:srgbClr>
              </a:gs>
              <a:gs pos="50000">
                <a:srgbClr val="E9332F">
                  <a:tint val="44500"/>
                  <a:satMod val="160000"/>
                </a:srgbClr>
              </a:gs>
              <a:gs pos="100000">
                <a:srgbClr val="E9332F">
                  <a:tint val="23500"/>
                  <a:satMod val="160000"/>
                </a:srgbClr>
              </a:gs>
            </a:gsLst>
            <a:lin ang="5400000" scaled="1"/>
            <a:tileRect/>
          </a:gradFill>
          <a:ln w="19050">
            <a:solidFill>
              <a:srgbClr val="E93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" name="Блок-схема: задержка 1"/>
          <p:cNvSpPr/>
          <p:nvPr/>
        </p:nvSpPr>
        <p:spPr>
          <a:xfrm rot="20908235">
            <a:off x="4938553" y="2184707"/>
            <a:ext cx="3516173" cy="1140678"/>
          </a:xfrm>
          <a:prstGeom prst="flowChartDelay">
            <a:avLst/>
          </a:prstGeom>
          <a:gradFill flip="none" rotWithShape="1">
            <a:gsLst>
              <a:gs pos="0">
                <a:srgbClr val="FF66FF">
                  <a:shade val="30000"/>
                  <a:satMod val="115000"/>
                </a:srgbClr>
              </a:gs>
              <a:gs pos="50000">
                <a:srgbClr val="FF66FF">
                  <a:shade val="67500"/>
                  <a:satMod val="115000"/>
                </a:srgbClr>
              </a:gs>
              <a:gs pos="100000">
                <a:srgbClr val="FF66FF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237642" y="514888"/>
            <a:ext cx="2018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7030A0"/>
                </a:solidFill>
              </a:rPr>
              <a:t>ДОБРОТА</a:t>
            </a:r>
            <a:endParaRPr lang="ru-RU" sz="3600" i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162251">
            <a:off x="4730898" y="745397"/>
            <a:ext cx="2666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ПАТРИОТИЗМ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0780984">
            <a:off x="5615195" y="2335982"/>
            <a:ext cx="2401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УВАЖЕНИЕ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472405">
            <a:off x="5151776" y="4360259"/>
            <a:ext cx="3665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ОТВЕТСТВЕННОСТЬ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4262166">
            <a:off x="3678153" y="5234432"/>
            <a:ext cx="2614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ГУМАННОСТЬ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507823">
            <a:off x="5611" y="3877480"/>
            <a:ext cx="3426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СПРАВЕДЛИВОСТЬ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8655484">
            <a:off x="1788300" y="4821133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ЧЕСТНОСТЬ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682408">
            <a:off x="219643" y="2235468"/>
            <a:ext cx="2976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БЛАГОРОДСТВО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653840">
            <a:off x="1273786" y="1060313"/>
            <a:ext cx="2711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</a:rPr>
              <a:t>ТРУДОЛЮБИЕ</a:t>
            </a:r>
            <a:endParaRPr lang="ru-RU" sz="2800" i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514" y="1844824"/>
            <a:ext cx="2727039" cy="260960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99288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Bookman Old Style" pitchFamily="18" charset="0"/>
              </a:rPr>
              <a:t>НАРОДНАЯ МУДРОСТЬ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Bookman Old Style" pitchFamily="18" charset="0"/>
              </a:rPr>
              <a:t>Во всем поступайте так, как вы хотите, чтобы поступали Ваши дети</a:t>
            </a:r>
          </a:p>
          <a:p>
            <a:endParaRPr lang="ru-RU" sz="3200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Bookman Old Style" pitchFamily="18" charset="0"/>
              </a:rPr>
              <a:t>Не тот прав, кто сильный, а тот , кто честный.</a:t>
            </a:r>
          </a:p>
          <a:p>
            <a:endParaRPr lang="ru-RU" sz="3200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Bookman Old Style" pitchFamily="18" charset="0"/>
              </a:rPr>
              <a:t>Дерево держится корнями, а человек друзьями.</a:t>
            </a:r>
          </a:p>
          <a:p>
            <a:endParaRPr lang="ru-RU" sz="3200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Bookman Old Style" pitchFamily="18" charset="0"/>
              </a:rPr>
              <a:t>Доброта лечит, а злоба калечит.</a:t>
            </a:r>
            <a:endParaRPr lang="ru-RU" sz="32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263</Words>
  <Application>Microsoft Office PowerPoint</Application>
  <PresentationFormat>Экран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ПАРШИНА СВЕТЛАНА АНАТОЛЬЕВНА воспитатель Родительское собрание: «Вечные принципы нравственности».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Хомячек</cp:lastModifiedBy>
  <cp:revision>102</cp:revision>
  <dcterms:modified xsi:type="dcterms:W3CDTF">2017-06-11T18:49:48Z</dcterms:modified>
</cp:coreProperties>
</file>