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64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1484784"/>
            <a:ext cx="8122736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«Великая победа </a:t>
            </a:r>
          </a:p>
          <a:p>
            <a:pPr algn="ctr"/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глазами детей»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9" name="Picture 3" descr="https://komi.er.ru/media/userdata/news/2014/05/07/f521ea166d7a8a556e60b2657d90706a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FFB"/>
              </a:clrFrom>
              <a:clrTo>
                <a:srgbClr val="FDFF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2604173"/>
            <a:ext cx="1619672" cy="1600775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221088"/>
            <a:ext cx="9144000" cy="4146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77268" cy="4525963"/>
          </a:xfrm>
        </p:spPr>
        <p:txBody>
          <a:bodyPr>
            <a:normAutofit fontScale="92500"/>
          </a:bodyPr>
          <a:lstStyle/>
          <a:p>
            <a:r>
              <a:rPr lang="ru-RU" sz="2800" b="1" i="1" dirty="0">
                <a:latin typeface="+mj-lt"/>
              </a:rPr>
              <a:t>Германские войска предприняли </a:t>
            </a:r>
            <a:endParaRPr lang="en-US" sz="2800" b="1" i="1" dirty="0">
              <a:latin typeface="+mj-lt"/>
            </a:endParaRPr>
          </a:p>
          <a:p>
            <a:pPr marL="0" indent="0">
              <a:buNone/>
            </a:pPr>
            <a:r>
              <a:rPr lang="en-US" sz="2800" b="1" i="1" dirty="0">
                <a:latin typeface="+mj-lt"/>
              </a:rPr>
              <a:t>             </a:t>
            </a:r>
            <a:r>
              <a:rPr lang="ru-RU" sz="2800" b="1" i="1" dirty="0">
                <a:latin typeface="+mj-lt"/>
              </a:rPr>
              <a:t>мощное наступление,</a:t>
            </a:r>
            <a:r>
              <a:rPr lang="ru-RU" sz="2800" dirty="0">
                <a:latin typeface="+mj-lt"/>
              </a:rPr>
              <a:t> </a:t>
            </a:r>
            <a:endParaRPr lang="en-US" sz="2800" dirty="0">
              <a:latin typeface="+mj-lt"/>
            </a:endParaRPr>
          </a:p>
          <a:p>
            <a:pPr marL="0" indent="0">
              <a:buNone/>
            </a:pPr>
            <a:r>
              <a:rPr lang="en-US" sz="2800" b="1" i="1" dirty="0">
                <a:latin typeface="+mj-lt"/>
              </a:rPr>
              <a:t>         </a:t>
            </a:r>
            <a:r>
              <a:rPr lang="ru-RU" sz="2800" b="1" i="1" dirty="0">
                <a:latin typeface="+mj-lt"/>
              </a:rPr>
              <a:t>и</a:t>
            </a:r>
            <a:r>
              <a:rPr lang="ru-RU" sz="2800" dirty="0">
                <a:latin typeface="+mj-lt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30 августа 1941 г. </a:t>
            </a:r>
            <a:r>
              <a:rPr lang="ru-RU" sz="2800" b="1" i="1" dirty="0">
                <a:latin typeface="+mj-lt"/>
              </a:rPr>
              <a:t>город </a:t>
            </a:r>
            <a:endParaRPr lang="en-US" sz="2800" b="1" i="1" dirty="0">
              <a:latin typeface="+mj-lt"/>
            </a:endParaRPr>
          </a:p>
          <a:p>
            <a:pPr marL="0" indent="0">
              <a:buNone/>
            </a:pPr>
            <a:r>
              <a:rPr lang="en-US" sz="2800" b="1" i="1" dirty="0">
                <a:latin typeface="+mj-lt"/>
              </a:rPr>
              <a:t>              </a:t>
            </a:r>
            <a:r>
              <a:rPr lang="ru-RU" sz="2800" b="1" i="1" dirty="0">
                <a:latin typeface="+mj-lt"/>
              </a:rPr>
              <a:t>оказался в тисках.</a:t>
            </a:r>
            <a:endParaRPr lang="en-US" sz="2800" b="1" i="1" dirty="0">
              <a:latin typeface="+mj-lt"/>
            </a:endParaRPr>
          </a:p>
          <a:p>
            <a:pPr marL="0" indent="0">
              <a:buNone/>
            </a:pPr>
            <a:endParaRPr lang="en-US" sz="2800" b="1" i="1" dirty="0">
              <a:latin typeface="+mj-lt"/>
            </a:endParaRPr>
          </a:p>
          <a:p>
            <a:pPr marL="0" indent="0" algn="ctr">
              <a:buNone/>
            </a:pPr>
            <a:r>
              <a:rPr lang="en-US" sz="2800" dirty="0">
                <a:latin typeface="+mj-lt"/>
              </a:rPr>
              <a:t>                                        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8 сентября </a:t>
            </a:r>
            <a:r>
              <a:rPr lang="ru-RU" sz="2800" b="1" i="1" dirty="0">
                <a:latin typeface="+mj-lt"/>
              </a:rPr>
              <a:t>немцы перерезали </a:t>
            </a:r>
            <a:r>
              <a:rPr lang="en-US" sz="2800" b="1" i="1" dirty="0">
                <a:latin typeface="+mj-lt"/>
              </a:rPr>
              <a:t> </a:t>
            </a:r>
          </a:p>
          <a:p>
            <a:pPr marL="0" indent="0" algn="ctr">
              <a:buNone/>
            </a:pPr>
            <a:r>
              <a:rPr lang="en-US" sz="2800" b="1" i="1" dirty="0">
                <a:latin typeface="+mj-lt"/>
              </a:rPr>
              <a:t>                                     </a:t>
            </a:r>
            <a:r>
              <a:rPr lang="ru-RU" sz="2800" b="1" i="1" dirty="0">
                <a:latin typeface="+mj-lt"/>
              </a:rPr>
              <a:t>железную дорогу Москва-</a:t>
            </a:r>
            <a:r>
              <a:rPr lang="en-US" sz="2800" b="1" i="1" dirty="0">
                <a:latin typeface="+mj-lt"/>
              </a:rPr>
              <a:t> </a:t>
            </a:r>
          </a:p>
          <a:p>
            <a:pPr marL="0" indent="0" algn="ctr">
              <a:buNone/>
            </a:pPr>
            <a:r>
              <a:rPr lang="en-US" sz="2800" b="1" i="1" dirty="0">
                <a:latin typeface="+mj-lt"/>
              </a:rPr>
              <a:t>                                      </a:t>
            </a:r>
            <a:r>
              <a:rPr lang="ru-RU" sz="2800" b="1" i="1" dirty="0">
                <a:latin typeface="+mj-lt"/>
              </a:rPr>
              <a:t>Ленинград, взяли Шлиссельбург</a:t>
            </a:r>
            <a:endParaRPr lang="en-US" sz="2800" b="1" i="1" dirty="0">
              <a:latin typeface="+mj-lt"/>
            </a:endParaRPr>
          </a:p>
          <a:p>
            <a:pPr marL="0" indent="0" algn="ctr">
              <a:buNone/>
            </a:pPr>
            <a:r>
              <a:rPr lang="en-US" sz="2800" b="1" i="1" dirty="0">
                <a:latin typeface="+mj-lt"/>
              </a:rPr>
              <a:t>                                        </a:t>
            </a:r>
            <a:r>
              <a:rPr lang="ru-RU" sz="2800" b="1" i="1" dirty="0">
                <a:latin typeface="+mj-lt"/>
              </a:rPr>
              <a:t> и окружили Ленинград с суши.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80999" y="644125"/>
            <a:ext cx="6905801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Блокада Ленинграда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1567455"/>
            <a:ext cx="3166324" cy="2248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863181"/>
            <a:ext cx="3823051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78962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/>
              <a:t>Начались кровопролитные бои на Пулковских высотах и южных окраинах города. 9 сентября в Ленинград прибыл </a:t>
            </a:r>
            <a:r>
              <a:rPr lang="ru-RU" sz="2800" b="1" i="1" dirty="0" err="1"/>
              <a:t>Г.К.Жуков</a:t>
            </a:r>
            <a:r>
              <a:rPr lang="ru-RU" sz="2800" b="1" i="1" dirty="0"/>
              <a:t>. Отстранив от командования Ворошилова, он отменил все приготовления к сдаче города. Было приказано защищать Ленинград до последнего человека. Опасаясь больших потерь при штурме, Гитлер приказал начать долговременную осаду.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586741"/>
            <a:ext cx="2987824" cy="1983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4557185"/>
            <a:ext cx="2230615" cy="1967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7986" y="4512755"/>
            <a:ext cx="2919686" cy="2131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05732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3593" y="2796610"/>
            <a:ext cx="5808887" cy="3877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59024" y="980728"/>
            <a:ext cx="87849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Он сказал: </a:t>
            </a:r>
            <a:r>
              <a:rPr lang="ru-RU" sz="2800" i="1" dirty="0"/>
              <a:t>«Этот город надо уморить голодом. Перерезать все пути подвоза, чтобы туда мышь не могла проскочить. Нещадно бомбить, и тогда город рухнет, как переспелый плод».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952706"/>
            <a:ext cx="2999705" cy="2646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27017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013176"/>
            <a:ext cx="8712968" cy="21888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i="1" dirty="0"/>
              <a:t>Начались постоянные </a:t>
            </a: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бомбежки</a:t>
            </a:r>
            <a:r>
              <a:rPr lang="ru-RU" sz="2800" b="1" i="1" dirty="0"/>
              <a:t> и </a:t>
            </a: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артобстрелы</a:t>
            </a:r>
            <a:r>
              <a:rPr lang="ru-RU" sz="2800" b="1" i="1" dirty="0"/>
              <a:t>. Была подтянута тяжелая осадная артиллерия, фашисты начали методично разрушать город.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428" y="1989162"/>
            <a:ext cx="4068180" cy="3024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156" y="764704"/>
            <a:ext cx="4800533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99633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6868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/>
              <a:t>За время блокады немцы обрушили на Ленинград </a:t>
            </a:r>
            <a:r>
              <a:rPr lang="ru-RU" b="1" i="1" dirty="0">
                <a:solidFill>
                  <a:srgbClr val="FF0000"/>
                </a:solidFill>
              </a:rPr>
              <a:t>100 тыс. бомб </a:t>
            </a:r>
            <a:r>
              <a:rPr lang="ru-RU" b="1" i="1" dirty="0"/>
              <a:t>и </a:t>
            </a:r>
            <a:r>
              <a:rPr lang="ru-RU" b="1" i="1" dirty="0">
                <a:solidFill>
                  <a:srgbClr val="FF0000"/>
                </a:solidFill>
              </a:rPr>
              <a:t>150 тыс. снарядов</a:t>
            </a:r>
            <a:r>
              <a:rPr lang="ru-RU" b="1" i="1" dirty="0"/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916832"/>
            <a:ext cx="7159106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57447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95012"/>
            <a:ext cx="8435280" cy="29089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i="1" dirty="0"/>
              <a:t>В особенно трагическом положении оказалось мирное население. К моменту полной блокады удалось эвакуировать в тыл лишь небольшую часть жителей (менее 500 тыс.). В городе остались </a:t>
            </a:r>
            <a:r>
              <a:rPr lang="ru-RU" sz="2800" b="1" i="1" dirty="0">
                <a:solidFill>
                  <a:srgbClr val="FF0000"/>
                </a:solidFill>
              </a:rPr>
              <a:t>2,5 млн. граждан</a:t>
            </a:r>
            <a:r>
              <a:rPr lang="ru-RU" sz="2800" b="1" i="1" dirty="0"/>
              <a:t>, среди которых </a:t>
            </a:r>
            <a:r>
              <a:rPr lang="ru-RU" sz="2800" b="1" i="1" dirty="0">
                <a:solidFill>
                  <a:srgbClr val="FF0000"/>
                </a:solidFill>
              </a:rPr>
              <a:t>400 тыс. </a:t>
            </a: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детей.</a:t>
            </a:r>
            <a:r>
              <a:rPr lang="ru-RU" sz="2800" b="1" i="1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0934" y="692696"/>
            <a:ext cx="4675120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142" y="1114290"/>
            <a:ext cx="4083688" cy="3130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40626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21" y="1238697"/>
            <a:ext cx="8964488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>
                <a:solidFill>
                  <a:srgbClr val="FF0000"/>
                </a:solidFill>
              </a:rPr>
              <a:t>24 января 1944 г. </a:t>
            </a:r>
            <a:r>
              <a:rPr lang="ru-RU" sz="2800" b="1" i="1" dirty="0"/>
              <a:t>силами </a:t>
            </a:r>
            <a:r>
              <a:rPr lang="ru-RU" sz="2800" b="1" i="1" dirty="0" err="1"/>
              <a:t>Волховского</a:t>
            </a:r>
            <a:r>
              <a:rPr lang="ru-RU" sz="2800" b="1" i="1" dirty="0"/>
              <a:t> и Ленинградского фронтов было предпринято наступление, в результате которого была полностью снята блокада.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36912"/>
            <a:ext cx="8664081" cy="407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236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196752"/>
            <a:ext cx="828092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Monotype Corsiva" pitchFamily="66" charset="0"/>
              </a:rPr>
              <a:t>Мы не забудем никогда</a:t>
            </a:r>
          </a:p>
          <a:p>
            <a:r>
              <a:rPr lang="ru-RU" sz="4400" b="1" dirty="0">
                <a:latin typeface="Monotype Corsiva" pitchFamily="66" charset="0"/>
              </a:rPr>
              <a:t>Солдатский подвиг славный.</a:t>
            </a:r>
          </a:p>
          <a:p>
            <a:r>
              <a:rPr lang="ru-RU" sz="4400" b="1" dirty="0">
                <a:latin typeface="Monotype Corsiva" pitchFamily="66" charset="0"/>
              </a:rPr>
              <a:t>Спасибо вам, ушла беда,</a:t>
            </a:r>
          </a:p>
          <a:p>
            <a:r>
              <a:rPr lang="ru-RU" sz="4400" b="1" dirty="0">
                <a:latin typeface="Monotype Corsiva" pitchFamily="66" charset="0"/>
              </a:rPr>
              <a:t>Повержен враг наш главный!</a:t>
            </a:r>
          </a:p>
          <a:p>
            <a:r>
              <a:rPr lang="ru-RU" sz="3200" i="1" dirty="0">
                <a:latin typeface="+mj-lt"/>
              </a:rPr>
              <a:t>                                                Калмыкова Дарья</a:t>
            </a:r>
          </a:p>
        </p:txBody>
      </p:sp>
      <p:pic>
        <p:nvPicPr>
          <p:cNvPr id="4098" name="Picture 2" descr="http://my-theater.ru/media/k2/items/cache/f7f8c4727a011019fe43a7eaa92bf9a5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933056"/>
            <a:ext cx="4464496" cy="2599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39" y="692696"/>
            <a:ext cx="2256251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9319" y="4749020"/>
            <a:ext cx="3609145" cy="17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523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257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Нам дороги эти позабыть нельзя!</dc:title>
  <dc:creator>Ранько Елена</dc:creator>
  <cp:lastModifiedBy>Ирина Ковалец</cp:lastModifiedBy>
  <cp:revision>48</cp:revision>
  <dcterms:created xsi:type="dcterms:W3CDTF">2015-04-19T15:51:03Z</dcterms:created>
  <dcterms:modified xsi:type="dcterms:W3CDTF">2017-06-11T14:20:50Z</dcterms:modified>
</cp:coreProperties>
</file>