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6" r:id="rId4"/>
    <p:sldId id="260" r:id="rId5"/>
    <p:sldId id="262" r:id="rId6"/>
    <p:sldId id="263" r:id="rId7"/>
    <p:sldId id="264" r:id="rId8"/>
    <p:sldId id="265" r:id="rId9"/>
    <p:sldId id="266" r:id="rId10"/>
    <p:sldId id="270" r:id="rId11"/>
    <p:sldId id="269" r:id="rId12"/>
    <p:sldId id="268" r:id="rId13"/>
    <p:sldId id="275" r:id="rId14"/>
    <p:sldId id="277" r:id="rId15"/>
    <p:sldId id="276" r:id="rId16"/>
    <p:sldId id="274" r:id="rId17"/>
    <p:sldId id="283" r:id="rId18"/>
    <p:sldId id="284" r:id="rId19"/>
    <p:sldId id="285" r:id="rId20"/>
    <p:sldId id="280" r:id="rId21"/>
    <p:sldId id="282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61" autoAdjust="0"/>
    <p:restoredTop sz="94660"/>
  </p:normalViewPr>
  <p:slideViewPr>
    <p:cSldViewPr>
      <p:cViewPr varScale="1">
        <p:scale>
          <a:sx n="56" d="100"/>
          <a:sy n="56" d="100"/>
        </p:scale>
        <p:origin x="141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11F14-86CB-4E4F-AA9F-6EFF260F2613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7F5FE-3E0F-4B80-B848-34656FCC7C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70FB-3B09-4D53-BE4B-7EC8ED4A1B6D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997C3-6BBF-4C30-B039-09296C1D21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5AEEE-78EF-4E77-BEDA-30AE851EC317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DE53D-1D12-43CB-A76A-F2B71CD12E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6CC81-FF70-42ED-A2BB-C3302D49BD71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61AD0-235C-4655-9EBC-F5EB0AE28C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7111E-9A4B-49B5-805C-A8A1027A072E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A0834-4613-46BA-828A-CBF23EEBC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1DF74-F376-41C2-BEBF-A64B7A911A67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5D179-5315-401B-9EAF-C7763C554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264A6-0912-4D07-BA8E-1D74F22F4CCC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17C3B-DA1C-47F7-944D-071DD5BB6D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F351A-3E23-47D3-903D-B7F75716B301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79FE3-B2E1-4B61-8FDA-F7938547C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E9F7B-5445-4456-85C3-87AFBB5F1366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DA147-F338-46B7-AEC0-E0BF8B2BF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AE65D-51C2-4D0C-BBAF-DBA3B144B994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FB6D6-FE0D-4D30-B1D0-3F9700F9FE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14E43-6255-41E0-81D4-1F5F646A4000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BB394-7512-4E46-98AD-EAABA8B2F5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0EA386-1B29-4CE1-9873-CA4882015C88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96EFE67-64F5-44C1-8C08-C89BF28086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476672"/>
            <a:ext cx="659026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Monotype Corsiva" pitchFamily="66" charset="0"/>
              </a:rPr>
              <a:t>Англицизмы</a:t>
            </a:r>
          </a:p>
          <a:p>
            <a:r>
              <a:rPr lang="ru-RU" sz="8000" dirty="0" smtClean="0">
                <a:solidFill>
                  <a:srgbClr val="FF0000"/>
                </a:solidFill>
                <a:latin typeface="Monotype Corsiva" pitchFamily="66" charset="0"/>
              </a:rPr>
              <a:t> в русском языке</a:t>
            </a:r>
            <a:endParaRPr lang="ru-RU" sz="8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Способы образования англицизмов</a:t>
            </a:r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. </a:t>
            </a:r>
            <a:r>
              <a:rPr lang="ru-RU" sz="3600" b="1" u="sng" dirty="0" smtClean="0">
                <a:solidFill>
                  <a:schemeClr val="accent6">
                    <a:lumMod val="75000"/>
                  </a:schemeClr>
                </a:solidFill>
              </a:rPr>
              <a:t>Гибриды.</a:t>
            </a:r>
            <a:r>
              <a:rPr lang="ru-RU" sz="3600" dirty="0" smtClean="0"/>
              <a:t> </a:t>
            </a:r>
          </a:p>
          <a:p>
            <a:pPr>
              <a:buNone/>
            </a:pPr>
            <a:endParaRPr lang="ru-RU" sz="3600" dirty="0" smtClean="0"/>
          </a:p>
          <a:p>
            <a:r>
              <a:rPr lang="ru-RU" sz="3600" i="1" dirty="0" err="1" smtClean="0">
                <a:solidFill>
                  <a:srgbClr val="FF0000"/>
                </a:solidFill>
              </a:rPr>
              <a:t>аскать</a:t>
            </a:r>
            <a:r>
              <a:rPr lang="ru-RU" sz="3600" i="1" dirty="0" smtClean="0"/>
              <a:t> </a:t>
            </a:r>
            <a:r>
              <a:rPr lang="ru-RU" sz="3600" dirty="0" smtClean="0"/>
              <a:t>( </a:t>
            </a:r>
            <a:r>
              <a:rPr lang="ru-RU" sz="3600" dirty="0" err="1" smtClean="0"/>
              <a:t>to</a:t>
            </a:r>
            <a:r>
              <a:rPr lang="ru-RU" sz="3600" dirty="0" smtClean="0"/>
              <a:t> </a:t>
            </a:r>
            <a:r>
              <a:rPr lang="ru-RU" sz="3600" dirty="0" err="1" smtClean="0"/>
              <a:t>ask</a:t>
            </a:r>
            <a:r>
              <a:rPr lang="ru-RU" sz="3600" dirty="0" smtClean="0"/>
              <a:t> - просить),</a:t>
            </a:r>
          </a:p>
          <a:p>
            <a:endParaRPr lang="ru-RU" sz="3600" dirty="0" smtClean="0"/>
          </a:p>
          <a:p>
            <a:r>
              <a:rPr lang="ru-RU" sz="3600" dirty="0" smtClean="0"/>
              <a:t> </a:t>
            </a:r>
            <a:r>
              <a:rPr lang="ru-RU" sz="3600" i="1" dirty="0" smtClean="0">
                <a:solidFill>
                  <a:srgbClr val="FF0000"/>
                </a:solidFill>
              </a:rPr>
              <a:t>бузить</a:t>
            </a:r>
            <a:r>
              <a:rPr lang="ru-RU" sz="3600" dirty="0" smtClean="0"/>
              <a:t> ( </a:t>
            </a:r>
            <a:r>
              <a:rPr lang="ru-RU" sz="3600" dirty="0" err="1" smtClean="0"/>
              <a:t>busy</a:t>
            </a:r>
            <a:r>
              <a:rPr lang="ru-RU" sz="3600" dirty="0" smtClean="0"/>
              <a:t> – беспокойный,</a:t>
            </a:r>
          </a:p>
          <a:p>
            <a:pPr>
              <a:buNone/>
            </a:pPr>
            <a:r>
              <a:rPr lang="ru-RU" sz="3600" dirty="0" smtClean="0"/>
              <a:t>суетливый).</a:t>
            </a:r>
          </a:p>
          <a:p>
            <a:pPr>
              <a:buNone/>
            </a:pPr>
            <a:endParaRPr lang="ru-RU" sz="36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Способы образования англицизмов</a:t>
            </a:r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3. </a:t>
            </a:r>
            <a:r>
              <a:rPr lang="ru-RU" sz="3600" b="1" u="sng" dirty="0" smtClean="0">
                <a:solidFill>
                  <a:schemeClr val="accent6">
                    <a:lumMod val="75000"/>
                  </a:schemeClr>
                </a:solidFill>
              </a:rPr>
              <a:t>Калька.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 </a:t>
            </a:r>
          </a:p>
          <a:p>
            <a:pPr>
              <a:buNone/>
            </a:pPr>
            <a:r>
              <a:rPr lang="ru-RU" sz="3600" dirty="0" smtClean="0"/>
              <a:t> </a:t>
            </a:r>
            <a:r>
              <a:rPr lang="ru-RU" sz="3600" i="1" dirty="0" smtClean="0">
                <a:solidFill>
                  <a:srgbClr val="FF0000"/>
                </a:solidFill>
              </a:rPr>
              <a:t>меню,</a:t>
            </a:r>
          </a:p>
          <a:p>
            <a:pPr>
              <a:buNone/>
            </a:pPr>
            <a:r>
              <a:rPr lang="ru-RU" sz="3600" i="1" dirty="0" smtClean="0">
                <a:solidFill>
                  <a:srgbClr val="FF0000"/>
                </a:solidFill>
              </a:rPr>
              <a:t> пароль, </a:t>
            </a:r>
          </a:p>
          <a:p>
            <a:pPr>
              <a:buNone/>
            </a:pPr>
            <a:r>
              <a:rPr lang="ru-RU" sz="3600" i="1" dirty="0" smtClean="0">
                <a:solidFill>
                  <a:srgbClr val="FF0000"/>
                </a:solidFill>
              </a:rPr>
              <a:t>диск, </a:t>
            </a:r>
          </a:p>
          <a:p>
            <a:pPr>
              <a:buNone/>
            </a:pPr>
            <a:r>
              <a:rPr lang="ru-RU" sz="3600" i="1" dirty="0" smtClean="0">
                <a:solidFill>
                  <a:srgbClr val="FF0000"/>
                </a:solidFill>
              </a:rPr>
              <a:t>вирус, </a:t>
            </a:r>
          </a:p>
          <a:p>
            <a:pPr>
              <a:buNone/>
            </a:pPr>
            <a:r>
              <a:rPr lang="ru-RU" sz="3600" i="1" dirty="0" smtClean="0">
                <a:solidFill>
                  <a:srgbClr val="FF0000"/>
                </a:solidFill>
              </a:rPr>
              <a:t>клуб, </a:t>
            </a:r>
          </a:p>
          <a:p>
            <a:pPr>
              <a:buNone/>
            </a:pPr>
            <a:r>
              <a:rPr lang="ru-RU" sz="3600" i="1" dirty="0" smtClean="0">
                <a:solidFill>
                  <a:srgbClr val="FF0000"/>
                </a:solidFill>
              </a:rPr>
              <a:t>саркофаг.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Способы образования англицизмов</a:t>
            </a:r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u="sng" dirty="0" smtClean="0">
                <a:solidFill>
                  <a:schemeClr val="accent6">
                    <a:lumMod val="75000"/>
                  </a:schemeClr>
                </a:solidFill>
              </a:rPr>
              <a:t>4. Полукалька.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 </a:t>
            </a:r>
            <a:r>
              <a:rPr lang="ru-RU" sz="3600" i="1" dirty="0" smtClean="0"/>
              <a:t> </a:t>
            </a:r>
            <a:r>
              <a:rPr lang="ru-RU" sz="3600" i="1" dirty="0" smtClean="0">
                <a:solidFill>
                  <a:srgbClr val="FF0000"/>
                </a:solidFill>
              </a:rPr>
              <a:t>драйв – драйва</a:t>
            </a:r>
            <a:r>
              <a:rPr lang="ru-RU" sz="3600" dirty="0" smtClean="0"/>
              <a:t> ( </a:t>
            </a:r>
            <a:r>
              <a:rPr lang="ru-RU" sz="3600" dirty="0" err="1" smtClean="0"/>
              <a:t>drive</a:t>
            </a:r>
            <a:r>
              <a:rPr lang="ru-RU" sz="3600" dirty="0" smtClean="0"/>
              <a:t> ) « Давно не было такого драйва» - в значении</a:t>
            </a:r>
          </a:p>
          <a:p>
            <a:pPr>
              <a:buNone/>
            </a:pPr>
            <a:r>
              <a:rPr lang="ru-RU" sz="3600" dirty="0" smtClean="0"/>
              <a:t>« запал, энергетика».</a:t>
            </a:r>
          </a:p>
          <a:p>
            <a:pPr>
              <a:buNone/>
            </a:pPr>
            <a:endParaRPr lang="ru-RU" sz="36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Способы образования англицизмов</a:t>
            </a:r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00B0F0"/>
                </a:solidFill>
              </a:rPr>
              <a:t>5. </a:t>
            </a:r>
            <a:r>
              <a:rPr lang="ru-RU" sz="3600" b="1" u="sng" dirty="0" smtClean="0">
                <a:solidFill>
                  <a:srgbClr val="00B0F0"/>
                </a:solidFill>
              </a:rPr>
              <a:t>Экзотизмы</a:t>
            </a:r>
            <a:r>
              <a:rPr lang="ru-RU" sz="3600" b="1" dirty="0" smtClean="0">
                <a:solidFill>
                  <a:srgbClr val="00B0F0"/>
                </a:solidFill>
              </a:rPr>
              <a:t>.</a:t>
            </a:r>
          </a:p>
          <a:p>
            <a:r>
              <a:rPr lang="ru-RU" sz="3600" i="1" dirty="0" smtClean="0">
                <a:solidFill>
                  <a:srgbClr val="FF0000"/>
                </a:solidFill>
              </a:rPr>
              <a:t>чипсы</a:t>
            </a:r>
            <a:r>
              <a:rPr lang="ru-RU" sz="3600" i="1" dirty="0" smtClean="0"/>
              <a:t> </a:t>
            </a:r>
            <a:r>
              <a:rPr lang="ru-RU" sz="3600" dirty="0" smtClean="0"/>
              <a:t>( </a:t>
            </a:r>
            <a:r>
              <a:rPr lang="ru-RU" sz="3600" dirty="0" err="1" smtClean="0"/>
              <a:t>chips</a:t>
            </a:r>
            <a:r>
              <a:rPr lang="ru-RU" sz="3600" dirty="0" smtClean="0"/>
              <a:t>),</a:t>
            </a:r>
          </a:p>
          <a:p>
            <a:r>
              <a:rPr lang="ru-RU" sz="3600" i="1" dirty="0" smtClean="0">
                <a:solidFill>
                  <a:srgbClr val="FF0000"/>
                </a:solidFill>
              </a:rPr>
              <a:t>хот-дог</a:t>
            </a:r>
            <a:r>
              <a:rPr lang="ru-RU" sz="3600" dirty="0" smtClean="0">
                <a:solidFill>
                  <a:srgbClr val="FF0000"/>
                </a:solidFill>
              </a:rPr>
              <a:t> </a:t>
            </a:r>
            <a:r>
              <a:rPr lang="ru-RU" sz="3600" dirty="0" smtClean="0"/>
              <a:t>( </a:t>
            </a:r>
            <a:r>
              <a:rPr lang="ru-RU" sz="3600" dirty="0" err="1" smtClean="0"/>
              <a:t>hot-dog</a:t>
            </a:r>
            <a:r>
              <a:rPr lang="ru-RU" sz="3600" i="1" dirty="0" smtClean="0"/>
              <a:t> ),</a:t>
            </a:r>
          </a:p>
          <a:p>
            <a:pPr>
              <a:buNone/>
            </a:pPr>
            <a:r>
              <a:rPr lang="ru-RU" sz="3600" i="1" dirty="0" err="1" smtClean="0">
                <a:solidFill>
                  <a:srgbClr val="FF0000"/>
                </a:solidFill>
              </a:rPr>
              <a:t>чизбургер</a:t>
            </a:r>
            <a:r>
              <a:rPr lang="ru-RU" sz="3600" dirty="0" smtClean="0"/>
              <a:t> ( </a:t>
            </a:r>
            <a:r>
              <a:rPr lang="ru-RU" sz="3600" dirty="0" err="1" smtClean="0"/>
              <a:t>cheeseburger</a:t>
            </a:r>
            <a:r>
              <a:rPr lang="ru-RU" sz="3600" dirty="0" smtClean="0"/>
              <a:t>).</a:t>
            </a:r>
          </a:p>
          <a:p>
            <a:pPr>
              <a:buNone/>
            </a:pPr>
            <a:endParaRPr lang="ru-RU" sz="3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Способы образования англицизмов</a:t>
            </a:r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00B0F0"/>
                </a:solidFill>
              </a:rPr>
              <a:t>6. </a:t>
            </a:r>
            <a:r>
              <a:rPr lang="ru-RU" sz="3600" b="1" u="sng" dirty="0" smtClean="0">
                <a:solidFill>
                  <a:srgbClr val="00B0F0"/>
                </a:solidFill>
              </a:rPr>
              <a:t>Иноязычные вкрапления</a:t>
            </a:r>
            <a:r>
              <a:rPr lang="ru-RU" sz="3600" b="1" dirty="0" smtClean="0">
                <a:solidFill>
                  <a:srgbClr val="00B0F0"/>
                </a:solidFill>
              </a:rPr>
              <a:t>.</a:t>
            </a:r>
          </a:p>
          <a:p>
            <a:pPr>
              <a:buNone/>
            </a:pPr>
            <a:r>
              <a:rPr lang="ru-RU" sz="44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о’кей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( ОК);</a:t>
            </a:r>
          </a:p>
          <a:p>
            <a:pPr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4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вау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Wow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!).</a:t>
            </a:r>
            <a:endParaRPr lang="ru-RU" sz="4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Способы образования англицизмов</a:t>
            </a:r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92D050"/>
                </a:solidFill>
              </a:rPr>
              <a:t>7</a:t>
            </a:r>
            <a:r>
              <a:rPr lang="ru-RU" sz="3600" b="1" dirty="0" smtClean="0">
                <a:solidFill>
                  <a:srgbClr val="92D050"/>
                </a:solidFill>
              </a:rPr>
              <a:t>. </a:t>
            </a:r>
            <a:r>
              <a:rPr lang="ru-RU" sz="3600" b="1" u="sng" dirty="0" smtClean="0">
                <a:solidFill>
                  <a:srgbClr val="92D050"/>
                </a:solidFill>
              </a:rPr>
              <a:t>Композиты.</a:t>
            </a:r>
            <a:r>
              <a:rPr lang="ru-RU" sz="3600" dirty="0" smtClean="0">
                <a:solidFill>
                  <a:srgbClr val="92D050"/>
                </a:solidFill>
              </a:rPr>
              <a:t> </a:t>
            </a:r>
          </a:p>
          <a:p>
            <a:r>
              <a:rPr lang="ru-RU" sz="3600" i="1" dirty="0" smtClean="0">
                <a:solidFill>
                  <a:srgbClr val="FF0000"/>
                </a:solidFill>
              </a:rPr>
              <a:t>секонд-хенд</a:t>
            </a:r>
            <a:r>
              <a:rPr lang="ru-RU" sz="3600" dirty="0" smtClean="0"/>
              <a:t> – магазин, торгующий одеждой, бывшей в употреблении;</a:t>
            </a:r>
          </a:p>
          <a:p>
            <a:r>
              <a:rPr lang="ru-RU" sz="3600" i="1" dirty="0" err="1" smtClean="0">
                <a:solidFill>
                  <a:srgbClr val="FF0000"/>
                </a:solidFill>
              </a:rPr>
              <a:t>видео-салон</a:t>
            </a:r>
            <a:r>
              <a:rPr lang="ru-RU" sz="3600" dirty="0" smtClean="0">
                <a:solidFill>
                  <a:srgbClr val="FF0000"/>
                </a:solidFill>
              </a:rPr>
              <a:t> </a:t>
            </a:r>
            <a:r>
              <a:rPr lang="ru-RU" sz="3600" dirty="0" smtClean="0"/>
              <a:t>- комната для просмотра фильмов.</a:t>
            </a:r>
          </a:p>
          <a:p>
            <a:pPr>
              <a:buNone/>
            </a:pPr>
            <a:endParaRPr lang="ru-RU" sz="3600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Способы образования англицизмов</a:t>
            </a:r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00B050"/>
                </a:solidFill>
              </a:rPr>
              <a:t>8</a:t>
            </a:r>
            <a:r>
              <a:rPr lang="ru-RU" sz="3600" b="1" dirty="0" smtClean="0">
                <a:solidFill>
                  <a:srgbClr val="00B050"/>
                </a:solidFill>
              </a:rPr>
              <a:t>. </a:t>
            </a:r>
            <a:r>
              <a:rPr lang="ru-RU" sz="3600" b="1" u="sng" dirty="0" smtClean="0">
                <a:solidFill>
                  <a:srgbClr val="00B050"/>
                </a:solidFill>
              </a:rPr>
              <a:t>Жаргонизмы.</a:t>
            </a:r>
            <a:r>
              <a:rPr lang="ru-RU" sz="3600" dirty="0" smtClean="0">
                <a:solidFill>
                  <a:srgbClr val="00B050"/>
                </a:solidFill>
              </a:rPr>
              <a:t> </a:t>
            </a:r>
          </a:p>
          <a:p>
            <a:pPr>
              <a:buNone/>
            </a:pPr>
            <a:endParaRPr lang="ru-RU" sz="36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крезанутый</a:t>
            </a:r>
            <a:r>
              <a:rPr lang="ru-RU" sz="3600" dirty="0" smtClean="0"/>
              <a:t> ( </a:t>
            </a:r>
            <a:r>
              <a:rPr lang="ru-RU" sz="3600" dirty="0" err="1" smtClean="0"/>
              <a:t>crazy</a:t>
            </a:r>
            <a:r>
              <a:rPr lang="ru-RU" sz="3600" dirty="0" smtClean="0"/>
              <a:t>) – </a:t>
            </a:r>
            <a:r>
              <a:rPr lang="ru-RU" sz="3600" dirty="0" err="1" smtClean="0"/>
              <a:t>шизанутый</a:t>
            </a:r>
            <a:r>
              <a:rPr lang="ru-RU" sz="3600" dirty="0" smtClean="0"/>
              <a:t>.</a:t>
            </a:r>
            <a:endParaRPr lang="ru-RU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</a:rPr>
              <a:t>Современные англицизмы</a:t>
            </a:r>
            <a:r>
              <a:rPr lang="en-US" dirty="0" smtClean="0">
                <a:solidFill>
                  <a:srgbClr val="FFFF00"/>
                </a:solidFill>
                <a:latin typeface="Monotype Corsiva" pitchFamily="66" charset="0"/>
              </a:rPr>
              <a:t>XIX</a:t>
            </a:r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</a:rPr>
              <a:t> века</a:t>
            </a:r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Эксклюзивный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Топ-модель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Прайс-лист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Имидж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Детектор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Виртуальный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Инвестор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Дайждест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err="1" smtClean="0">
                <a:solidFill>
                  <a:srgbClr val="FF0000"/>
                </a:solidFill>
              </a:rPr>
              <a:t>спрей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Социальная значимость английских заимствований в средствах массовой информации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Мониторинг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 синоним «наблюдение»</a:t>
            </a:r>
          </a:p>
          <a:p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Спортсмен</a:t>
            </a:r>
          </a:p>
          <a:p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Футбол</a:t>
            </a:r>
          </a:p>
          <a:p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</a:p>
          <a:p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Non-stop</a:t>
            </a:r>
            <a:endParaRPr lang="ru-RU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7157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B0F0"/>
                </a:solidFill>
                <a:latin typeface="Monotype Corsiva" pitchFamily="66" charset="0"/>
              </a:rPr>
              <a:t>Использование лексики английского происхождения</a:t>
            </a:r>
            <a:r>
              <a:rPr lang="ru-RU" sz="3600" dirty="0" smtClean="0">
                <a:solidFill>
                  <a:srgbClr val="00B0F0"/>
                </a:solidFill>
                <a:latin typeface="Monotype Corsiva" pitchFamily="66" charset="0"/>
              </a:rPr>
              <a:t/>
            </a:r>
            <a:br>
              <a:rPr lang="ru-RU" sz="3600" dirty="0" smtClean="0">
                <a:solidFill>
                  <a:srgbClr val="00B0F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B0F0"/>
                </a:solidFill>
                <a:latin typeface="Monotype Corsiva" pitchFamily="66" charset="0"/>
              </a:rPr>
              <a:t>в обыденной жизни школьников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</a:rPr>
              <a:t>Клевый</a:t>
            </a:r>
            <a:r>
              <a:rPr lang="ru-RU" dirty="0" smtClean="0"/>
              <a:t> от </a:t>
            </a:r>
            <a:r>
              <a:rPr lang="ru-RU" dirty="0" err="1" smtClean="0"/>
              <a:t>clever</a:t>
            </a:r>
            <a:r>
              <a:rPr lang="ru-RU" dirty="0" smtClean="0"/>
              <a:t> – умный;</a:t>
            </a:r>
          </a:p>
          <a:p>
            <a:r>
              <a:rPr lang="ru-RU" dirty="0" err="1" smtClean="0">
                <a:solidFill>
                  <a:srgbClr val="FFFF00"/>
                </a:solidFill>
              </a:rPr>
              <a:t>Перенсы</a:t>
            </a:r>
            <a:r>
              <a:rPr lang="ru-RU" dirty="0" smtClean="0"/>
              <a:t> от </a:t>
            </a:r>
            <a:r>
              <a:rPr lang="ru-RU" dirty="0" err="1" smtClean="0"/>
              <a:t>parents</a:t>
            </a:r>
            <a:r>
              <a:rPr lang="ru-RU" dirty="0" smtClean="0"/>
              <a:t> – родители;</a:t>
            </a:r>
          </a:p>
          <a:p>
            <a:r>
              <a:rPr lang="ru-RU" dirty="0" err="1" smtClean="0">
                <a:solidFill>
                  <a:srgbClr val="FFFF00"/>
                </a:solidFill>
              </a:rPr>
              <a:t>Фигнюшка</a:t>
            </a:r>
            <a:r>
              <a:rPr lang="ru-RU" dirty="0" smtClean="0"/>
              <a:t> от </a:t>
            </a:r>
            <a:r>
              <a:rPr lang="ru-RU" dirty="0" err="1" smtClean="0"/>
              <a:t>things</a:t>
            </a:r>
            <a:r>
              <a:rPr lang="ru-RU" dirty="0" smtClean="0"/>
              <a:t> – вещи.</a:t>
            </a:r>
          </a:p>
          <a:p>
            <a:r>
              <a:rPr lang="ru-RU" dirty="0" err="1" smtClean="0">
                <a:solidFill>
                  <a:srgbClr val="FFFF00"/>
                </a:solidFill>
              </a:rPr>
              <a:t>Шузы</a:t>
            </a:r>
            <a:r>
              <a:rPr lang="ru-RU" dirty="0" smtClean="0"/>
              <a:t> от </a:t>
            </a:r>
            <a:r>
              <a:rPr lang="ru-RU" dirty="0" err="1" smtClean="0"/>
              <a:t>shoes</a:t>
            </a:r>
            <a:r>
              <a:rPr lang="ru-RU" dirty="0" smtClean="0"/>
              <a:t> – туфли;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Бутсы</a:t>
            </a:r>
            <a:r>
              <a:rPr lang="ru-RU" dirty="0" smtClean="0"/>
              <a:t> от </a:t>
            </a:r>
            <a:r>
              <a:rPr lang="ru-RU" dirty="0" err="1" smtClean="0"/>
              <a:t>boots</a:t>
            </a:r>
            <a:r>
              <a:rPr lang="ru-RU" dirty="0" smtClean="0"/>
              <a:t> – ботинки;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Супермен</a:t>
            </a:r>
            <a:r>
              <a:rPr lang="ru-RU" dirty="0" smtClean="0"/>
              <a:t> от </a:t>
            </a:r>
            <a:r>
              <a:rPr lang="ru-RU" dirty="0" err="1" smtClean="0"/>
              <a:t>superman</a:t>
            </a:r>
            <a:r>
              <a:rPr lang="ru-RU" dirty="0" smtClean="0"/>
              <a:t> – </a:t>
            </a:r>
            <a:r>
              <a:rPr lang="ru-RU" dirty="0" err="1" smtClean="0"/>
              <a:t>сверх-человек</a:t>
            </a:r>
            <a:r>
              <a:rPr lang="ru-RU" dirty="0" smtClean="0"/>
              <a:t>;</a:t>
            </a:r>
          </a:p>
          <a:p>
            <a:r>
              <a:rPr lang="ru-RU" dirty="0" err="1" smtClean="0">
                <a:solidFill>
                  <a:srgbClr val="FFFF00"/>
                </a:solidFill>
              </a:rPr>
              <a:t>Хаер</a:t>
            </a:r>
            <a:r>
              <a:rPr lang="ru-RU" dirty="0" smtClean="0"/>
              <a:t> от </a:t>
            </a:r>
            <a:r>
              <a:rPr lang="ru-RU" dirty="0" err="1" smtClean="0"/>
              <a:t>hair</a:t>
            </a:r>
            <a:r>
              <a:rPr lang="ru-RU" dirty="0" smtClean="0"/>
              <a:t> – волосы(патлы).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\Desktop\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14356"/>
            <a:ext cx="7858180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7157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B0F0"/>
                </a:solidFill>
                <a:latin typeface="Monotype Corsiva" pitchFamily="66" charset="0"/>
              </a:rPr>
              <a:t>Использование лексики английского происхождения</a:t>
            </a:r>
            <a:r>
              <a:rPr lang="ru-RU" sz="3600" dirty="0" smtClean="0">
                <a:solidFill>
                  <a:srgbClr val="00B0F0"/>
                </a:solidFill>
                <a:latin typeface="Monotype Corsiva" pitchFamily="66" charset="0"/>
              </a:rPr>
              <a:t/>
            </a:r>
            <a:br>
              <a:rPr lang="ru-RU" sz="3600" dirty="0" smtClean="0">
                <a:solidFill>
                  <a:srgbClr val="00B0F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B0F0"/>
                </a:solidFill>
                <a:latin typeface="Monotype Corsiva" pitchFamily="66" charset="0"/>
              </a:rPr>
              <a:t>в обыденной жизни школьников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</p:spPr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Motherboard</a:t>
            </a:r>
            <a:r>
              <a:rPr lang="ru-RU" dirty="0" smtClean="0"/>
              <a:t> ( материнская плата) – «мамка»;</a:t>
            </a:r>
          </a:p>
          <a:p>
            <a:endParaRPr lang="ru-RU" dirty="0" smtClean="0"/>
          </a:p>
          <a:p>
            <a:r>
              <a:rPr lang="ru-RU" dirty="0" err="1" smtClean="0">
                <a:solidFill>
                  <a:srgbClr val="FF0000"/>
                </a:solidFill>
              </a:rPr>
              <a:t>CD-Rom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Drive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( накопитель на лазерных дисках) – у молодежи появился эквивалент « </a:t>
            </a:r>
            <a:r>
              <a:rPr lang="ru-RU" dirty="0" err="1" smtClean="0"/>
              <a:t>сидюшник</a:t>
            </a:r>
            <a:r>
              <a:rPr lang="ru-RU" dirty="0" smtClean="0"/>
              <a:t>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 descr="C:\Users\Ната\Desktop\цвет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928670"/>
            <a:ext cx="7072362" cy="5429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86058"/>
            <a:ext cx="8229600" cy="1143000"/>
          </a:xfrm>
        </p:spPr>
        <p:txBody>
          <a:bodyPr/>
          <a:lstStyle/>
          <a:p>
            <a:r>
              <a:rPr lang="ru-RU" sz="6600" dirty="0" smtClean="0">
                <a:solidFill>
                  <a:srgbClr val="FF0000"/>
                </a:solidFill>
                <a:latin typeface="Monotype Corsiva" pitchFamily="66" charset="0"/>
              </a:rPr>
              <a:t>Спасибо за внимание!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7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714511"/>
          </a:xfrm>
        </p:spPr>
        <p:txBody>
          <a:bodyPr/>
          <a:lstStyle/>
          <a:p>
            <a:r>
              <a:rPr lang="ru-RU" sz="2400" b="1" dirty="0" err="1" smtClean="0">
                <a:solidFill>
                  <a:srgbClr val="FFFF00"/>
                </a:solidFill>
                <a:latin typeface="Monotype Corsiva" pitchFamily="66" charset="0"/>
              </a:rPr>
              <a:t>Культурно―исторические</a:t>
            </a: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 предпосылки появления англицизмов в русском языке</a:t>
            </a:r>
            <a:b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</a:br>
            <a:endParaRPr lang="ru-RU" sz="2400" b="1" dirty="0" smtClean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57364"/>
            <a:ext cx="6400800" cy="3781436"/>
          </a:xfrm>
        </p:spPr>
        <p:txBody>
          <a:bodyPr/>
          <a:lstStyle/>
          <a:p>
            <a:r>
              <a:rPr lang="ru-RU" sz="1400" dirty="0" smtClean="0"/>
              <a:t>В истории процесса заимствования англицизмов можно выделить несколько этапов: XVI ― XVII вв., XVIII в., XIX в., XX в. </a:t>
            </a:r>
          </a:p>
          <a:p>
            <a:r>
              <a:rPr lang="ru-RU" sz="1400" dirty="0" smtClean="0"/>
              <a:t>Началом </a:t>
            </a:r>
            <a:r>
              <a:rPr lang="ru-RU" sz="1400" dirty="0" err="1" smtClean="0"/>
              <a:t>непостредственного</a:t>
            </a:r>
            <a:r>
              <a:rPr lang="ru-RU" sz="1400" dirty="0" smtClean="0"/>
              <a:t>  </a:t>
            </a:r>
            <a:r>
              <a:rPr lang="ru-RU" sz="1400" dirty="0" err="1" smtClean="0"/>
              <a:t>сближенния</a:t>
            </a:r>
            <a:r>
              <a:rPr lang="ru-RU" sz="1400" dirty="0" smtClean="0"/>
              <a:t> России с Англией принято считать 24 августа 1553 г., когда впервые английский корабль «Эдуард Благое Предприятие» («</a:t>
            </a:r>
            <a:r>
              <a:rPr lang="ru-RU" sz="1400" dirty="0" err="1" smtClean="0"/>
              <a:t>Edward</a:t>
            </a:r>
            <a:r>
              <a:rPr lang="ru-RU" sz="1400" dirty="0" smtClean="0"/>
              <a:t> </a:t>
            </a:r>
            <a:r>
              <a:rPr lang="ru-RU" sz="1400" dirty="0" err="1" smtClean="0"/>
              <a:t>Bonaventure</a:t>
            </a:r>
            <a:r>
              <a:rPr lang="ru-RU" sz="1400" dirty="0" smtClean="0"/>
              <a:t>») встал на якорь в устье реки Северной Двины.</a:t>
            </a:r>
          </a:p>
        </p:txBody>
      </p:sp>
      <p:pic>
        <p:nvPicPr>
          <p:cNvPr id="2052" name="Picture 4" descr="C:\Users\Ната\Desktop\кар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07976">
            <a:off x="832866" y="3678906"/>
            <a:ext cx="3762436" cy="2617680"/>
          </a:xfrm>
          <a:prstGeom prst="rect">
            <a:avLst/>
          </a:prstGeom>
          <a:noFill/>
        </p:spPr>
      </p:pic>
      <p:pic>
        <p:nvPicPr>
          <p:cNvPr id="2053" name="Picture 5" descr="C:\Users\Ната\Desktop\послы в росси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357562"/>
            <a:ext cx="4429156" cy="2859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В XVII в.</a:t>
            </a:r>
            <a:endParaRPr lang="ru-RU" sz="4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92285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  время  царствования  Петра  I  в  русский  язык  проникло  около  3000  английских  слов .  Особое  место  среди  них  занимает  морская  и  кораблестроительная  терминология  (</a:t>
            </a:r>
            <a:r>
              <a:rPr lang="ru-RU" i="1" dirty="0" smtClean="0">
                <a:solidFill>
                  <a:schemeClr val="bg1"/>
                </a:solidFill>
              </a:rPr>
              <a:t>бриг</a:t>
            </a:r>
            <a:r>
              <a:rPr lang="ru-RU" dirty="0" smtClean="0">
                <a:solidFill>
                  <a:schemeClr val="bg1"/>
                </a:solidFill>
              </a:rPr>
              <a:t>  ‘двухмачтовое  морское  судно’; </a:t>
            </a:r>
            <a:r>
              <a:rPr lang="ru-RU" i="1" dirty="0" smtClean="0">
                <a:solidFill>
                  <a:schemeClr val="bg1"/>
                </a:solidFill>
              </a:rPr>
              <a:t>ватерлиния</a:t>
            </a:r>
            <a:r>
              <a:rPr lang="ru-RU" dirty="0" smtClean="0">
                <a:solidFill>
                  <a:schemeClr val="bg1"/>
                </a:solidFill>
              </a:rPr>
              <a:t>  ‘черта  на  корпусе,  по  которой  возможно  погружение  судна  в  воду  при  загрузке’;  </a:t>
            </a:r>
            <a:r>
              <a:rPr lang="ru-RU" i="1" dirty="0" smtClean="0">
                <a:solidFill>
                  <a:schemeClr val="bg1"/>
                </a:solidFill>
              </a:rPr>
              <a:t>кеч(</a:t>
            </a:r>
            <a:r>
              <a:rPr lang="ru-RU" i="1" dirty="0" err="1" smtClean="0">
                <a:solidFill>
                  <a:schemeClr val="bg1"/>
                </a:solidFill>
              </a:rPr>
              <a:t>ь</a:t>
            </a:r>
            <a:r>
              <a:rPr lang="ru-RU" i="1" dirty="0" smtClean="0">
                <a:solidFill>
                  <a:schemeClr val="bg1"/>
                </a:solidFill>
              </a:rPr>
              <a:t>)</a:t>
            </a:r>
            <a:r>
              <a:rPr lang="ru-RU" dirty="0" smtClean="0">
                <a:solidFill>
                  <a:schemeClr val="bg1"/>
                </a:solidFill>
              </a:rPr>
              <a:t>  ‘небольшое  однопалубное  судно’  и  др.),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Русские студенты изучали математику, историю, право, медицину, богословие, мореплавание, минералогию, металлургию, механику, сельское хозяйство.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Значение английского языка для изучения морского дела было подчеркнуто введением этого языка как предмета преподавания открытой в Москве «навигационной» школе.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ата\Desktop\бриг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428604"/>
            <a:ext cx="2714644" cy="2643206"/>
          </a:xfrm>
          <a:prstGeom prst="rect">
            <a:avLst/>
          </a:prstGeom>
          <a:noFill/>
        </p:spPr>
      </p:pic>
      <p:pic>
        <p:nvPicPr>
          <p:cNvPr id="1027" name="Picture 3" descr="C:\Users\Ната\Desktop\кеч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2571744"/>
            <a:ext cx="2786082" cy="2166944"/>
          </a:xfrm>
          <a:prstGeom prst="rect">
            <a:avLst/>
          </a:prstGeom>
          <a:noFill/>
        </p:spPr>
      </p:pic>
      <p:pic>
        <p:nvPicPr>
          <p:cNvPr id="1028" name="Picture 4" descr="C:\Users\Ната\Desktop\0007-007-Vaterlinij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3857628"/>
            <a:ext cx="3714744" cy="285749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357686" y="785794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Бриг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00826" y="3000372"/>
            <a:ext cx="80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Кеч(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FFFF00"/>
                </a:solidFill>
                <a:latin typeface="Monotype Corsiva" pitchFamily="66" charset="0"/>
              </a:rPr>
              <a:t>конец XVIII- начало XIX вв.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520861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 России было немало людей, знавших и любивших английский язык.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Ради возможности читать английских авторов в подлиннике молодые русские писатели-романтики рьяно принимались за словари. Н.М. Карамзин, А.С. Пушкин, М.Ю. Лермонтов, Л.Н. Толстой, М.Е. Салтыков-Щедрин, В.А. Жуковский, И.С. Тургенев, А.А. Фет, А.А. Бестужев и другие русские писатели в совершенстве владели английским языком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году в Петербурге выходит</a:t>
            </a:r>
            <a:r>
              <a:rPr lang="en-US" dirty="0" smtClean="0">
                <a:solidFill>
                  <a:schemeClr val="bg1"/>
                </a:solidFill>
              </a:rPr>
              <a:t> «</a:t>
            </a:r>
            <a:r>
              <a:rPr lang="ru-RU" dirty="0" smtClean="0">
                <a:solidFill>
                  <a:schemeClr val="bg1"/>
                </a:solidFill>
              </a:rPr>
              <a:t>Английское обозрение</a:t>
            </a:r>
            <a:r>
              <a:rPr lang="en-US" dirty="0" smtClean="0">
                <a:solidFill>
                  <a:schemeClr val="bg1"/>
                </a:solidFill>
              </a:rPr>
              <a:t>»-« The St. Petersburg English Review of Literature, The Arts and Sciences. </a:t>
            </a:r>
            <a:r>
              <a:rPr lang="ru-RU" dirty="0" smtClean="0">
                <a:solidFill>
                  <a:schemeClr val="bg1"/>
                </a:solidFill>
              </a:rPr>
              <a:t>Также в Петербурге открылся « Аглицкий клуб », в котором проводили время избранные лица русского </a:t>
            </a:r>
            <a:r>
              <a:rPr lang="ru-RU" dirty="0" err="1" smtClean="0">
                <a:solidFill>
                  <a:schemeClr val="bg1"/>
                </a:solidFill>
              </a:rPr>
              <a:t>дворянства.в</a:t>
            </a:r>
            <a:r>
              <a:rPr lang="ru-RU" dirty="0" smtClean="0">
                <a:solidFill>
                  <a:schemeClr val="bg1"/>
                </a:solidFill>
              </a:rPr>
              <a:t> Петербурге в октябре 1770―январе 1771 г. существовал «Английский театр», </a:t>
            </a:r>
          </a:p>
          <a:p>
            <a:endParaRPr lang="ru-RU" dirty="0"/>
          </a:p>
        </p:txBody>
      </p:sp>
      <p:pic>
        <p:nvPicPr>
          <p:cNvPr id="2050" name="Picture 2" descr="C:\Users\Ната\Desktop\аеглийский теат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357166"/>
            <a:ext cx="4071965" cy="2725848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428992" y="2571744"/>
            <a:ext cx="3901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«Английский театр» в </a:t>
            </a:r>
            <a:r>
              <a:rPr lang="ru-RU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Ст.-Петербурге</a:t>
            </a:r>
            <a:endParaRPr lang="ru-RU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Ната\Desktop\английский клуб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357562"/>
            <a:ext cx="4486285" cy="313849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857752" y="5929330"/>
            <a:ext cx="4310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Заседание «Английского клуба» в Москве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.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начале XIX в. Англия выдвинула замечательных поэтов и писателей, стоявших на радикальных и даже революционных позициях: Д. Байрон, П. Шелли, Д. Китс, У. </a:t>
            </a:r>
            <a:r>
              <a:rPr lang="ru-RU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Водсворт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С. Тейлор Кольридж, Р. </a:t>
            </a:r>
            <a:r>
              <a:rPr lang="ru-RU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Соути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Ч. Диккенс, В. Теккерей, М. </a:t>
            </a:r>
            <a:r>
              <a:rPr lang="ru-RU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Бронте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Эл. </a:t>
            </a:r>
            <a:r>
              <a:rPr lang="ru-RU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Граскалл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многих других. «Именно увлечение английской литературой сделало этот язык более широко употребляемым в России, вывело его за пределы замкнутого великосветского языка и искусства» .</a:t>
            </a:r>
          </a:p>
          <a:p>
            <a:endParaRPr lang="ru-RU" dirty="0"/>
          </a:p>
        </p:txBody>
      </p:sp>
      <p:pic>
        <p:nvPicPr>
          <p:cNvPr id="3074" name="Picture 2" descr="C:\Users\Ната\Desktop\саут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85728"/>
            <a:ext cx="1997082" cy="192801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71934" y="1857364"/>
            <a:ext cx="1115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Р.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Соути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dirty="0"/>
          </a:p>
        </p:txBody>
      </p:sp>
      <p:pic>
        <p:nvPicPr>
          <p:cNvPr id="3075" name="Picture 3" descr="C:\Users\Ната\Desktop\водсвор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428604"/>
            <a:ext cx="1587508" cy="128588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000760" y="1500174"/>
            <a:ext cx="1344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У.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Водсворт</a:t>
            </a:r>
            <a:endParaRPr lang="ru-RU" dirty="0"/>
          </a:p>
        </p:txBody>
      </p:sp>
      <p:pic>
        <p:nvPicPr>
          <p:cNvPr id="3076" name="Picture 4" descr="C:\Users\Ната\Desktop\диккен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1785926"/>
            <a:ext cx="2214571" cy="154781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286380" y="3071810"/>
            <a:ext cx="1421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Ч. Диккенс</a:t>
            </a:r>
            <a:endParaRPr lang="ru-RU" dirty="0"/>
          </a:p>
        </p:txBody>
      </p:sp>
      <p:pic>
        <p:nvPicPr>
          <p:cNvPr id="3077" name="Picture 5" descr="C:\Users\Ната\Desktop\м. бронте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2714620"/>
            <a:ext cx="1643070" cy="147638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929058" y="3929066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М.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Бронте</a:t>
            </a:r>
            <a:endParaRPr lang="ru-RU" dirty="0"/>
          </a:p>
        </p:txBody>
      </p:sp>
      <p:pic>
        <p:nvPicPr>
          <p:cNvPr id="3078" name="Picture 6" descr="C:\Users\Ната\Desktop\кольридж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2500306"/>
            <a:ext cx="2000264" cy="174625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937177" y="4000504"/>
            <a:ext cx="2206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С. Тейлор Кольридж</a:t>
            </a:r>
            <a:endParaRPr lang="ru-RU" dirty="0"/>
          </a:p>
        </p:txBody>
      </p:sp>
      <p:pic>
        <p:nvPicPr>
          <p:cNvPr id="3079" name="Picture 7" descr="C:\Users\Ната\Desktop\м.шелли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4643446"/>
            <a:ext cx="2071702" cy="178595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500958" y="6000768"/>
            <a:ext cx="1271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П. Шелли</a:t>
            </a:r>
            <a:endParaRPr lang="ru-RU" dirty="0"/>
          </a:p>
        </p:txBody>
      </p:sp>
      <p:pic>
        <p:nvPicPr>
          <p:cNvPr id="3080" name="Picture 8" descr="C:\Users\Ната\Desktop\китс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2066" y="4000504"/>
            <a:ext cx="1643074" cy="1500198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5214942" y="5143512"/>
            <a:ext cx="940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Д. Китс</a:t>
            </a:r>
            <a:endParaRPr lang="ru-RU" dirty="0"/>
          </a:p>
        </p:txBody>
      </p:sp>
      <p:pic>
        <p:nvPicPr>
          <p:cNvPr id="3081" name="Picture 9" descr="C:\Users\Ната\Desktop\теккерей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57554" y="4857760"/>
            <a:ext cx="1643074" cy="1714512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3571868" y="6143644"/>
            <a:ext cx="1351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В. Теккерей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  <p:bldP spid="8" grpId="0"/>
      <p:bldP spid="10" grpId="0"/>
      <p:bldP spid="12" grpId="0"/>
      <p:bldP spid="14" grpId="0"/>
      <p:bldP spid="16" grpId="0"/>
      <p:bldP spid="1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i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XX в.</a:t>
            </a:r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Большую роль в проникновении английских слов в русский язык XX в. играют социальные и языковые контакты нашего государства с США. Американизмы занимают значительный процент в общем числе английских заимствований в русском языке.</a:t>
            </a:r>
          </a:p>
          <a:p>
            <a:endParaRPr lang="ru-RU" dirty="0"/>
          </a:p>
        </p:txBody>
      </p:sp>
      <p:pic>
        <p:nvPicPr>
          <p:cNvPr id="4098" name="Picture 2" descr="C:\Users\Ната\Desktop\америка\америка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571612"/>
            <a:ext cx="2500330" cy="1714502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4099" name="Picture 3" descr="C:\Users\Ната\Desktop\америка\америка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714620"/>
            <a:ext cx="2233625" cy="2643201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  <p:pic>
        <p:nvPicPr>
          <p:cNvPr id="4100" name="Picture 4" descr="C:\Users\Ната\Desktop\америка\америка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214290"/>
            <a:ext cx="2714644" cy="185738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4101" name="Picture 5" descr="C:\Users\Ната\Desktop\америка\америка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4000504"/>
            <a:ext cx="2643206" cy="2286006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Исследование заимствований</a:t>
            </a:r>
            <a:b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англицизмов в современном русском языке последних десятилетий</a:t>
            </a:r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	Исследовательские задачи:</a:t>
            </a:r>
            <a:endParaRPr lang="ru-RU" dirty="0" smtClean="0"/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Определить причины заимствований английских элементов в русском языке;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Проанализировать теоретические материалы, связанные с заимствованиями;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Рассмотреть способы образования англицизмов;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Классифицировать наиболее употребляемые англицизмы по сферам общения;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Выяснить отношение к исследуемому явлению у населения.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Способы образования англицизмов</a:t>
            </a:r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3600" b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Прямые заимствования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3600" i="1" dirty="0" smtClean="0"/>
          </a:p>
          <a:p>
            <a:pPr>
              <a:buNone/>
            </a:pPr>
            <a:r>
              <a:rPr lang="ru-RU" sz="3600" i="1" dirty="0" smtClean="0">
                <a:solidFill>
                  <a:srgbClr val="FF0000"/>
                </a:solidFill>
              </a:rPr>
              <a:t>уик-энд</a:t>
            </a:r>
            <a:r>
              <a:rPr lang="ru-RU" sz="3600" dirty="0" smtClean="0">
                <a:solidFill>
                  <a:srgbClr val="FF0000"/>
                </a:solidFill>
              </a:rPr>
              <a:t> </a:t>
            </a:r>
            <a:r>
              <a:rPr lang="ru-RU" sz="3600" dirty="0" smtClean="0"/>
              <a:t>- выходные</a:t>
            </a:r>
          </a:p>
          <a:p>
            <a:pPr>
              <a:buNone/>
            </a:pPr>
            <a:endParaRPr lang="ru-RU" sz="3600" i="1" dirty="0" smtClean="0"/>
          </a:p>
          <a:p>
            <a:pPr>
              <a:buNone/>
            </a:pPr>
            <a:r>
              <a:rPr lang="ru-RU" sz="3600" i="1" dirty="0" err="1" smtClean="0">
                <a:solidFill>
                  <a:srgbClr val="FF0000"/>
                </a:solidFill>
              </a:rPr>
              <a:t>блэк</a:t>
            </a:r>
            <a:r>
              <a:rPr lang="ru-RU" sz="3600" dirty="0" smtClean="0">
                <a:solidFill>
                  <a:srgbClr val="FF0000"/>
                </a:solidFill>
              </a:rPr>
              <a:t> </a:t>
            </a:r>
            <a:r>
              <a:rPr lang="ru-RU" sz="3600" dirty="0" smtClean="0"/>
              <a:t>– </a:t>
            </a:r>
            <a:r>
              <a:rPr lang="ru-RU" sz="3600" dirty="0" err="1" smtClean="0"/>
              <a:t>негр</a:t>
            </a: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i="1" dirty="0" smtClean="0">
                <a:solidFill>
                  <a:srgbClr val="FF0000"/>
                </a:solidFill>
              </a:rPr>
              <a:t>мани</a:t>
            </a:r>
            <a:r>
              <a:rPr lang="ru-RU" sz="3600" dirty="0" smtClean="0">
                <a:solidFill>
                  <a:srgbClr val="FF0000"/>
                </a:solidFill>
              </a:rPr>
              <a:t> </a:t>
            </a:r>
            <a:r>
              <a:rPr lang="ru-RU" sz="3600" dirty="0" smtClean="0"/>
              <a:t>– деньги</a:t>
            </a:r>
            <a:endParaRPr lang="ru-RU" sz="36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72 (1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72 (1)</Template>
  <TotalTime>246</TotalTime>
  <Words>530</Words>
  <Application>Microsoft Office PowerPoint</Application>
  <PresentationFormat>Экран (4:3)</PresentationFormat>
  <Paragraphs>109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Monotype Corsiva</vt:lpstr>
      <vt:lpstr>Times New Roman</vt:lpstr>
      <vt:lpstr>72 (1)</vt:lpstr>
      <vt:lpstr>Презентация PowerPoint</vt:lpstr>
      <vt:lpstr>Презентация PowerPoint</vt:lpstr>
      <vt:lpstr>Культурно―исторические предпосылки появления англицизмов в русском языке </vt:lpstr>
      <vt:lpstr>В XVII в.</vt:lpstr>
      <vt:lpstr>конец XVIII- начало XIX вв.</vt:lpstr>
      <vt:lpstr>Презентация PowerPoint</vt:lpstr>
      <vt:lpstr>XX в.</vt:lpstr>
      <vt:lpstr>Исследование заимствований англицизмов в современном русском языке последних десятилетий</vt:lpstr>
      <vt:lpstr>Способы образования англицизмов</vt:lpstr>
      <vt:lpstr>Способы образования англицизмов</vt:lpstr>
      <vt:lpstr>Способы образования англицизмов</vt:lpstr>
      <vt:lpstr>Способы образования англицизмов</vt:lpstr>
      <vt:lpstr>Способы образования англицизмов</vt:lpstr>
      <vt:lpstr>Способы образования англицизмов</vt:lpstr>
      <vt:lpstr>Способы образования англицизмов</vt:lpstr>
      <vt:lpstr>Способы образования англицизмов</vt:lpstr>
      <vt:lpstr>Современные англицизмыXIX века</vt:lpstr>
      <vt:lpstr>Социальная значимость английских заимствований в средствах массовой информации</vt:lpstr>
      <vt:lpstr>Использование лексики английского происхождения в обыденной жизни школьников </vt:lpstr>
      <vt:lpstr>Использование лексики английского происхождения в обыденной жизни школьников </vt:lpstr>
      <vt:lpstr>Спасибо за внимание!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Культурно―исторические предпосылки появления англицизмов в русском языке</dc:title>
  <dc:creator>Ната</dc:creator>
  <cp:lastModifiedBy>Пользователь Windows</cp:lastModifiedBy>
  <cp:revision>57</cp:revision>
  <dcterms:created xsi:type="dcterms:W3CDTF">2015-01-21T04:03:31Z</dcterms:created>
  <dcterms:modified xsi:type="dcterms:W3CDTF">2017-06-12T10:30:38Z</dcterms:modified>
</cp:coreProperties>
</file>