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16"/>
  </p:notesMasterIdLst>
  <p:sldIdLst>
    <p:sldId id="256" r:id="rId2"/>
    <p:sldId id="257" r:id="rId3"/>
    <p:sldId id="270" r:id="rId4"/>
    <p:sldId id="259" r:id="rId5"/>
    <p:sldId id="271" r:id="rId6"/>
    <p:sldId id="258" r:id="rId7"/>
    <p:sldId id="273" r:id="rId8"/>
    <p:sldId id="267" r:id="rId9"/>
    <p:sldId id="268" r:id="rId10"/>
    <p:sldId id="269" r:id="rId11"/>
    <p:sldId id="275" r:id="rId12"/>
    <p:sldId id="276" r:id="rId13"/>
    <p:sldId id="277" r:id="rId14"/>
    <p:sldId id="274"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0" d="100"/>
          <a:sy n="80" d="100"/>
        </p:scale>
        <p:origin x="-1493"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21FB1E-4A26-477F-9C25-221137CAE88C}" type="datetimeFigureOut">
              <a:rPr lang="ru-RU" smtClean="0"/>
              <a:pPr/>
              <a:t>18.05.2017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8D3916-1D7B-4C78-B48B-E4D73272A203}" type="slidenum">
              <a:rPr lang="ru-RU" smtClean="0"/>
              <a:pPr/>
              <a:t>‹#›</a:t>
            </a:fld>
            <a:endParaRPr lang="ru-RU"/>
          </a:p>
        </p:txBody>
      </p:sp>
    </p:spTree>
    <p:extLst>
      <p:ext uri="{BB962C8B-B14F-4D97-AF65-F5344CB8AC3E}">
        <p14:creationId xmlns="" xmlns:p14="http://schemas.microsoft.com/office/powerpoint/2010/main" val="35478166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18.05.2017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18.05.2017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18.05.2017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18.05.2017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18.05.2017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18.05.2017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3F8B75-41C9-4DF7-8194-AF7008291C85}" type="datetimeFigureOut">
              <a:rPr lang="ru-RU" smtClean="0">
                <a:solidFill>
                  <a:prstClr val="black">
                    <a:lumMod val="50000"/>
                    <a:lumOff val="50000"/>
                  </a:prstClr>
                </a:solidFill>
              </a:rPr>
              <a:pPr/>
              <a:t>18.05.2017</a:t>
            </a:fld>
            <a:endParaRPr lang="ru-RU">
              <a:solidFill>
                <a:prstClr val="black">
                  <a:lumMod val="50000"/>
                  <a:lumOff val="50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lumMod val="50000"/>
                  <a:lumOff val="50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B618EF-771A-45EA-8EF9-4DC85209BB5E}" type="slidenum">
              <a:rPr lang="ru-RU" smtClean="0">
                <a:solidFill>
                  <a:prstClr val="black">
                    <a:lumMod val="50000"/>
                    <a:lumOff val="50000"/>
                  </a:prstClr>
                </a:solidFill>
              </a:rPr>
              <a:pPr/>
              <a:t>‹#›</a:t>
            </a:fld>
            <a:endParaRPr lang="ru-RU">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00100" y="642918"/>
            <a:ext cx="7072362" cy="341632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7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Безопасная альтернатива бытовой химии</a:t>
            </a:r>
          </a:p>
        </p:txBody>
      </p:sp>
      <p:sp>
        <p:nvSpPr>
          <p:cNvPr id="6" name="TextBox 5"/>
          <p:cNvSpPr txBox="1"/>
          <p:nvPr/>
        </p:nvSpPr>
        <p:spPr>
          <a:xfrm>
            <a:off x="6500826" y="5857892"/>
            <a:ext cx="2426883" cy="923330"/>
          </a:xfrm>
          <a:prstGeom prst="rect">
            <a:avLst/>
          </a:prstGeom>
          <a:noFill/>
        </p:spPr>
        <p:txBody>
          <a:bodyPr wrap="none" rtlCol="0">
            <a:spAutoFit/>
          </a:bodyPr>
          <a:lstStyle/>
          <a:p>
            <a:pPr algn="r"/>
            <a:r>
              <a:rPr lang="ru-RU" b="1" i="1" dirty="0" smtClean="0">
                <a:solidFill>
                  <a:srgbClr val="C00000"/>
                </a:solidFill>
              </a:rPr>
              <a:t>Козина Маша</a:t>
            </a:r>
          </a:p>
          <a:p>
            <a:pPr algn="r"/>
            <a:r>
              <a:rPr lang="ru-RU" b="1" i="1" dirty="0" smtClean="0">
                <a:solidFill>
                  <a:srgbClr val="C00000"/>
                </a:solidFill>
              </a:rPr>
              <a:t>Редькина Виктория</a:t>
            </a:r>
            <a:endParaRPr lang="ru-RU" b="1" i="1" dirty="0" smtClean="0">
              <a:solidFill>
                <a:srgbClr val="C00000"/>
              </a:solidFill>
            </a:endParaRPr>
          </a:p>
          <a:p>
            <a:endParaRPr lang="ru-RU" b="1" i="1" dirty="0">
              <a:solidFill>
                <a:srgbClr val="C00000"/>
              </a:solidFill>
            </a:endParaRPr>
          </a:p>
        </p:txBody>
      </p:sp>
    </p:spTree>
    <p:extLst>
      <p:ext uri="{BB962C8B-B14F-4D97-AF65-F5344CB8AC3E}">
        <p14:creationId xmlns="" xmlns:p14="http://schemas.microsoft.com/office/powerpoint/2010/main" val="4088947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biologia\Desktop\материал по химии\картинки к проекту\i (9).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93581" y="683338"/>
            <a:ext cx="1419225"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3074" name="Picture 2" descr="C:\Users\biologia\Desktop\материал по химии\картинки к проекту\картинки\i (4).jp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r="50000" b="3701"/>
          <a:stretch/>
        </p:blipFill>
        <p:spPr bwMode="auto">
          <a:xfrm>
            <a:off x="1238697" y="548680"/>
            <a:ext cx="2463613" cy="3506066"/>
          </a:xfrm>
          <a:prstGeom prst="rect">
            <a:avLst/>
          </a:prstGeom>
          <a:noFill/>
          <a:extLst>
            <a:ext uri="{909E8E84-426E-40DD-AFC4-6F175D3DCCD1}">
              <a14:hiddenFill xmlns="" xmlns:a14="http://schemas.microsoft.com/office/drawing/2010/main">
                <a:solidFill>
                  <a:srgbClr val="FFFFFF"/>
                </a:solidFill>
              </a14:hiddenFill>
            </a:ext>
          </a:extLst>
        </p:spPr>
      </p:pic>
      <p:pic>
        <p:nvPicPr>
          <p:cNvPr id="3076" name="Picture 4" descr="C:\Users\biologia\Desktop\материал по химии\картинки к проекту\картинки\i (4).jp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53128"/>
          <a:stretch/>
        </p:blipFill>
        <p:spPr bwMode="auto">
          <a:xfrm>
            <a:off x="6317673" y="2852936"/>
            <a:ext cx="2420150" cy="3815240"/>
          </a:xfrm>
          <a:prstGeom prst="rect">
            <a:avLst/>
          </a:prstGeom>
          <a:noFill/>
          <a:extLst>
            <a:ext uri="{909E8E84-426E-40DD-AFC4-6F175D3DCCD1}">
              <a14:hiddenFill xmlns="" xmlns:a14="http://schemas.microsoft.com/office/drawing/2010/main">
                <a:solidFill>
                  <a:srgbClr val="FFFFFF"/>
                </a:solidFill>
              </a14:hiddenFill>
            </a:ext>
          </a:extLst>
        </p:spPr>
      </p:pic>
      <p:pic>
        <p:nvPicPr>
          <p:cNvPr id="3077" name="Picture 5" descr="C:\Users\biologia\Desktop\материал по химии\картинки к проекту\4.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563887" y="2881567"/>
            <a:ext cx="2952329" cy="2592288"/>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extBox 1"/>
          <p:cNvSpPr txBox="1"/>
          <p:nvPr/>
        </p:nvSpPr>
        <p:spPr>
          <a:xfrm>
            <a:off x="388070" y="4200658"/>
            <a:ext cx="3177242" cy="2246769"/>
          </a:xfrm>
          <a:prstGeom prst="rect">
            <a:avLst/>
          </a:prstGeom>
          <a:noFill/>
        </p:spPr>
        <p:txBody>
          <a:bodyPr wrap="square" rtlCol="0">
            <a:spAutoFit/>
          </a:bodyPr>
          <a:lstStyle/>
          <a:p>
            <a:pPr algn="just"/>
            <a:r>
              <a:rPr lang="ru-RU" sz="2000" b="1" dirty="0"/>
              <a:t>Смочите ванну и раковину водой и посыпьте содовым порошком, слегка протрите всю поверхность и оставьте на 10 минут. Затем снова протрите и смойте водой.</a:t>
            </a:r>
          </a:p>
        </p:txBody>
      </p:sp>
      <p:pic>
        <p:nvPicPr>
          <p:cNvPr id="3078" name="Picture 6" descr="C:\Users\biologia\Desktop\материал по химии\картинки к проекту\102877475_tp9cJitmCzg.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117711" y="412826"/>
            <a:ext cx="4620112" cy="232113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12965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47348" y="548680"/>
            <a:ext cx="5449313" cy="584775"/>
          </a:xfrm>
          <a:prstGeom prst="rect">
            <a:avLst/>
          </a:prstGeom>
        </p:spPr>
        <p:txBody>
          <a:bodyPr wrap="none">
            <a:spAutoFit/>
          </a:bodyPr>
          <a:lstStyle/>
          <a:p>
            <a:pPr algn="ct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Экологически чистая стирка </a:t>
            </a:r>
            <a:endPar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5122" name="Picture 2" descr="C:\Users\biologia\Desktop\материал по химии\картинки к проекту\картинки\75951350_79af681105c9.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520" y="1988840"/>
            <a:ext cx="3578379" cy="370539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Прямоугольник 4"/>
          <p:cNvSpPr/>
          <p:nvPr/>
        </p:nvSpPr>
        <p:spPr>
          <a:xfrm>
            <a:off x="3995936" y="1381061"/>
            <a:ext cx="4572000" cy="4708981"/>
          </a:xfrm>
          <a:prstGeom prst="rect">
            <a:avLst/>
          </a:prstGeom>
        </p:spPr>
        <p:txBody>
          <a:bodyPr>
            <a:spAutoFit/>
          </a:bodyPr>
          <a:lstStyle/>
          <a:p>
            <a:pPr algn="just"/>
            <a:r>
              <a:rPr lang="ru-RU" sz="2000" b="1" dirty="0"/>
              <a:t>Безвредный стиральный порошок. </a:t>
            </a:r>
            <a:endParaRPr lang="ru-RU" sz="2000" b="1" dirty="0" smtClean="0"/>
          </a:p>
          <a:p>
            <a:pPr algn="just"/>
            <a:endParaRPr lang="ru-RU" sz="2000" b="1" dirty="0"/>
          </a:p>
          <a:p>
            <a:pPr algn="just"/>
            <a:r>
              <a:rPr lang="ru-RU" sz="2000" dirty="0" smtClean="0"/>
              <a:t>Смешайте </a:t>
            </a:r>
            <a:r>
              <a:rPr lang="ru-RU" sz="2000" dirty="0"/>
              <a:t>250 мл натертого мыла, 125 мл кальцинированной соды (продается там же, где стиральные порошки), 125 мл буры (если не найдете буру, можно и без нее). Храните все в специальной коробочке.</a:t>
            </a:r>
            <a:br>
              <a:rPr lang="ru-RU" sz="2000" dirty="0"/>
            </a:br>
            <a:endParaRPr lang="ru-RU" sz="2000" dirty="0" smtClean="0"/>
          </a:p>
          <a:p>
            <a:pPr algn="just"/>
            <a:r>
              <a:rPr lang="ru-RU" sz="2000" dirty="0" smtClean="0"/>
              <a:t>Перед </a:t>
            </a:r>
            <a:r>
              <a:rPr lang="ru-RU" sz="2000" dirty="0"/>
              <a:t>стиркой добавьте в воду в вашей стиральной машине 100 мл этой смеси.</a:t>
            </a:r>
            <a:br>
              <a:rPr lang="ru-RU" sz="2000" dirty="0"/>
            </a:br>
            <a:endParaRPr lang="ru-RU" sz="2000" dirty="0" smtClean="0"/>
          </a:p>
          <a:p>
            <a:pPr algn="just"/>
            <a:r>
              <a:rPr lang="ru-RU" sz="2000" dirty="0" smtClean="0"/>
              <a:t>Добавив </a:t>
            </a:r>
            <a:r>
              <a:rPr lang="ru-RU" sz="2000" dirty="0"/>
              <a:t>винный уксус (125-250 мл) при полоскании, можно избавиться от всех остатков мыла и смягчить ткань.</a:t>
            </a:r>
          </a:p>
        </p:txBody>
      </p:sp>
    </p:spTree>
    <p:extLst>
      <p:ext uri="{BB962C8B-B14F-4D97-AF65-F5344CB8AC3E}">
        <p14:creationId xmlns="" xmlns:p14="http://schemas.microsoft.com/office/powerpoint/2010/main" val="21721343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9042" y="548680"/>
            <a:ext cx="8345939" cy="584775"/>
          </a:xfrm>
          <a:prstGeom prst="rect">
            <a:avLst/>
          </a:prstGeom>
        </p:spPr>
        <p:txBody>
          <a:bodyPr wrap="none">
            <a:spAutoFit/>
          </a:bodyPr>
          <a:lstStyle/>
          <a:p>
            <a:pPr algn="ct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Экологически чистая кухня – залог здоровья</a:t>
            </a:r>
            <a:endPar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6146" name="Picture 2" descr="C:\Users\biologia\Desktop\материал по химии\картинки к проекту\картинки\image19333339.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11560" y="3825017"/>
            <a:ext cx="3816424" cy="2623792"/>
          </a:xfrm>
          <a:prstGeom prst="rect">
            <a:avLst/>
          </a:prstGeom>
          <a:noFill/>
          <a:extLst>
            <a:ext uri="{909E8E84-426E-40DD-AFC4-6F175D3DCCD1}">
              <a14:hiddenFill xmlns="" xmlns:a14="http://schemas.microsoft.com/office/drawing/2010/main">
                <a:solidFill>
                  <a:srgbClr val="FFFFFF"/>
                </a:solidFill>
              </a14:hiddenFill>
            </a:ext>
          </a:extLst>
        </p:spPr>
      </p:pic>
      <p:pic>
        <p:nvPicPr>
          <p:cNvPr id="6147" name="Picture 3" descr="C:\Users\biologia\Desktop\материал по химии\картинки к проекту\картинки\i (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508104" y="1568201"/>
            <a:ext cx="2913112" cy="2184834"/>
          </a:xfrm>
          <a:prstGeom prst="rect">
            <a:avLst/>
          </a:prstGeom>
          <a:noFill/>
          <a:extLst>
            <a:ext uri="{909E8E84-426E-40DD-AFC4-6F175D3DCCD1}">
              <a14:hiddenFill xmlns="" xmlns:a14="http://schemas.microsoft.com/office/drawing/2010/main">
                <a:solidFill>
                  <a:srgbClr val="FFFFFF"/>
                </a:solidFill>
              </a14:hiddenFill>
            </a:ext>
          </a:extLst>
        </p:spPr>
      </p:pic>
      <p:sp>
        <p:nvSpPr>
          <p:cNvPr id="3" name="Прямоугольник 2"/>
          <p:cNvSpPr/>
          <p:nvPr/>
        </p:nvSpPr>
        <p:spPr>
          <a:xfrm>
            <a:off x="4860032" y="3933056"/>
            <a:ext cx="4075247" cy="2554545"/>
          </a:xfrm>
          <a:prstGeom prst="rect">
            <a:avLst/>
          </a:prstGeom>
        </p:spPr>
        <p:txBody>
          <a:bodyPr wrap="square">
            <a:spAutoFit/>
          </a:bodyPr>
          <a:lstStyle/>
          <a:p>
            <a:pPr algn="just"/>
            <a:r>
              <a:rPr lang="ru-RU" sz="2000" dirty="0"/>
              <a:t>Преимущество использования дома чистящих средств, в состав которых входят естественные ингредиенты, состоит в том, что они довольно эффективны, не загрязняют и не отравляют воздух внутри помещения, а также экономят наши деньги.</a:t>
            </a:r>
          </a:p>
        </p:txBody>
      </p:sp>
      <p:sp>
        <p:nvSpPr>
          <p:cNvPr id="4" name="Прямоугольник 3"/>
          <p:cNvSpPr/>
          <p:nvPr/>
        </p:nvSpPr>
        <p:spPr>
          <a:xfrm>
            <a:off x="399042" y="1198490"/>
            <a:ext cx="4957731" cy="2554545"/>
          </a:xfrm>
          <a:prstGeom prst="rect">
            <a:avLst/>
          </a:prstGeom>
        </p:spPr>
        <p:txBody>
          <a:bodyPr wrap="square">
            <a:spAutoFit/>
          </a:bodyPr>
          <a:lstStyle/>
          <a:p>
            <a:pPr algn="just"/>
            <a:r>
              <a:rPr lang="ru-RU" sz="2000" dirty="0"/>
              <a:t>Поверхностно-активные вещества - основа всех моющих средств, попадая в организм человека, разрушаются и образуют перекиси, которые сжигают мембраны клеток. </a:t>
            </a:r>
            <a:r>
              <a:rPr lang="ru-RU" sz="2000" dirty="0" smtClean="0"/>
              <a:t>Самые распространенные недомогания </a:t>
            </a:r>
            <a:r>
              <a:rPr lang="ru-RU" sz="2000" dirty="0"/>
              <a:t>от использования чистящих средств – это дерматит. </a:t>
            </a:r>
            <a:r>
              <a:rPr lang="ru-RU" sz="2000" dirty="0" smtClean="0"/>
              <a:t>гастрит, аллергия, язва желудка</a:t>
            </a:r>
            <a:endParaRPr lang="ru-RU" sz="2000" dirty="0"/>
          </a:p>
        </p:txBody>
      </p:sp>
    </p:spTree>
    <p:extLst>
      <p:ext uri="{BB962C8B-B14F-4D97-AF65-F5344CB8AC3E}">
        <p14:creationId xmlns="" xmlns:p14="http://schemas.microsoft.com/office/powerpoint/2010/main" val="280688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91952" y="260648"/>
            <a:ext cx="7416824" cy="584775"/>
          </a:xfrm>
          <a:prstGeom prst="rect">
            <a:avLst/>
          </a:prstGeom>
        </p:spPr>
        <p:txBody>
          <a:bodyPr wrap="square">
            <a:spAutoFit/>
          </a:bodyPr>
          <a:lstStyle/>
          <a:p>
            <a:pPr lvl="0" algn="ctr"/>
            <a:r>
              <a:rPr lang="ru-RU" sz="3200" b="1" spc="50" dirty="0" smtClean="0">
                <a:ln w="11430"/>
                <a:gradFill>
                  <a:gsLst>
                    <a:gs pos="25000">
                      <a:srgbClr val="A5644E">
                        <a:satMod val="155000"/>
                      </a:srgbClr>
                    </a:gs>
                    <a:gs pos="100000">
                      <a:srgbClr val="A5644E">
                        <a:shade val="45000"/>
                        <a:satMod val="165000"/>
                      </a:srgbClr>
                    </a:gs>
                  </a:gsLst>
                  <a:lin ang="5400000"/>
                </a:gradFill>
                <a:effectLst>
                  <a:outerShdw blurRad="76200" dist="50800" dir="5400000" algn="tl" rotWithShape="0">
                    <a:srgbClr val="000000">
                      <a:alpha val="65000"/>
                    </a:srgbClr>
                  </a:outerShdw>
                </a:effectLst>
              </a:rPr>
              <a:t>Экономическая составляющая</a:t>
            </a:r>
          </a:p>
        </p:txBody>
      </p:sp>
      <p:graphicFrame>
        <p:nvGraphicFramePr>
          <p:cNvPr id="7" name="Таблица 6"/>
          <p:cNvGraphicFramePr>
            <a:graphicFrameLocks noGrp="1"/>
          </p:cNvGraphicFramePr>
          <p:nvPr>
            <p:extLst>
              <p:ext uri="{D42A27DB-BD31-4B8C-83A1-F6EECF244321}">
                <p14:modId xmlns="" xmlns:p14="http://schemas.microsoft.com/office/powerpoint/2010/main" val="4056745775"/>
              </p:ext>
            </p:extLst>
          </p:nvPr>
        </p:nvGraphicFramePr>
        <p:xfrm>
          <a:off x="500034" y="1142986"/>
          <a:ext cx="8215370" cy="5357849"/>
        </p:xfrm>
        <a:graphic>
          <a:graphicData uri="http://schemas.openxmlformats.org/drawingml/2006/table">
            <a:tbl>
              <a:tblPr firstRow="1" firstCol="1" bandRow="1">
                <a:tableStyleId>{5C22544A-7EE6-4342-B048-85BDC9FD1C3A}</a:tableStyleId>
              </a:tblPr>
              <a:tblGrid>
                <a:gridCol w="1699339"/>
                <a:gridCol w="1039931"/>
                <a:gridCol w="1699339"/>
                <a:gridCol w="725268"/>
                <a:gridCol w="2300207"/>
                <a:gridCol w="751286"/>
              </a:tblGrid>
              <a:tr h="406267">
                <a:tc gridSpan="4">
                  <a:txBody>
                    <a:bodyPr/>
                    <a:lstStyle/>
                    <a:p>
                      <a:pPr algn="ctr">
                        <a:lnSpc>
                          <a:spcPct val="115000"/>
                        </a:lnSpc>
                        <a:spcAft>
                          <a:spcPts val="0"/>
                        </a:spcAft>
                        <a:tabLst>
                          <a:tab pos="1733550" algn="l"/>
                        </a:tabLst>
                      </a:pPr>
                      <a:r>
                        <a:rPr lang="ru-RU" sz="1400" dirty="0">
                          <a:effectLst/>
                        </a:rPr>
                        <a:t>Синтетические моющие средства</a:t>
                      </a:r>
                      <a:endParaRPr lang="ru-RU" sz="1100" dirty="0">
                        <a:effectLst/>
                        <a:latin typeface="Calibri"/>
                        <a:ea typeface="Calibri"/>
                        <a:cs typeface="Times New Roman"/>
                      </a:endParaRPr>
                    </a:p>
                  </a:txBody>
                  <a:tcPr marL="68580" marR="68580" marT="0" marB="0"/>
                </a:tc>
                <a:tc hMerge="1">
                  <a:txBody>
                    <a:bodyPr/>
                    <a:lstStyle/>
                    <a:p>
                      <a:endParaRPr lang="ru-RU"/>
                    </a:p>
                  </a:txBody>
                  <a:tcPr/>
                </a:tc>
                <a:tc hMerge="1">
                  <a:txBody>
                    <a:bodyPr/>
                    <a:lstStyle/>
                    <a:p>
                      <a:endParaRPr lang="ru-RU"/>
                    </a:p>
                  </a:txBody>
                  <a:tcPr/>
                </a:tc>
                <a:tc hMerge="1">
                  <a:txBody>
                    <a:bodyPr/>
                    <a:lstStyle/>
                    <a:p>
                      <a:endParaRPr lang="ru-RU"/>
                    </a:p>
                  </a:txBody>
                  <a:tcPr/>
                </a:tc>
                <a:tc rowSpan="2" gridSpan="2">
                  <a:txBody>
                    <a:bodyPr/>
                    <a:lstStyle/>
                    <a:p>
                      <a:pPr algn="ctr">
                        <a:lnSpc>
                          <a:spcPct val="115000"/>
                        </a:lnSpc>
                        <a:spcAft>
                          <a:spcPts val="0"/>
                        </a:spcAft>
                        <a:tabLst>
                          <a:tab pos="1733550" algn="l"/>
                        </a:tabLst>
                      </a:pPr>
                      <a:r>
                        <a:rPr lang="ru-RU" sz="1400" dirty="0">
                          <a:effectLst/>
                        </a:rPr>
                        <a:t>Натуральные средства</a:t>
                      </a:r>
                      <a:endParaRPr lang="ru-RU" sz="1100" dirty="0">
                        <a:effectLst/>
                        <a:latin typeface="Calibri"/>
                        <a:ea typeface="Calibri"/>
                        <a:cs typeface="Times New Roman"/>
                      </a:endParaRPr>
                    </a:p>
                  </a:txBody>
                  <a:tcPr marL="68580" marR="68580" marT="0" marB="0"/>
                </a:tc>
                <a:tc rowSpan="2" hMerge="1">
                  <a:txBody>
                    <a:bodyPr/>
                    <a:lstStyle/>
                    <a:p>
                      <a:endParaRPr lang="ru-RU"/>
                    </a:p>
                  </a:txBody>
                  <a:tcPr/>
                </a:tc>
              </a:tr>
              <a:tr h="840277">
                <a:tc gridSpan="2">
                  <a:txBody>
                    <a:bodyPr/>
                    <a:lstStyle/>
                    <a:p>
                      <a:pPr algn="ctr">
                        <a:lnSpc>
                          <a:spcPct val="115000"/>
                        </a:lnSpc>
                        <a:spcAft>
                          <a:spcPts val="0"/>
                        </a:spcAft>
                        <a:tabLst>
                          <a:tab pos="1733550" algn="l"/>
                        </a:tabLst>
                      </a:pPr>
                      <a:r>
                        <a:rPr lang="ru-RU" sz="1400">
                          <a:effectLst/>
                        </a:rPr>
                        <a:t> Средства для стирки и дезинфицирующие</a:t>
                      </a:r>
                      <a:endParaRPr lang="ru-RU" sz="1100">
                        <a:effectLst/>
                        <a:latin typeface="Calibri"/>
                        <a:ea typeface="Calibri"/>
                        <a:cs typeface="Times New Roman"/>
                      </a:endParaRPr>
                    </a:p>
                  </a:txBody>
                  <a:tcPr marL="68580" marR="68580" marT="0" marB="0"/>
                </a:tc>
                <a:tc hMerge="1">
                  <a:txBody>
                    <a:bodyPr/>
                    <a:lstStyle/>
                    <a:p>
                      <a:endParaRPr lang="ru-RU"/>
                    </a:p>
                  </a:txBody>
                  <a:tcPr/>
                </a:tc>
                <a:tc gridSpan="2">
                  <a:txBody>
                    <a:bodyPr/>
                    <a:lstStyle/>
                    <a:p>
                      <a:pPr algn="ctr">
                        <a:lnSpc>
                          <a:spcPct val="115000"/>
                        </a:lnSpc>
                        <a:spcAft>
                          <a:spcPts val="0"/>
                        </a:spcAft>
                        <a:tabLst>
                          <a:tab pos="1733550" algn="l"/>
                        </a:tabLst>
                      </a:pPr>
                      <a:r>
                        <a:rPr lang="ru-RU" sz="1400" dirty="0">
                          <a:effectLst/>
                        </a:rPr>
                        <a:t>Средства для посуды</a:t>
                      </a:r>
                      <a:endParaRPr lang="ru-RU" sz="1100" dirty="0">
                        <a:effectLst/>
                        <a:latin typeface="Calibri"/>
                        <a:ea typeface="Calibri"/>
                        <a:cs typeface="Times New Roman"/>
                      </a:endParaRPr>
                    </a:p>
                  </a:txBody>
                  <a:tcPr marL="68580" marR="68580" marT="0" marB="0"/>
                </a:tc>
                <a:tc hMerge="1">
                  <a:txBody>
                    <a:bodyPr/>
                    <a:lstStyle/>
                    <a:p>
                      <a:endParaRPr lang="ru-RU"/>
                    </a:p>
                  </a:txBody>
                  <a:tcPr/>
                </a:tc>
                <a:tc gridSpan="2" vMerge="1">
                  <a:txBody>
                    <a:bodyPr/>
                    <a:lstStyle/>
                    <a:p>
                      <a:endParaRPr lang="ru-RU"/>
                    </a:p>
                  </a:txBody>
                  <a:tcPr/>
                </a:tc>
                <a:tc hMerge="1" vMerge="1">
                  <a:txBody>
                    <a:bodyPr/>
                    <a:lstStyle/>
                    <a:p>
                      <a:endParaRPr lang="ru-RU"/>
                    </a:p>
                  </a:txBody>
                  <a:tcPr/>
                </a:tc>
              </a:tr>
              <a:tr h="454902">
                <a:tc>
                  <a:txBody>
                    <a:bodyPr/>
                    <a:lstStyle/>
                    <a:p>
                      <a:pPr>
                        <a:lnSpc>
                          <a:spcPct val="115000"/>
                        </a:lnSpc>
                        <a:spcAft>
                          <a:spcPts val="0"/>
                        </a:spcAft>
                        <a:tabLst>
                          <a:tab pos="1733550" algn="l"/>
                        </a:tabLst>
                      </a:pPr>
                      <a:r>
                        <a:rPr lang="ru-RU" sz="1400">
                          <a:effectLst/>
                        </a:rPr>
                        <a:t>Наименование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Цена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Наименование</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Цена</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Наименование</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Цена</a:t>
                      </a:r>
                      <a:endParaRPr lang="ru-RU" sz="1100">
                        <a:effectLst/>
                        <a:latin typeface="Calibri"/>
                        <a:ea typeface="Calibri"/>
                        <a:cs typeface="Times New Roman"/>
                      </a:endParaRPr>
                    </a:p>
                  </a:txBody>
                  <a:tcPr marL="68580" marR="68580" marT="0" marB="0"/>
                </a:tc>
              </a:tr>
              <a:tr h="406267">
                <a:tc>
                  <a:txBody>
                    <a:bodyPr/>
                    <a:lstStyle/>
                    <a:p>
                      <a:pPr>
                        <a:lnSpc>
                          <a:spcPct val="115000"/>
                        </a:lnSpc>
                        <a:spcAft>
                          <a:spcPts val="0"/>
                        </a:spcAft>
                        <a:tabLst>
                          <a:tab pos="1733550" algn="l"/>
                        </a:tabLst>
                      </a:pPr>
                      <a:r>
                        <a:rPr lang="ru-RU" sz="1400">
                          <a:effectLst/>
                        </a:rPr>
                        <a:t>Ариель</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50</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Пемолюкс</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44</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Горчица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29</a:t>
                      </a:r>
                      <a:endParaRPr lang="ru-RU" sz="1100">
                        <a:effectLst/>
                        <a:latin typeface="Calibri"/>
                        <a:ea typeface="Calibri"/>
                        <a:cs typeface="Times New Roman"/>
                      </a:endParaRPr>
                    </a:p>
                  </a:txBody>
                  <a:tcPr marL="68580" marR="68580" marT="0" marB="0"/>
                </a:tc>
              </a:tr>
              <a:tr h="406267">
                <a:tc>
                  <a:txBody>
                    <a:bodyPr/>
                    <a:lstStyle/>
                    <a:p>
                      <a:pPr>
                        <a:lnSpc>
                          <a:spcPct val="115000"/>
                        </a:lnSpc>
                        <a:spcAft>
                          <a:spcPts val="0"/>
                        </a:spcAft>
                        <a:tabLst>
                          <a:tab pos="1733550" algn="l"/>
                        </a:tabLst>
                      </a:pPr>
                      <a:r>
                        <a:rPr lang="ru-RU" sz="1400">
                          <a:effectLst/>
                        </a:rPr>
                        <a:t>Ушастый нянь</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45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Сорти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39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Сода пищевая</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20</a:t>
                      </a:r>
                      <a:endParaRPr lang="ru-RU" sz="1100">
                        <a:effectLst/>
                        <a:latin typeface="Calibri"/>
                        <a:ea typeface="Calibri"/>
                        <a:cs typeface="Times New Roman"/>
                      </a:endParaRPr>
                    </a:p>
                  </a:txBody>
                  <a:tcPr marL="68580" marR="68580" marT="0" marB="0"/>
                </a:tc>
              </a:tr>
              <a:tr h="406267">
                <a:tc>
                  <a:txBody>
                    <a:bodyPr/>
                    <a:lstStyle/>
                    <a:p>
                      <a:pPr>
                        <a:lnSpc>
                          <a:spcPct val="115000"/>
                        </a:lnSpc>
                        <a:spcAft>
                          <a:spcPts val="0"/>
                        </a:spcAft>
                        <a:tabLst>
                          <a:tab pos="1733550" algn="l"/>
                        </a:tabLst>
                      </a:pPr>
                      <a:r>
                        <a:rPr lang="ru-RU" sz="1400">
                          <a:effectLst/>
                        </a:rPr>
                        <a:t>Тайд</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53</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Фейри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48</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Уксус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35</a:t>
                      </a:r>
                      <a:endParaRPr lang="ru-RU" sz="1100">
                        <a:effectLst/>
                        <a:latin typeface="Calibri"/>
                        <a:ea typeface="Calibri"/>
                        <a:cs typeface="Times New Roman"/>
                      </a:endParaRPr>
                    </a:p>
                  </a:txBody>
                  <a:tcPr marL="68580" marR="68580" marT="0" marB="0"/>
                </a:tc>
              </a:tr>
              <a:tr h="406267">
                <a:tc>
                  <a:txBody>
                    <a:bodyPr/>
                    <a:lstStyle/>
                    <a:p>
                      <a:pPr>
                        <a:lnSpc>
                          <a:spcPct val="115000"/>
                        </a:lnSpc>
                        <a:spcAft>
                          <a:spcPts val="0"/>
                        </a:spcAft>
                        <a:tabLst>
                          <a:tab pos="1733550" algn="l"/>
                        </a:tabLst>
                      </a:pPr>
                      <a:r>
                        <a:rPr lang="ru-RU" sz="1400">
                          <a:effectLst/>
                        </a:rPr>
                        <a:t>Дени</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44</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Капля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39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Мыло хоз.</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20</a:t>
                      </a:r>
                      <a:endParaRPr lang="ru-RU" sz="1100">
                        <a:effectLst/>
                        <a:latin typeface="Calibri"/>
                        <a:ea typeface="Calibri"/>
                        <a:cs typeface="Times New Roman"/>
                      </a:endParaRPr>
                    </a:p>
                  </a:txBody>
                  <a:tcPr marL="68580" marR="68580" marT="0" marB="0"/>
                </a:tc>
              </a:tr>
              <a:tr h="406267">
                <a:tc>
                  <a:txBody>
                    <a:bodyPr/>
                    <a:lstStyle/>
                    <a:p>
                      <a:pPr>
                        <a:lnSpc>
                          <a:spcPct val="115000"/>
                        </a:lnSpc>
                        <a:spcAft>
                          <a:spcPts val="0"/>
                        </a:spcAft>
                        <a:tabLst>
                          <a:tab pos="1733550" algn="l"/>
                        </a:tabLst>
                      </a:pPr>
                      <a:r>
                        <a:rPr lang="ru-RU" sz="1400">
                          <a:effectLst/>
                        </a:rPr>
                        <a:t>Сорти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42</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АОС</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75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Соль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10</a:t>
                      </a:r>
                      <a:endParaRPr lang="ru-RU" sz="1100">
                        <a:effectLst/>
                        <a:latin typeface="Calibri"/>
                        <a:ea typeface="Calibri"/>
                        <a:cs typeface="Times New Roman"/>
                      </a:endParaRPr>
                    </a:p>
                  </a:txBody>
                  <a:tcPr marL="68580" marR="68580" marT="0" marB="0"/>
                </a:tc>
              </a:tr>
              <a:tr h="406267">
                <a:tc>
                  <a:txBody>
                    <a:bodyPr/>
                    <a:lstStyle/>
                    <a:p>
                      <a:pPr>
                        <a:lnSpc>
                          <a:spcPct val="115000"/>
                        </a:lnSpc>
                        <a:spcAft>
                          <a:spcPts val="0"/>
                        </a:spcAft>
                        <a:tabLst>
                          <a:tab pos="1733550" algn="l"/>
                        </a:tabLst>
                      </a:pPr>
                      <a:r>
                        <a:rPr lang="ru-RU" sz="1400">
                          <a:effectLst/>
                        </a:rPr>
                        <a:t>Миф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37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 Биолан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55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Сода кальцин.</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22</a:t>
                      </a:r>
                      <a:endParaRPr lang="ru-RU" sz="1100">
                        <a:effectLst/>
                        <a:latin typeface="Calibri"/>
                        <a:ea typeface="Calibri"/>
                        <a:cs typeface="Times New Roman"/>
                      </a:endParaRPr>
                    </a:p>
                  </a:txBody>
                  <a:tcPr marL="68580" marR="68580" marT="0" marB="0"/>
                </a:tc>
              </a:tr>
              <a:tr h="406267">
                <a:tc>
                  <a:txBody>
                    <a:bodyPr/>
                    <a:lstStyle/>
                    <a:p>
                      <a:pPr>
                        <a:lnSpc>
                          <a:spcPct val="115000"/>
                        </a:lnSpc>
                        <a:spcAft>
                          <a:spcPts val="0"/>
                        </a:spcAft>
                        <a:tabLst>
                          <a:tab pos="1733550" algn="l"/>
                        </a:tabLst>
                      </a:pPr>
                      <a:r>
                        <a:rPr lang="ru-RU" sz="1400">
                          <a:effectLst/>
                        </a:rPr>
                        <a:t>Лоск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45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Р</a:t>
                      </a:r>
                      <a:r>
                        <a:rPr lang="en-US" sz="1400">
                          <a:effectLst/>
                        </a:rPr>
                        <a:t>ril</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51</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Лимонная кислота</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17</a:t>
                      </a:r>
                      <a:endParaRPr lang="ru-RU" sz="1100">
                        <a:effectLst/>
                        <a:latin typeface="Calibri"/>
                        <a:ea typeface="Calibri"/>
                        <a:cs typeface="Times New Roman"/>
                      </a:endParaRPr>
                    </a:p>
                  </a:txBody>
                  <a:tcPr marL="68580" marR="68580" marT="0" marB="0"/>
                </a:tc>
              </a:tr>
              <a:tr h="406267">
                <a:tc>
                  <a:txBody>
                    <a:bodyPr/>
                    <a:lstStyle/>
                    <a:p>
                      <a:pPr>
                        <a:lnSpc>
                          <a:spcPct val="115000"/>
                        </a:lnSpc>
                        <a:spcAft>
                          <a:spcPts val="0"/>
                        </a:spcAft>
                        <a:tabLst>
                          <a:tab pos="1733550" algn="l"/>
                        </a:tabLst>
                      </a:pPr>
                      <a:r>
                        <a:rPr lang="ru-RU" sz="1400">
                          <a:effectLst/>
                        </a:rPr>
                        <a:t>Калгон</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208</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Комет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49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Бура</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28</a:t>
                      </a:r>
                      <a:endParaRPr lang="ru-RU" sz="1100">
                        <a:effectLst/>
                        <a:latin typeface="Calibri"/>
                        <a:ea typeface="Calibri"/>
                        <a:cs typeface="Times New Roman"/>
                      </a:endParaRPr>
                    </a:p>
                  </a:txBody>
                  <a:tcPr marL="68580" marR="68580" marT="0" marB="0"/>
                </a:tc>
              </a:tr>
              <a:tr h="406267">
                <a:tc>
                  <a:txBody>
                    <a:bodyPr/>
                    <a:lstStyle/>
                    <a:p>
                      <a:pPr>
                        <a:lnSpc>
                          <a:spcPct val="115000"/>
                        </a:lnSpc>
                        <a:spcAft>
                          <a:spcPts val="0"/>
                        </a:spcAft>
                        <a:tabLst>
                          <a:tab pos="1733550" algn="l"/>
                        </a:tabLst>
                      </a:pPr>
                      <a:r>
                        <a:rPr lang="ru-RU" sz="1400">
                          <a:effectLst/>
                        </a:rPr>
                        <a:t>Доместос</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78</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en-US" sz="1400">
                          <a:effectLst/>
                        </a:rPr>
                        <a:t>Amwey</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en-US" sz="1400">
                          <a:effectLst/>
                        </a:rPr>
                        <a:t>595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tabLst>
                          <a:tab pos="1733550" algn="l"/>
                        </a:tabLst>
                      </a:pPr>
                      <a:r>
                        <a:rPr lang="ru-RU" sz="1400" dirty="0">
                          <a:effectLst/>
                        </a:rPr>
                        <a:t> </a:t>
                      </a:r>
                      <a:endParaRPr lang="ru-RU" sz="1100" dirty="0">
                        <a:effectLst/>
                        <a:latin typeface="Calibri"/>
                        <a:ea typeface="Calibri"/>
                        <a:cs typeface="Times New Roman"/>
                      </a:endParaRPr>
                    </a:p>
                  </a:txBody>
                  <a:tcPr marL="68580" marR="68580" marT="0" marB="0"/>
                </a:tc>
              </a:tr>
            </a:tbl>
          </a:graphicData>
        </a:graphic>
      </p:graphicFrame>
    </p:spTree>
    <p:extLst>
      <p:ext uri="{BB962C8B-B14F-4D97-AF65-F5344CB8AC3E}">
        <p14:creationId xmlns="" xmlns:p14="http://schemas.microsoft.com/office/powerpoint/2010/main" val="16073598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rot="5893425">
            <a:off x="349027" y="91787"/>
            <a:ext cx="866596" cy="836265"/>
          </a:xfrm>
          <a:prstGeom prst="rect">
            <a:avLst/>
          </a:prstGeom>
        </p:spPr>
      </p:pic>
      <p:sp>
        <p:nvSpPr>
          <p:cNvPr id="7" name="Прямоугольник 6"/>
          <p:cNvSpPr/>
          <p:nvPr/>
        </p:nvSpPr>
        <p:spPr>
          <a:xfrm>
            <a:off x="2209364" y="445638"/>
            <a:ext cx="4572000" cy="584775"/>
          </a:xfrm>
          <a:prstGeom prst="rect">
            <a:avLst/>
          </a:prstGeom>
        </p:spPr>
        <p:txBody>
          <a:bodyPr>
            <a:spAutoFit/>
          </a:bodyPr>
          <a:lstStyle/>
          <a:p>
            <a:pPr lvl="0" algn="ctr"/>
            <a:r>
              <a:rPr lang="ru-RU" sz="3200" b="1" spc="50" dirty="0" smtClean="0">
                <a:ln w="11430"/>
                <a:gradFill>
                  <a:gsLst>
                    <a:gs pos="25000">
                      <a:srgbClr val="A5644E">
                        <a:satMod val="155000"/>
                      </a:srgbClr>
                    </a:gs>
                    <a:gs pos="100000">
                      <a:srgbClr val="A5644E">
                        <a:shade val="45000"/>
                        <a:satMod val="165000"/>
                      </a:srgbClr>
                    </a:gs>
                  </a:gsLst>
                  <a:lin ang="5400000"/>
                </a:gradFill>
                <a:effectLst>
                  <a:outerShdw blurRad="76200" dist="50800" dir="5400000" algn="tl" rotWithShape="0">
                    <a:srgbClr val="000000">
                      <a:alpha val="65000"/>
                    </a:srgbClr>
                  </a:outerShdw>
                </a:effectLst>
              </a:rPr>
              <a:t>ВЫВОД</a:t>
            </a:r>
            <a:endParaRPr lang="ru-RU" sz="3200" b="1" spc="50" dirty="0">
              <a:ln w="11430"/>
              <a:gradFill>
                <a:gsLst>
                  <a:gs pos="25000">
                    <a:srgbClr val="A5644E">
                      <a:satMod val="155000"/>
                    </a:srgbClr>
                  </a:gs>
                  <a:gs pos="100000">
                    <a:srgbClr val="A5644E">
                      <a:shade val="45000"/>
                      <a:satMod val="165000"/>
                    </a:srgbClr>
                  </a:gs>
                </a:gsLst>
                <a:lin ang="5400000"/>
              </a:gradFill>
              <a:effectLst>
                <a:outerShdw blurRad="76200" dist="50800" dir="5400000" algn="tl" rotWithShape="0">
                  <a:srgbClr val="000000">
                    <a:alpha val="65000"/>
                  </a:srgbClr>
                </a:outerShdw>
              </a:effectLst>
            </a:endParaRPr>
          </a:p>
        </p:txBody>
      </p:sp>
      <p:pic>
        <p:nvPicPr>
          <p:cNvPr id="8" name="Рисунок 7"/>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435022" y="676489"/>
            <a:ext cx="3708978" cy="2971414"/>
          </a:xfrm>
          <a:prstGeom prst="rect">
            <a:avLst/>
          </a:prstGeom>
        </p:spPr>
      </p:pic>
      <p:pic>
        <p:nvPicPr>
          <p:cNvPr id="9218" name="Picture 2" descr="C:\Users\biologia\Desktop\материал по химии\картинки к проекту\i.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06513" y="3068960"/>
            <a:ext cx="4792927" cy="3594695"/>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Прямоугольник 9"/>
          <p:cNvSpPr/>
          <p:nvPr/>
        </p:nvSpPr>
        <p:spPr>
          <a:xfrm>
            <a:off x="306513" y="1030413"/>
            <a:ext cx="5734414" cy="2308324"/>
          </a:xfrm>
          <a:prstGeom prst="rect">
            <a:avLst/>
          </a:prstGeom>
        </p:spPr>
        <p:txBody>
          <a:bodyPr wrap="square">
            <a:spAutoFit/>
          </a:bodyPr>
          <a:lstStyle/>
          <a:p>
            <a:endParaRPr lang="ru-RU" sz="2400" i="1" dirty="0" smtClean="0">
              <a:solidFill>
                <a:srgbClr val="FFC000"/>
              </a:solidFill>
            </a:endParaRPr>
          </a:p>
          <a:p>
            <a:r>
              <a:rPr lang="ru-RU" sz="2400" b="1" i="1" dirty="0" smtClean="0">
                <a:solidFill>
                  <a:schemeClr val="accent1">
                    <a:lumMod val="75000"/>
                  </a:schemeClr>
                </a:solidFill>
              </a:rPr>
              <a:t>К </a:t>
            </a:r>
            <a:r>
              <a:rPr lang="ru-RU" sz="2400" b="1" i="1" dirty="0">
                <a:solidFill>
                  <a:schemeClr val="accent1">
                    <a:lumMod val="75000"/>
                  </a:schemeClr>
                </a:solidFill>
              </a:rPr>
              <a:t>вопросу выбора и дальнейшего использования средств бытовой химии в домашнем </a:t>
            </a:r>
            <a:r>
              <a:rPr lang="ru-RU" sz="2400" b="1" i="1" dirty="0" smtClean="0">
                <a:solidFill>
                  <a:schemeClr val="accent1">
                    <a:lumMod val="75000"/>
                  </a:schemeClr>
                </a:solidFill>
              </a:rPr>
              <a:t>хозяйстве необходимо </a:t>
            </a:r>
            <a:r>
              <a:rPr lang="ru-RU" sz="2400" b="1" i="1" dirty="0">
                <a:solidFill>
                  <a:schemeClr val="accent1">
                    <a:lumMod val="75000"/>
                  </a:schemeClr>
                </a:solidFill>
              </a:rPr>
              <a:t>подходить с особой ответственностью </a:t>
            </a:r>
            <a:r>
              <a:rPr lang="ru-RU" sz="2400" b="1" i="1" dirty="0" smtClean="0">
                <a:solidFill>
                  <a:schemeClr val="accent1">
                    <a:lumMod val="75000"/>
                  </a:schemeClr>
                </a:solidFill>
              </a:rPr>
              <a:t>!</a:t>
            </a:r>
            <a:endParaRPr lang="ru-RU" sz="2400" b="1" i="1" dirty="0">
              <a:solidFill>
                <a:schemeClr val="accent1">
                  <a:lumMod val="75000"/>
                </a:schemeClr>
              </a:solidFill>
            </a:endParaRPr>
          </a:p>
        </p:txBody>
      </p:sp>
      <p:sp>
        <p:nvSpPr>
          <p:cNvPr id="11" name="Прямоугольник 10"/>
          <p:cNvSpPr/>
          <p:nvPr/>
        </p:nvSpPr>
        <p:spPr>
          <a:xfrm>
            <a:off x="5211558" y="3789040"/>
            <a:ext cx="3932442" cy="2677656"/>
          </a:xfrm>
          <a:prstGeom prst="rect">
            <a:avLst/>
          </a:prstGeom>
        </p:spPr>
        <p:txBody>
          <a:bodyPr wrap="square">
            <a:spAutoFit/>
          </a:bodyPr>
          <a:lstStyle/>
          <a:p>
            <a:endParaRPr lang="ru-RU" sz="2400" i="1" dirty="0" smtClean="0">
              <a:solidFill>
                <a:srgbClr val="FFC000"/>
              </a:solidFill>
            </a:endParaRPr>
          </a:p>
          <a:p>
            <a:r>
              <a:rPr lang="ru-RU" sz="2400" b="1" i="1" dirty="0" smtClean="0">
                <a:solidFill>
                  <a:schemeClr val="accent1">
                    <a:lumMod val="75000"/>
                  </a:schemeClr>
                </a:solidFill>
              </a:rPr>
              <a:t>Замените синтетические моющие средства на натуральные – это улучшит качество вашей жизни и сохранит здоровье!</a:t>
            </a:r>
            <a:endParaRPr lang="ru-RU" sz="2400" b="1" i="1" dirty="0">
              <a:solidFill>
                <a:schemeClr val="accent1">
                  <a:lumMod val="75000"/>
                </a:schemeClr>
              </a:solidFill>
            </a:endParaRPr>
          </a:p>
        </p:txBody>
      </p:sp>
    </p:spTree>
    <p:extLst>
      <p:ext uri="{BB962C8B-B14F-4D97-AF65-F5344CB8AC3E}">
        <p14:creationId xmlns="" xmlns:p14="http://schemas.microsoft.com/office/powerpoint/2010/main" val="778638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2" presetClass="emph" presetSubtype="0" fill="hold" nodeType="clickEffect">
                                  <p:stCondLst>
                                    <p:cond delay="0"/>
                                  </p:stCondLst>
                                  <p:childTnLst>
                                    <p:animRot by="120000">
                                      <p:cBhvr>
                                        <p:cTn id="11" dur="100" fill="hold">
                                          <p:stCondLst>
                                            <p:cond delay="0"/>
                                          </p:stCondLst>
                                        </p:cTn>
                                        <p:tgtEl>
                                          <p:spTgt spid="8"/>
                                        </p:tgtEl>
                                        <p:attrNameLst>
                                          <p:attrName>r</p:attrName>
                                        </p:attrNameLst>
                                      </p:cBhvr>
                                    </p:animRot>
                                    <p:animRot by="-240000">
                                      <p:cBhvr>
                                        <p:cTn id="12" dur="200" fill="hold">
                                          <p:stCondLst>
                                            <p:cond delay="200"/>
                                          </p:stCondLst>
                                        </p:cTn>
                                        <p:tgtEl>
                                          <p:spTgt spid="8"/>
                                        </p:tgtEl>
                                        <p:attrNameLst>
                                          <p:attrName>r</p:attrName>
                                        </p:attrNameLst>
                                      </p:cBhvr>
                                    </p:animRot>
                                    <p:animRot by="240000">
                                      <p:cBhvr>
                                        <p:cTn id="13" dur="200" fill="hold">
                                          <p:stCondLst>
                                            <p:cond delay="400"/>
                                          </p:stCondLst>
                                        </p:cTn>
                                        <p:tgtEl>
                                          <p:spTgt spid="8"/>
                                        </p:tgtEl>
                                        <p:attrNameLst>
                                          <p:attrName>r</p:attrName>
                                        </p:attrNameLst>
                                      </p:cBhvr>
                                    </p:animRot>
                                    <p:animRot by="-240000">
                                      <p:cBhvr>
                                        <p:cTn id="14" dur="200" fill="hold">
                                          <p:stCondLst>
                                            <p:cond delay="600"/>
                                          </p:stCondLst>
                                        </p:cTn>
                                        <p:tgtEl>
                                          <p:spTgt spid="8"/>
                                        </p:tgtEl>
                                        <p:attrNameLst>
                                          <p:attrName>r</p:attrName>
                                        </p:attrNameLst>
                                      </p:cBhvr>
                                    </p:animRot>
                                    <p:animRot by="120000">
                                      <p:cBhvr>
                                        <p:cTn id="15" dur="200" fill="hold">
                                          <p:stCondLst>
                                            <p:cond delay="800"/>
                                          </p:stCondLst>
                                        </p:cTn>
                                        <p:tgtEl>
                                          <p:spTgt spid="8"/>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barn(inVertical)">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arn(inVertical)">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iologia\Desktop\материал по химии\картинки к проекту\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123728" y="2786058"/>
            <a:ext cx="5492360" cy="3661573"/>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Прямоугольник 1"/>
          <p:cNvSpPr/>
          <p:nvPr/>
        </p:nvSpPr>
        <p:spPr>
          <a:xfrm>
            <a:off x="285720" y="1285860"/>
            <a:ext cx="8488387" cy="1384995"/>
          </a:xfrm>
          <a:prstGeom prst="rect">
            <a:avLst/>
          </a:prstGeom>
        </p:spPr>
        <p:txBody>
          <a:bodyPr wrap="square">
            <a:spAutoFit/>
          </a:bodyPr>
          <a:lstStyle/>
          <a:p>
            <a:pPr algn="just"/>
            <a:r>
              <a:rPr lang="ru-RU" sz="2800" dirty="0" smtClean="0"/>
              <a:t>Можно </a:t>
            </a:r>
            <a:r>
              <a:rPr lang="ru-RU" sz="2800" dirty="0"/>
              <a:t>ли добиться чистоты в доме, не прибегая к помощи синтетических средств бытовой химии и при этом сэкономить денежные средства?</a:t>
            </a:r>
          </a:p>
        </p:txBody>
      </p:sp>
      <p:sp>
        <p:nvSpPr>
          <p:cNvPr id="3" name="Прямоугольник 2"/>
          <p:cNvSpPr/>
          <p:nvPr/>
        </p:nvSpPr>
        <p:spPr>
          <a:xfrm>
            <a:off x="683568" y="278378"/>
            <a:ext cx="690124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Проблемный вопрос: </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 xmlns:p14="http://schemas.microsoft.com/office/powerpoint/2010/main" val="39938278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286248" y="1785926"/>
            <a:ext cx="3059452" cy="4161162"/>
          </a:xfrm>
          <a:prstGeom prst="rect">
            <a:avLst/>
          </a:prstGeom>
          <a:ln>
            <a:noFill/>
          </a:ln>
          <a:effectLst>
            <a:softEdge rad="112500"/>
          </a:effectLst>
        </p:spPr>
      </p:pic>
      <p:sp>
        <p:nvSpPr>
          <p:cNvPr id="4" name="Объект 2"/>
          <p:cNvSpPr txBox="1">
            <a:spLocks/>
          </p:cNvSpPr>
          <p:nvPr/>
        </p:nvSpPr>
        <p:spPr>
          <a:xfrm>
            <a:off x="402977" y="1500086"/>
            <a:ext cx="3889375" cy="4846638"/>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algn="just"/>
            <a:r>
              <a:rPr lang="ru-RU" sz="2000" i="1" dirty="0" smtClean="0">
                <a:solidFill>
                  <a:schemeClr val="tx2">
                    <a:lumMod val="75000"/>
                  </a:schemeClr>
                </a:solidFill>
              </a:rPr>
              <a:t>Едва ли кто-либо может представить себе работу по дому без ее применения. Однако, поддерживая чистоту средствами бытовой химии, мы недооцениваем вред, который она приносит нашему здоровью. Например, большая часть стиральных порошков содержат полифосфаты, которые опасны не только для здоровья, но и для окружающей среды. </a:t>
            </a:r>
            <a:endParaRPr lang="ru-RU" sz="2000" i="1" dirty="0">
              <a:solidFill>
                <a:schemeClr val="tx2">
                  <a:lumMod val="75000"/>
                </a:schemeClr>
              </a:solidFill>
            </a:endParaRPr>
          </a:p>
        </p:txBody>
      </p:sp>
      <p:sp>
        <p:nvSpPr>
          <p:cNvPr id="6" name="Выноска-облако 5"/>
          <p:cNvSpPr/>
          <p:nvPr/>
        </p:nvSpPr>
        <p:spPr>
          <a:xfrm>
            <a:off x="6660232" y="1124744"/>
            <a:ext cx="2107913" cy="1152127"/>
          </a:xfrm>
          <a:prstGeom prst="cloud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dirty="0" smtClean="0">
                <a:solidFill>
                  <a:prstClr val="black"/>
                </a:solidFill>
              </a:rPr>
              <a:t>Ого</a:t>
            </a:r>
            <a:r>
              <a:rPr lang="ru-RU" sz="1600" dirty="0" smtClean="0">
                <a:solidFill>
                  <a:prstClr val="black"/>
                </a:solidFill>
              </a:rPr>
              <a:t>…</a:t>
            </a:r>
            <a:endParaRPr lang="ru-RU" sz="1600" dirty="0">
              <a:solidFill>
                <a:prstClr val="black"/>
              </a:solidFill>
            </a:endParaRPr>
          </a:p>
        </p:txBody>
      </p:sp>
      <p:pic>
        <p:nvPicPr>
          <p:cNvPr id="9" name="Рисунок 8"/>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834689" y="4364206"/>
            <a:ext cx="2293496" cy="2437522"/>
          </a:xfrm>
          <a:prstGeom prst="rect">
            <a:avLst/>
          </a:prstGeom>
          <a:ln>
            <a:noFill/>
          </a:ln>
          <a:effectLst>
            <a:softEdge rad="112500"/>
          </a:effectLst>
        </p:spPr>
      </p:pic>
      <p:sp>
        <p:nvSpPr>
          <p:cNvPr id="10" name="Прямоугольник 9"/>
          <p:cNvSpPr/>
          <p:nvPr/>
        </p:nvSpPr>
        <p:spPr>
          <a:xfrm>
            <a:off x="91689" y="260648"/>
            <a:ext cx="8676456" cy="1077218"/>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2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Бытовая химия – несомненное </a:t>
            </a:r>
          </a:p>
          <a:p>
            <a:pPr algn="ctr"/>
            <a:r>
              <a:rPr lang="ru-RU" sz="32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достижение цивилизации</a:t>
            </a:r>
            <a:r>
              <a:rPr lang="ru-RU" sz="3200"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ru-RU"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 xmlns:p14="http://schemas.microsoft.com/office/powerpoint/2010/main" val="3612602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580">
                                          <p:stCondLst>
                                            <p:cond delay="0"/>
                                          </p:stCondLst>
                                        </p:cTn>
                                        <p:tgtEl>
                                          <p:spTgt spid="6"/>
                                        </p:tgtEl>
                                      </p:cBhvr>
                                    </p:animEffect>
                                    <p:anim calcmode="lin" valueType="num">
                                      <p:cBhvr>
                                        <p:cTn id="2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7" dur="26">
                                          <p:stCondLst>
                                            <p:cond delay="650"/>
                                          </p:stCondLst>
                                        </p:cTn>
                                        <p:tgtEl>
                                          <p:spTgt spid="6"/>
                                        </p:tgtEl>
                                      </p:cBhvr>
                                      <p:to x="100000" y="60000"/>
                                    </p:animScale>
                                    <p:animScale>
                                      <p:cBhvr>
                                        <p:cTn id="28" dur="166" decel="50000">
                                          <p:stCondLst>
                                            <p:cond delay="676"/>
                                          </p:stCondLst>
                                        </p:cTn>
                                        <p:tgtEl>
                                          <p:spTgt spid="6"/>
                                        </p:tgtEl>
                                      </p:cBhvr>
                                      <p:to x="100000" y="100000"/>
                                    </p:animScale>
                                    <p:animScale>
                                      <p:cBhvr>
                                        <p:cTn id="29" dur="26">
                                          <p:stCondLst>
                                            <p:cond delay="1312"/>
                                          </p:stCondLst>
                                        </p:cTn>
                                        <p:tgtEl>
                                          <p:spTgt spid="6"/>
                                        </p:tgtEl>
                                      </p:cBhvr>
                                      <p:to x="100000" y="80000"/>
                                    </p:animScale>
                                    <p:animScale>
                                      <p:cBhvr>
                                        <p:cTn id="30" dur="166" decel="50000">
                                          <p:stCondLst>
                                            <p:cond delay="1338"/>
                                          </p:stCondLst>
                                        </p:cTn>
                                        <p:tgtEl>
                                          <p:spTgt spid="6"/>
                                        </p:tgtEl>
                                      </p:cBhvr>
                                      <p:to x="100000" y="100000"/>
                                    </p:animScale>
                                    <p:animScale>
                                      <p:cBhvr>
                                        <p:cTn id="31" dur="26">
                                          <p:stCondLst>
                                            <p:cond delay="1642"/>
                                          </p:stCondLst>
                                        </p:cTn>
                                        <p:tgtEl>
                                          <p:spTgt spid="6"/>
                                        </p:tgtEl>
                                      </p:cBhvr>
                                      <p:to x="100000" y="90000"/>
                                    </p:animScale>
                                    <p:animScale>
                                      <p:cBhvr>
                                        <p:cTn id="32" dur="166" decel="50000">
                                          <p:stCondLst>
                                            <p:cond delay="1668"/>
                                          </p:stCondLst>
                                        </p:cTn>
                                        <p:tgtEl>
                                          <p:spTgt spid="6"/>
                                        </p:tgtEl>
                                      </p:cBhvr>
                                      <p:to x="100000" y="100000"/>
                                    </p:animScale>
                                    <p:animScale>
                                      <p:cBhvr>
                                        <p:cTn id="33" dur="26">
                                          <p:stCondLst>
                                            <p:cond delay="1808"/>
                                          </p:stCondLst>
                                        </p:cTn>
                                        <p:tgtEl>
                                          <p:spTgt spid="6"/>
                                        </p:tgtEl>
                                      </p:cBhvr>
                                      <p:to x="100000" y="95000"/>
                                    </p:animScale>
                                    <p:animScale>
                                      <p:cBhvr>
                                        <p:cTn id="34" dur="166" decel="50000">
                                          <p:stCondLst>
                                            <p:cond delay="1834"/>
                                          </p:stCondLst>
                                        </p:cTn>
                                        <p:tgtEl>
                                          <p:spTgt spid="6"/>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C:\Users\biologia\Desktop\материал по химии\картинки к проекту\много.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95536" y="3356992"/>
            <a:ext cx="4870617" cy="3240584"/>
          </a:xfrm>
          <a:prstGeom prst="rect">
            <a:avLst/>
          </a:prstGeom>
          <a:noFill/>
          <a:extLst>
            <a:ext uri="{909E8E84-426E-40DD-AFC4-6F175D3DCCD1}">
              <a14:hiddenFill xmlns="" xmlns:a14="http://schemas.microsoft.com/office/drawing/2010/main">
                <a:solidFill>
                  <a:srgbClr val="FFFFFF"/>
                </a:solidFill>
              </a14:hiddenFill>
            </a:ext>
          </a:extLst>
        </p:spPr>
      </p:pic>
      <p:pic>
        <p:nvPicPr>
          <p:cNvPr id="3078" name="Picture 6" descr="C:\Users\biologia\Desktop\материал по химии\картинки к проекту\порошки.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27984" y="116632"/>
            <a:ext cx="4536504" cy="3825785"/>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Прямоугольник 1"/>
          <p:cNvSpPr/>
          <p:nvPr/>
        </p:nvSpPr>
        <p:spPr>
          <a:xfrm rot="20046467">
            <a:off x="0" y="1124744"/>
            <a:ext cx="4572000" cy="584775"/>
          </a:xfrm>
          <a:prstGeom prst="rect">
            <a:avLst/>
          </a:prstGeom>
        </p:spPr>
        <p:txBody>
          <a:bodyPr>
            <a:spAutoFit/>
          </a:bodyPr>
          <a:lstStyle/>
          <a:p>
            <a:pPr lvl="0" algn="ctr"/>
            <a:r>
              <a:rPr lang="ru-RU" sz="3200" b="1" spc="50" dirty="0" smtClean="0">
                <a:ln w="11430"/>
                <a:gradFill>
                  <a:gsLst>
                    <a:gs pos="25000">
                      <a:srgbClr val="A5644E">
                        <a:satMod val="155000"/>
                      </a:srgbClr>
                    </a:gs>
                    <a:gs pos="100000">
                      <a:srgbClr val="A5644E">
                        <a:shade val="45000"/>
                        <a:satMod val="165000"/>
                      </a:srgbClr>
                    </a:gs>
                  </a:gsLst>
                  <a:lin ang="5400000"/>
                </a:gradFill>
                <a:effectLst>
                  <a:outerShdw blurRad="76200" dist="50800" dir="5400000" algn="tl" rotWithShape="0">
                    <a:srgbClr val="000000">
                      <a:alpha val="65000"/>
                    </a:srgbClr>
                  </a:outerShdw>
                </a:effectLst>
              </a:rPr>
              <a:t>Опасные «помощники»</a:t>
            </a:r>
            <a:endParaRPr lang="ru-RU" sz="3200" b="1" spc="50" dirty="0">
              <a:ln w="11430"/>
              <a:gradFill>
                <a:gsLst>
                  <a:gs pos="25000">
                    <a:srgbClr val="A5644E">
                      <a:satMod val="155000"/>
                    </a:srgbClr>
                  </a:gs>
                  <a:gs pos="100000">
                    <a:srgbClr val="A5644E">
                      <a:shade val="45000"/>
                      <a:satMod val="165000"/>
                    </a:srgb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 xmlns:p14="http://schemas.microsoft.com/office/powerpoint/2010/main" val="12184347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txBox="1">
            <a:spLocks/>
          </p:cNvSpPr>
          <p:nvPr/>
        </p:nvSpPr>
        <p:spPr>
          <a:xfrm>
            <a:off x="251520" y="1196752"/>
            <a:ext cx="4606276" cy="4576949"/>
          </a:xfrm>
          <a:prstGeom prst="rect">
            <a:avLst/>
          </a:prstGeom>
        </p:spPr>
        <p:txBody>
          <a:bodyPr/>
          <a:lst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a:lstStyle>
          <a:p>
            <a:pPr marL="0" indent="0" algn="just">
              <a:buNone/>
            </a:pPr>
            <a:r>
              <a:rPr lang="ru-RU" sz="2800" i="1" dirty="0" smtClean="0">
                <a:solidFill>
                  <a:srgbClr val="C00000"/>
                </a:solidFill>
              </a:rPr>
              <a:t>Хлор, углекислый газ, окислы азота, фенол, формальдегид, ацетон, аммиак, энзимы, отбеливатели, абразивные вещества, </a:t>
            </a:r>
            <a:r>
              <a:rPr lang="ru-RU" sz="2800" i="1" dirty="0" err="1" smtClean="0">
                <a:solidFill>
                  <a:srgbClr val="C00000"/>
                </a:solidFill>
              </a:rPr>
              <a:t>ароматизаторы</a:t>
            </a:r>
            <a:r>
              <a:rPr lang="ru-RU" sz="2800" i="1" dirty="0" smtClean="0">
                <a:solidFill>
                  <a:srgbClr val="C00000"/>
                </a:solidFill>
              </a:rPr>
              <a:t> - вот далеко не полный список химических веществ, используемых в бытовой химии. Все эти компоненты биологически агрессивны</a:t>
            </a:r>
            <a:r>
              <a:rPr lang="ru-RU" i="1" dirty="0" smtClean="0">
                <a:solidFill>
                  <a:schemeClr val="accent1">
                    <a:lumMod val="75000"/>
                  </a:schemeClr>
                </a:solidFill>
              </a:rPr>
              <a:t>. </a:t>
            </a:r>
          </a:p>
          <a:p>
            <a:endParaRPr lang="ru-RU" i="1" dirty="0">
              <a:solidFill>
                <a:schemeClr val="accent1">
                  <a:lumMod val="75000"/>
                </a:schemeClr>
              </a:solidFill>
            </a:endParaRPr>
          </a:p>
        </p:txBody>
      </p:sp>
      <p:sp>
        <p:nvSpPr>
          <p:cNvPr id="5" name="Заголовок 1"/>
          <p:cNvSpPr txBox="1">
            <a:spLocks/>
          </p:cNvSpPr>
          <p:nvPr/>
        </p:nvSpPr>
        <p:spPr>
          <a:xfrm>
            <a:off x="551280" y="0"/>
            <a:ext cx="8041440" cy="1224136"/>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ru-RU" i="1" dirty="0"/>
          </a:p>
        </p:txBody>
      </p:sp>
      <p:pic>
        <p:nvPicPr>
          <p:cNvPr id="4098" name="Picture 2" descr="C:\Users\biologia\Desktop\материал по химии\картинки к проекту\mini_b55106ea6b562c89342ce9befd01c324.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857796" y="1268760"/>
            <a:ext cx="4106692" cy="54006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Прямоугольник 5"/>
          <p:cNvSpPr/>
          <p:nvPr/>
        </p:nvSpPr>
        <p:spPr>
          <a:xfrm>
            <a:off x="683568" y="146918"/>
            <a:ext cx="7333088" cy="584775"/>
          </a:xfrm>
          <a:prstGeom prst="rect">
            <a:avLst/>
          </a:prstGeom>
        </p:spPr>
        <p:txBody>
          <a:bodyPr wrap="square">
            <a:spAutoFit/>
          </a:bodyPr>
          <a:lstStyle/>
          <a:p>
            <a:pPr lvl="0" algn="ctr"/>
            <a:r>
              <a:rPr lang="ru-RU" sz="3200" b="1" spc="50" dirty="0" smtClean="0">
                <a:ln w="11430"/>
                <a:gradFill>
                  <a:gsLst>
                    <a:gs pos="25000">
                      <a:srgbClr val="A5644E">
                        <a:satMod val="155000"/>
                      </a:srgbClr>
                    </a:gs>
                    <a:gs pos="100000">
                      <a:srgbClr val="A5644E">
                        <a:shade val="45000"/>
                        <a:satMod val="165000"/>
                      </a:srgbClr>
                    </a:gs>
                  </a:gsLst>
                  <a:lin ang="5400000"/>
                </a:gradFill>
                <a:effectLst>
                  <a:outerShdw blurRad="76200" dist="50800" dir="5400000" algn="tl" rotWithShape="0">
                    <a:srgbClr val="000000">
                      <a:alpha val="65000"/>
                    </a:srgbClr>
                  </a:outerShdw>
                </a:effectLst>
              </a:rPr>
              <a:t>Вредные химические вещества:</a:t>
            </a:r>
            <a:endParaRPr lang="ru-RU" sz="3200" b="1" spc="50" dirty="0">
              <a:ln w="11430"/>
              <a:gradFill>
                <a:gsLst>
                  <a:gs pos="25000">
                    <a:srgbClr val="A5644E">
                      <a:satMod val="155000"/>
                    </a:srgbClr>
                  </a:gs>
                  <a:gs pos="100000">
                    <a:srgbClr val="A5644E">
                      <a:shade val="45000"/>
                      <a:satMod val="165000"/>
                    </a:srgb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 xmlns:p14="http://schemas.microsoft.com/office/powerpoint/2010/main" val="818850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nodePh="1">
                                  <p:stCondLst>
                                    <p:cond delay="0"/>
                                  </p:stCondLst>
                                  <p:endCondLst>
                                    <p:cond evt="begin" delay="0">
                                      <p:tn val="12"/>
                                    </p:cond>
                                  </p:end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4048" y="482291"/>
            <a:ext cx="3744416" cy="5632311"/>
          </a:xfrm>
          <a:prstGeom prst="rect">
            <a:avLst/>
          </a:prstGeom>
        </p:spPr>
        <p:txBody>
          <a:bodyPr wrap="square">
            <a:spAutoFit/>
          </a:bodyPr>
          <a:lstStyle/>
          <a:p>
            <a:pPr algn="just"/>
            <a:r>
              <a:rPr lang="ru-RU" sz="2000" dirty="0"/>
              <a:t>Содержащиеся в безопасных, на наш взгляд, </a:t>
            </a:r>
          </a:p>
          <a:p>
            <a:pPr algn="just"/>
            <a:r>
              <a:rPr lang="ru-RU" sz="2000" dirty="0"/>
              <a:t>бутылочках и баночках летучие органические </a:t>
            </a:r>
          </a:p>
          <a:p>
            <a:pPr algn="just"/>
            <a:r>
              <a:rPr lang="ru-RU" sz="2000" dirty="0"/>
              <a:t>соединения раздражающе действуют на слизистые </a:t>
            </a:r>
          </a:p>
          <a:p>
            <a:pPr algn="just"/>
            <a:r>
              <a:rPr lang="ru-RU" sz="2000" dirty="0"/>
              <a:t>оболочки глаз и носа, вызывая слезотечение, насморк, </a:t>
            </a:r>
          </a:p>
          <a:p>
            <a:pPr algn="just"/>
            <a:r>
              <a:rPr lang="ru-RU" sz="2000" dirty="0"/>
              <a:t>затруднение дыхания и кашель, вплоть до воспаления </a:t>
            </a:r>
          </a:p>
          <a:p>
            <a:pPr algn="just"/>
            <a:r>
              <a:rPr lang="ru-RU" sz="2000" dirty="0"/>
              <a:t>бронхов и даже приступов астмы. Некоторые </a:t>
            </a:r>
          </a:p>
          <a:p>
            <a:pPr algn="just"/>
            <a:r>
              <a:rPr lang="ru-RU" sz="2000" dirty="0"/>
              <a:t>химические вещества, входящие в состав бытовой </a:t>
            </a:r>
          </a:p>
          <a:p>
            <a:pPr algn="just"/>
            <a:r>
              <a:rPr lang="ru-RU" sz="2000" dirty="0"/>
              <a:t>химии, приводят к расширению кровеносных сосудов </a:t>
            </a:r>
          </a:p>
          <a:p>
            <a:pPr algn="just"/>
            <a:r>
              <a:rPr lang="ru-RU" sz="2000" dirty="0"/>
              <a:t>мозга, что становится причиной приступов мигрени.</a:t>
            </a:r>
          </a:p>
        </p:txBody>
      </p:sp>
      <p:pic>
        <p:nvPicPr>
          <p:cNvPr id="4098" name="Picture 2" descr="C:\Users\biologia\Desktop\материал по химии\картинки к проекту\1328596075_4f89edd39512.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520" y="1408762"/>
            <a:ext cx="4594649" cy="394220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729047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93263" y="2337764"/>
            <a:ext cx="5904655" cy="4401205"/>
          </a:xfrm>
          <a:prstGeom prst="rect">
            <a:avLst/>
          </a:prstGeom>
        </p:spPr>
        <p:txBody>
          <a:bodyPr wrap="square">
            <a:spAutoFit/>
          </a:bodyPr>
          <a:lstStyle/>
          <a:p>
            <a:pPr algn="r"/>
            <a:r>
              <a:rPr lang="ru-RU" sz="2800" i="1" dirty="0">
                <a:solidFill>
                  <a:srgbClr val="9BB05E">
                    <a:lumMod val="75000"/>
                  </a:srgbClr>
                </a:solidFill>
              </a:rPr>
              <a:t>По </a:t>
            </a:r>
            <a:r>
              <a:rPr lang="ru-RU" sz="2800" i="1" dirty="0" smtClean="0">
                <a:solidFill>
                  <a:srgbClr val="9BB05E">
                    <a:lumMod val="75000"/>
                  </a:srgbClr>
                </a:solidFill>
              </a:rPr>
              <a:t>одной из гипотез, одна из причин стремительного распространения аллергии среди населения планеты является излишняя стерильность нашей сегодняшней среды обитания, что приводит к нарушению нормального формирования иммунной системы человека</a:t>
            </a:r>
            <a:r>
              <a:rPr lang="ru-RU" sz="2800" i="1" dirty="0" smtClean="0">
                <a:solidFill>
                  <a:srgbClr val="E68230">
                    <a:lumMod val="75000"/>
                  </a:srgbClr>
                </a:solidFill>
              </a:rPr>
              <a:t>.</a:t>
            </a:r>
            <a:r>
              <a:rPr lang="ru-RU" sz="2800" i="1" dirty="0">
                <a:solidFill>
                  <a:srgbClr val="E68230">
                    <a:lumMod val="75000"/>
                  </a:srgbClr>
                </a:solidFill>
              </a:rPr>
              <a:t/>
            </a:r>
            <a:br>
              <a:rPr lang="ru-RU" sz="2800" i="1" dirty="0">
                <a:solidFill>
                  <a:srgbClr val="E68230">
                    <a:lumMod val="75000"/>
                  </a:srgbClr>
                </a:solidFill>
              </a:rPr>
            </a:br>
            <a:endParaRPr lang="ru-RU" sz="2800" i="1" dirty="0">
              <a:solidFill>
                <a:srgbClr val="E68230">
                  <a:lumMod val="75000"/>
                </a:srgbClr>
              </a:solidFill>
            </a:endParaRPr>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948264" y="772000"/>
            <a:ext cx="1524000" cy="1018032"/>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918636" y="526995"/>
            <a:ext cx="2286000" cy="1609344"/>
          </a:xfrm>
          <a:prstGeom prst="rect">
            <a:avLst/>
          </a:prstGeom>
          <a:ln>
            <a:noFill/>
          </a:ln>
          <a:effectLst>
            <a:outerShdw blurRad="292100" dist="139700" dir="2700000" algn="tl" rotWithShape="0">
              <a:srgbClr val="333333">
                <a:alpha val="65000"/>
              </a:srgbClr>
            </a:outerShdw>
          </a:effectLst>
        </p:spPr>
      </p:pic>
      <p:pic>
        <p:nvPicPr>
          <p:cNvPr id="7" name="Рисунок 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67544" y="2587062"/>
            <a:ext cx="1721947" cy="1292352"/>
          </a:xfrm>
          <a:prstGeom prst="rect">
            <a:avLst/>
          </a:prstGeom>
          <a:ln>
            <a:noFill/>
          </a:ln>
          <a:effectLst>
            <a:outerShdw blurRad="292100" dist="139700" dir="2700000" algn="tl" rotWithShape="0">
              <a:srgbClr val="333333">
                <a:alpha val="65000"/>
              </a:srgbClr>
            </a:outerShdw>
          </a:effectLst>
        </p:spPr>
      </p:pic>
      <p:pic>
        <p:nvPicPr>
          <p:cNvPr id="8" name="Рисунок 7"/>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355486" y="213152"/>
            <a:ext cx="2848362" cy="2135728"/>
          </a:xfrm>
          <a:prstGeom prst="rect">
            <a:avLst/>
          </a:prstGeom>
          <a:ln>
            <a:noFill/>
          </a:ln>
          <a:effectLst>
            <a:outerShdw blurRad="292100" dist="139700" dir="2700000" algn="tl" rotWithShape="0">
              <a:srgbClr val="333333">
                <a:alpha val="65000"/>
              </a:srgbClr>
            </a:outerShdw>
          </a:effectLst>
        </p:spPr>
      </p:pic>
      <p:pic>
        <p:nvPicPr>
          <p:cNvPr id="3" name="Рисунок 2"/>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191523" y="4005064"/>
            <a:ext cx="2411760" cy="2532480"/>
          </a:xfrm>
          <a:prstGeom prst="rect">
            <a:avLst/>
          </a:prstGeom>
          <a:ln>
            <a:noFill/>
          </a:ln>
          <a:effectLst>
            <a:outerShdw blurRad="292100" dist="139700" dir="2700000" algn="tl" rotWithShape="0">
              <a:srgbClr val="333333">
                <a:alpha val="65000"/>
              </a:srgbClr>
            </a:outerShdw>
          </a:effectLst>
        </p:spPr>
      </p:pic>
      <p:pic>
        <p:nvPicPr>
          <p:cNvPr id="9" name="Рисунок 8"/>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3419872" y="4665212"/>
            <a:ext cx="1246751" cy="5519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 xmlns:p14="http://schemas.microsoft.com/office/powerpoint/2010/main" val="1890023838"/>
      </p:ext>
    </p:extLst>
  </p:cSld>
  <p:clrMapOvr>
    <a:masterClrMapping/>
  </p:clrMapOvr>
  <mc:AlternateContent xmlns:mc="http://schemas.openxmlformats.org/markup-compatibility/2006">
    <mc:Choice xmlns=""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000"/>
                                        <p:tgtEl>
                                          <p:spTgt spid="5"/>
                                        </p:tgtEl>
                                      </p:cBhvr>
                                    </p:animEffect>
                                    <p:anim calcmode="lin" valueType="num">
                                      <p:cBhvr>
                                        <p:cTn id="15" dur="2000" fill="hold"/>
                                        <p:tgtEl>
                                          <p:spTgt spid="5"/>
                                        </p:tgtEl>
                                        <p:attrNameLst>
                                          <p:attrName>ppt_w</p:attrName>
                                        </p:attrNameLst>
                                      </p:cBhvr>
                                      <p:tavLst>
                                        <p:tav tm="0" fmla="#ppt_w*sin(2.5*pi*$)">
                                          <p:val>
                                            <p:fltVal val="0"/>
                                          </p:val>
                                        </p:tav>
                                        <p:tav tm="100000">
                                          <p:val>
                                            <p:fltVal val="1"/>
                                          </p:val>
                                        </p:tav>
                                      </p:tavLst>
                                    </p:anim>
                                    <p:anim calcmode="lin" valueType="num">
                                      <p:cBhvr>
                                        <p:cTn id="16"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down)">
                                      <p:cBhvr>
                                        <p:cTn id="21" dur="580">
                                          <p:stCondLst>
                                            <p:cond delay="0"/>
                                          </p:stCondLst>
                                        </p:cTn>
                                        <p:tgtEl>
                                          <p:spTgt spid="3"/>
                                        </p:tgtEl>
                                      </p:cBhvr>
                                    </p:animEffect>
                                    <p:anim calcmode="lin" valueType="num">
                                      <p:cBhvr>
                                        <p:cTn id="22"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7" dur="26">
                                          <p:stCondLst>
                                            <p:cond delay="650"/>
                                          </p:stCondLst>
                                        </p:cTn>
                                        <p:tgtEl>
                                          <p:spTgt spid="3"/>
                                        </p:tgtEl>
                                      </p:cBhvr>
                                      <p:to x="100000" y="60000"/>
                                    </p:animScale>
                                    <p:animScale>
                                      <p:cBhvr>
                                        <p:cTn id="28" dur="166" decel="50000">
                                          <p:stCondLst>
                                            <p:cond delay="676"/>
                                          </p:stCondLst>
                                        </p:cTn>
                                        <p:tgtEl>
                                          <p:spTgt spid="3"/>
                                        </p:tgtEl>
                                      </p:cBhvr>
                                      <p:to x="100000" y="100000"/>
                                    </p:animScale>
                                    <p:animScale>
                                      <p:cBhvr>
                                        <p:cTn id="29" dur="26">
                                          <p:stCondLst>
                                            <p:cond delay="1312"/>
                                          </p:stCondLst>
                                        </p:cTn>
                                        <p:tgtEl>
                                          <p:spTgt spid="3"/>
                                        </p:tgtEl>
                                      </p:cBhvr>
                                      <p:to x="100000" y="80000"/>
                                    </p:animScale>
                                    <p:animScale>
                                      <p:cBhvr>
                                        <p:cTn id="30" dur="166" decel="50000">
                                          <p:stCondLst>
                                            <p:cond delay="1338"/>
                                          </p:stCondLst>
                                        </p:cTn>
                                        <p:tgtEl>
                                          <p:spTgt spid="3"/>
                                        </p:tgtEl>
                                      </p:cBhvr>
                                      <p:to x="100000" y="100000"/>
                                    </p:animScale>
                                    <p:animScale>
                                      <p:cBhvr>
                                        <p:cTn id="31" dur="26">
                                          <p:stCondLst>
                                            <p:cond delay="1642"/>
                                          </p:stCondLst>
                                        </p:cTn>
                                        <p:tgtEl>
                                          <p:spTgt spid="3"/>
                                        </p:tgtEl>
                                      </p:cBhvr>
                                      <p:to x="100000" y="90000"/>
                                    </p:animScale>
                                    <p:animScale>
                                      <p:cBhvr>
                                        <p:cTn id="32" dur="166" decel="50000">
                                          <p:stCondLst>
                                            <p:cond delay="1668"/>
                                          </p:stCondLst>
                                        </p:cTn>
                                        <p:tgtEl>
                                          <p:spTgt spid="3"/>
                                        </p:tgtEl>
                                      </p:cBhvr>
                                      <p:to x="100000" y="100000"/>
                                    </p:animScale>
                                    <p:animScale>
                                      <p:cBhvr>
                                        <p:cTn id="33" dur="26">
                                          <p:stCondLst>
                                            <p:cond delay="1808"/>
                                          </p:stCondLst>
                                        </p:cTn>
                                        <p:tgtEl>
                                          <p:spTgt spid="3"/>
                                        </p:tgtEl>
                                      </p:cBhvr>
                                      <p:to x="100000" y="95000"/>
                                    </p:animScale>
                                    <p:animScale>
                                      <p:cBhvr>
                                        <p:cTn id="34" dur="166" decel="50000">
                                          <p:stCondLst>
                                            <p:cond delay="1834"/>
                                          </p:stCondLst>
                                        </p:cTn>
                                        <p:tgtEl>
                                          <p:spTgt spid="3"/>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circle(in)">
                                      <p:cBhvr>
                                        <p:cTn id="39" dur="20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ppt_x"/>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32" presetClass="emph" presetSubtype="0" fill="hold" nodeType="clickEffect">
                                  <p:stCondLst>
                                    <p:cond delay="0"/>
                                  </p:stCondLst>
                                  <p:childTnLst>
                                    <p:animRot by="120000">
                                      <p:cBhvr>
                                        <p:cTn id="49" dur="100" fill="hold">
                                          <p:stCondLst>
                                            <p:cond delay="0"/>
                                          </p:stCondLst>
                                        </p:cTn>
                                        <p:tgtEl>
                                          <p:spTgt spid="9"/>
                                        </p:tgtEl>
                                        <p:attrNameLst>
                                          <p:attrName>r</p:attrName>
                                        </p:attrNameLst>
                                      </p:cBhvr>
                                    </p:animRot>
                                    <p:animRot by="-240000">
                                      <p:cBhvr>
                                        <p:cTn id="50" dur="200" fill="hold">
                                          <p:stCondLst>
                                            <p:cond delay="200"/>
                                          </p:stCondLst>
                                        </p:cTn>
                                        <p:tgtEl>
                                          <p:spTgt spid="9"/>
                                        </p:tgtEl>
                                        <p:attrNameLst>
                                          <p:attrName>r</p:attrName>
                                        </p:attrNameLst>
                                      </p:cBhvr>
                                    </p:animRot>
                                    <p:animRot by="240000">
                                      <p:cBhvr>
                                        <p:cTn id="51" dur="200" fill="hold">
                                          <p:stCondLst>
                                            <p:cond delay="400"/>
                                          </p:stCondLst>
                                        </p:cTn>
                                        <p:tgtEl>
                                          <p:spTgt spid="9"/>
                                        </p:tgtEl>
                                        <p:attrNameLst>
                                          <p:attrName>r</p:attrName>
                                        </p:attrNameLst>
                                      </p:cBhvr>
                                    </p:animRot>
                                    <p:animRot by="-240000">
                                      <p:cBhvr>
                                        <p:cTn id="52" dur="200" fill="hold">
                                          <p:stCondLst>
                                            <p:cond delay="600"/>
                                          </p:stCondLst>
                                        </p:cTn>
                                        <p:tgtEl>
                                          <p:spTgt spid="9"/>
                                        </p:tgtEl>
                                        <p:attrNameLst>
                                          <p:attrName>r</p:attrName>
                                        </p:attrNameLst>
                                      </p:cBhvr>
                                    </p:animRot>
                                    <p:animRot by="120000">
                                      <p:cBhvr>
                                        <p:cTn id="53" dur="200" fill="hold">
                                          <p:stCondLst>
                                            <p:cond delay="800"/>
                                          </p:stCondLst>
                                        </p:cTn>
                                        <p:tgtEl>
                                          <p:spTgt spid="9"/>
                                        </p:tgtEl>
                                        <p:attrNameLst>
                                          <p:attrName>r</p:attrName>
                                        </p:attrNameLst>
                                      </p:cBhvr>
                                    </p:animRo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1000"/>
                                        <p:tgtEl>
                                          <p:spTgt spid="4"/>
                                        </p:tgtEl>
                                      </p:cBhvr>
                                    </p:animEffect>
                                    <p:anim calcmode="lin" valueType="num">
                                      <p:cBhvr>
                                        <p:cTn id="59" dur="1000" fill="hold"/>
                                        <p:tgtEl>
                                          <p:spTgt spid="4"/>
                                        </p:tgtEl>
                                        <p:attrNameLst>
                                          <p:attrName>ppt_x</p:attrName>
                                        </p:attrNameLst>
                                      </p:cBhvr>
                                      <p:tavLst>
                                        <p:tav tm="0">
                                          <p:val>
                                            <p:strVal val="#ppt_x"/>
                                          </p:val>
                                        </p:tav>
                                        <p:tav tm="100000">
                                          <p:val>
                                            <p:strVal val="#ppt_x"/>
                                          </p:val>
                                        </p:tav>
                                      </p:tavLst>
                                    </p:anim>
                                    <p:anim calcmode="lin" valueType="num">
                                      <p:cBhvr>
                                        <p:cTn id="6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biologia\Desktop\материал по химии\картинки к проекту\i (3).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43608" y="1556792"/>
            <a:ext cx="7056784" cy="5064677"/>
          </a:xfrm>
          <a:prstGeom prst="rect">
            <a:avLst/>
          </a:prstGeom>
          <a:noFill/>
          <a:extLst>
            <a:ext uri="{909E8E84-426E-40DD-AFC4-6F175D3DCCD1}">
              <a14:hiddenFill xmlns="" xmlns:a14="http://schemas.microsoft.com/office/drawing/2010/main">
                <a:solidFill>
                  <a:srgbClr val="FFFFFF"/>
                </a:solidFill>
              </a14:hiddenFill>
            </a:ext>
          </a:extLst>
        </p:spPr>
      </p:pic>
      <p:sp>
        <p:nvSpPr>
          <p:cNvPr id="3" name="Прямоугольник 2"/>
          <p:cNvSpPr/>
          <p:nvPr/>
        </p:nvSpPr>
        <p:spPr>
          <a:xfrm>
            <a:off x="539552" y="476672"/>
            <a:ext cx="7416824" cy="584775"/>
          </a:xfrm>
          <a:prstGeom prst="rect">
            <a:avLst/>
          </a:prstGeom>
        </p:spPr>
        <p:txBody>
          <a:bodyPr wrap="square">
            <a:spAutoFit/>
          </a:bodyPr>
          <a:lstStyle/>
          <a:p>
            <a:pPr lvl="0" algn="ctr"/>
            <a:r>
              <a:rPr lang="ru-RU" sz="3200" b="1" spc="50" dirty="0" smtClean="0">
                <a:ln w="11430"/>
                <a:gradFill>
                  <a:gsLst>
                    <a:gs pos="25000">
                      <a:srgbClr val="A5644E">
                        <a:satMod val="155000"/>
                      </a:srgbClr>
                    </a:gs>
                    <a:gs pos="100000">
                      <a:srgbClr val="A5644E">
                        <a:shade val="45000"/>
                        <a:satMod val="165000"/>
                      </a:srgbClr>
                    </a:gs>
                  </a:gsLst>
                  <a:lin ang="5400000"/>
                </a:gradFill>
                <a:effectLst>
                  <a:outerShdw blurRad="76200" dist="50800" dir="5400000" algn="tl" rotWithShape="0">
                    <a:srgbClr val="000000">
                      <a:alpha val="65000"/>
                    </a:srgbClr>
                  </a:outerShdw>
                </a:effectLst>
              </a:rPr>
              <a:t>Натуральные моющие средства. </a:t>
            </a:r>
          </a:p>
        </p:txBody>
      </p:sp>
    </p:spTree>
    <p:extLst>
      <p:ext uri="{BB962C8B-B14F-4D97-AF65-F5344CB8AC3E}">
        <p14:creationId xmlns="" xmlns:p14="http://schemas.microsoft.com/office/powerpoint/2010/main" val="14332609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095286" y="3486095"/>
            <a:ext cx="1625026" cy="707886"/>
          </a:xfrm>
          <a:prstGeom prst="rect">
            <a:avLst/>
          </a:prstGeom>
          <a:noFill/>
        </p:spPr>
        <p:txBody>
          <a:bodyPr wrap="square" lIns="91440" tIns="45720" rIns="91440" bIns="45720">
            <a:spAutoFit/>
          </a:bodyPr>
          <a:lstStyle/>
          <a:p>
            <a:pPr algn="ctr"/>
            <a:r>
              <a:rPr lang="ru-RU"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БУРА</a:t>
            </a:r>
            <a:endParaRPr lang="ru-RU" sz="4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5" name="Прямоугольник 4"/>
          <p:cNvSpPr/>
          <p:nvPr/>
        </p:nvSpPr>
        <p:spPr>
          <a:xfrm>
            <a:off x="-106189" y="1748024"/>
            <a:ext cx="8993731" cy="707886"/>
          </a:xfrm>
          <a:prstGeom prst="rect">
            <a:avLst/>
          </a:prstGeom>
          <a:noFill/>
        </p:spPr>
        <p:txBody>
          <a:bodyPr wrap="square" lIns="91440" tIns="45720" rIns="91440" bIns="45720">
            <a:spAutoFit/>
          </a:bodyPr>
          <a:lstStyle/>
          <a:p>
            <a:pPr algn="ctr"/>
            <a:r>
              <a:rPr lang="ru-RU"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Пищевая и кальцинированная сода</a:t>
            </a:r>
            <a:endParaRPr lang="ru-RU" sz="4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6" name="Прямоугольник 5"/>
          <p:cNvSpPr/>
          <p:nvPr/>
        </p:nvSpPr>
        <p:spPr>
          <a:xfrm>
            <a:off x="1039207" y="4548"/>
            <a:ext cx="7277209" cy="1692771"/>
          </a:xfrm>
          <a:prstGeom prst="rect">
            <a:avLst/>
          </a:prstGeom>
          <a:noFill/>
        </p:spPr>
        <p:txBody>
          <a:bodyPr wrap="square" lIns="91440" tIns="45720" rIns="91440" bIns="45720">
            <a:spAutoFit/>
          </a:bodyPr>
          <a:lstStyle/>
          <a:p>
            <a:pPr lvl="0" algn="ctr"/>
            <a:r>
              <a:rPr lang="ru-RU" sz="3200" b="1" spc="50" dirty="0" smtClean="0">
                <a:ln w="11430"/>
                <a:gradFill>
                  <a:gsLst>
                    <a:gs pos="25000">
                      <a:srgbClr val="A5644E">
                        <a:satMod val="155000"/>
                      </a:srgbClr>
                    </a:gs>
                    <a:gs pos="100000">
                      <a:srgbClr val="A5644E">
                        <a:shade val="45000"/>
                        <a:satMod val="165000"/>
                      </a:srgbClr>
                    </a:gs>
                  </a:gsLst>
                  <a:lin ang="5400000"/>
                </a:gradFill>
                <a:effectLst>
                  <a:outerShdw blurRad="76200" dist="50800" dir="5400000" algn="tl" rotWithShape="0">
                    <a:srgbClr val="000000">
                      <a:alpha val="65000"/>
                    </a:srgbClr>
                  </a:outerShdw>
                </a:effectLst>
              </a:rPr>
              <a:t>6 основных ингредиентов, используемых для приготовления натуральных чистящих средств</a:t>
            </a:r>
            <a:r>
              <a:rPr lang="ru-RU" sz="4000" b="1" spc="50" dirty="0" smtClean="0">
                <a:ln w="11430"/>
                <a:gradFill>
                  <a:gsLst>
                    <a:gs pos="25000">
                      <a:srgbClr val="A5644E">
                        <a:satMod val="155000"/>
                      </a:srgbClr>
                    </a:gs>
                    <a:gs pos="100000">
                      <a:srgbClr val="A5644E">
                        <a:shade val="45000"/>
                        <a:satMod val="165000"/>
                      </a:srgbClr>
                    </a:gs>
                  </a:gsLst>
                  <a:lin ang="5400000"/>
                </a:gradFill>
                <a:effectLst>
                  <a:outerShdw blurRad="76200" dist="50800" dir="5400000" algn="tl" rotWithShape="0">
                    <a:srgbClr val="000000">
                      <a:alpha val="65000"/>
                    </a:srgbClr>
                  </a:outerShdw>
                </a:effectLst>
              </a:rPr>
              <a:t>:</a:t>
            </a:r>
            <a:endParaRPr lang="ru-RU" sz="4000" b="1" spc="50" dirty="0">
              <a:ln w="11430"/>
              <a:gradFill>
                <a:gsLst>
                  <a:gs pos="25000">
                    <a:srgbClr val="A5644E">
                      <a:satMod val="155000"/>
                    </a:srgbClr>
                  </a:gs>
                  <a:gs pos="100000">
                    <a:srgbClr val="A5644E">
                      <a:shade val="45000"/>
                      <a:satMod val="165000"/>
                    </a:srgbClr>
                  </a:gs>
                </a:gsLst>
                <a:lin ang="5400000"/>
              </a:gradFill>
              <a:effectLst>
                <a:outerShdw blurRad="76200" dist="50800" dir="5400000" algn="tl" rotWithShape="0">
                  <a:srgbClr val="000000">
                    <a:alpha val="65000"/>
                  </a:srgbClr>
                </a:outerShdw>
              </a:effectLst>
            </a:endParaRPr>
          </a:p>
        </p:txBody>
      </p:sp>
      <p:sp>
        <p:nvSpPr>
          <p:cNvPr id="7" name="Прямоугольник 6"/>
          <p:cNvSpPr/>
          <p:nvPr/>
        </p:nvSpPr>
        <p:spPr>
          <a:xfrm>
            <a:off x="1043608" y="4297901"/>
            <a:ext cx="4295388" cy="707886"/>
          </a:xfrm>
          <a:prstGeom prst="rect">
            <a:avLst/>
          </a:prstGeom>
          <a:noFill/>
        </p:spPr>
        <p:txBody>
          <a:bodyPr wrap="square" lIns="91440" tIns="45720" rIns="91440" bIns="45720">
            <a:spAutoFit/>
          </a:bodyPr>
          <a:lstStyle/>
          <a:p>
            <a:pPr algn="ctr"/>
            <a:r>
              <a:rPr lang="ru-RU"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Эфирные масла</a:t>
            </a:r>
            <a:endParaRPr lang="ru-RU" sz="4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8" name="Прямоугольник 7"/>
          <p:cNvSpPr/>
          <p:nvPr/>
        </p:nvSpPr>
        <p:spPr>
          <a:xfrm>
            <a:off x="2885093" y="5442983"/>
            <a:ext cx="6258907" cy="707886"/>
          </a:xfrm>
          <a:prstGeom prst="rect">
            <a:avLst/>
          </a:prstGeom>
          <a:noFill/>
        </p:spPr>
        <p:txBody>
          <a:bodyPr wrap="square" lIns="91440" tIns="45720" rIns="91440" bIns="45720">
            <a:spAutoFit/>
          </a:bodyPr>
          <a:lstStyle/>
          <a:p>
            <a:pPr algn="ctr"/>
            <a:r>
              <a:rPr lang="ru-RU"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Мыло хозяйственное</a:t>
            </a:r>
            <a:endParaRPr lang="ru-RU" sz="4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2050" name="Picture 2" descr="C:\Users\biologia\Desktop\материал по химии\картинки к проекту\картинки\i (5).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21824" y="5303111"/>
            <a:ext cx="2085975"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2052" name="Picture 4" descr="C:\Users\biologia\Desktop\материал по химии\картинки к проекту\картинки\784-640x480.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865291" y="2365844"/>
            <a:ext cx="3048000" cy="2286000"/>
          </a:xfrm>
          <a:prstGeom prst="rect">
            <a:avLst/>
          </a:prstGeom>
          <a:noFill/>
          <a:extLst>
            <a:ext uri="{909E8E84-426E-40DD-AFC4-6F175D3DCCD1}">
              <a14:hiddenFill xmlns="" xmlns:a14="http://schemas.microsoft.com/office/drawing/2010/main">
                <a:solidFill>
                  <a:srgbClr val="FFFFFF"/>
                </a:solidFill>
              </a14:hiddenFill>
            </a:ext>
          </a:extLst>
        </p:spPr>
      </p:pic>
      <p:sp>
        <p:nvSpPr>
          <p:cNvPr id="12" name="Прямоугольник 11"/>
          <p:cNvSpPr/>
          <p:nvPr/>
        </p:nvSpPr>
        <p:spPr>
          <a:xfrm>
            <a:off x="667181" y="2564904"/>
            <a:ext cx="5048241" cy="707886"/>
          </a:xfrm>
          <a:prstGeom prst="rect">
            <a:avLst/>
          </a:prstGeom>
        </p:spPr>
        <p:txBody>
          <a:bodyPr wrap="none">
            <a:spAutoFit/>
          </a:bodyPr>
          <a:lstStyle/>
          <a:p>
            <a:pPr algn="ctr"/>
            <a:r>
              <a:rPr lang="ru-RU"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Уксус и лимонный сок</a:t>
            </a:r>
            <a:endParaRPr lang="ru-RU" sz="40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 xmlns:p14="http://schemas.microsoft.com/office/powerpoint/2010/main" val="420204092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342</TotalTime>
  <Words>537</Words>
  <Application>Microsoft Office PowerPoint</Application>
  <PresentationFormat>Экран (4:3)</PresentationFormat>
  <Paragraphs>109</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biologia</dc:creator>
  <cp:lastModifiedBy>Кыса</cp:lastModifiedBy>
  <cp:revision>34</cp:revision>
  <dcterms:created xsi:type="dcterms:W3CDTF">2015-03-21T03:52:05Z</dcterms:created>
  <dcterms:modified xsi:type="dcterms:W3CDTF">2017-05-18T13:47:03Z</dcterms:modified>
</cp:coreProperties>
</file>