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1" r:id="rId2"/>
    <p:sldId id="257" r:id="rId3"/>
    <p:sldId id="258" r:id="rId4"/>
    <p:sldId id="260" r:id="rId5"/>
    <p:sldId id="259" r:id="rId6"/>
    <p:sldId id="262" r:id="rId7"/>
    <p:sldId id="265" r:id="rId8"/>
    <p:sldId id="264" r:id="rId9"/>
    <p:sldId id="263" r:id="rId10"/>
    <p:sldId id="273" r:id="rId11"/>
    <p:sldId id="270" r:id="rId12"/>
    <p:sldId id="256" r:id="rId13"/>
    <p:sldId id="269" r:id="rId14"/>
    <p:sldId id="272" r:id="rId15"/>
    <p:sldId id="271" r:id="rId16"/>
    <p:sldId id="274" r:id="rId17"/>
    <p:sldId id="266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D331"/>
    <a:srgbClr val="000B22"/>
    <a:srgbClr val="000066"/>
    <a:srgbClr val="531E1D"/>
    <a:srgbClr val="003300"/>
    <a:srgbClr val="230B0B"/>
    <a:srgbClr val="120606"/>
    <a:srgbClr val="091625"/>
    <a:srgbClr val="FF0066"/>
    <a:srgbClr val="F7E3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660"/>
  </p:normalViewPr>
  <p:slideViewPr>
    <p:cSldViewPr>
      <p:cViewPr varScale="1">
        <p:scale>
          <a:sx n="86" d="100"/>
          <a:sy n="86" d="100"/>
        </p:scale>
        <p:origin x="-10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C58BC6-18EE-48BC-B155-57F66133720D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76816-5BC9-48E1-BC07-6FD2EAF5E9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960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76816-5BC9-48E1-BC07-6FD2EAF5E9B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76816-5BC9-48E1-BC07-6FD2EAF5E9B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76816-5BC9-48E1-BC07-6FD2EAF5E9B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76816-5BC9-48E1-BC07-6FD2EAF5E9B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6D938-3E2C-4D27-BBBB-4A124A2FE14F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AC3C2-0B9E-41A0-B78D-3D7E4C68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6D938-3E2C-4D27-BBBB-4A124A2FE14F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AC3C2-0B9E-41A0-B78D-3D7E4C68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6D938-3E2C-4D27-BBBB-4A124A2FE14F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AC3C2-0B9E-41A0-B78D-3D7E4C68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6D938-3E2C-4D27-BBBB-4A124A2FE14F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AC3C2-0B9E-41A0-B78D-3D7E4C68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6D938-3E2C-4D27-BBBB-4A124A2FE14F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AC3C2-0B9E-41A0-B78D-3D7E4C68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6D938-3E2C-4D27-BBBB-4A124A2FE14F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AC3C2-0B9E-41A0-B78D-3D7E4C68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6D938-3E2C-4D27-BBBB-4A124A2FE14F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AC3C2-0B9E-41A0-B78D-3D7E4C68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6D938-3E2C-4D27-BBBB-4A124A2FE14F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AC3C2-0B9E-41A0-B78D-3D7E4C68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6D938-3E2C-4D27-BBBB-4A124A2FE14F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AC3C2-0B9E-41A0-B78D-3D7E4C68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6D938-3E2C-4D27-BBBB-4A124A2FE14F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AC3C2-0B9E-41A0-B78D-3D7E4C68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6D938-3E2C-4D27-BBBB-4A124A2FE14F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AC3C2-0B9E-41A0-B78D-3D7E4C68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6D938-3E2C-4D27-BBBB-4A124A2FE14F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AC3C2-0B9E-41A0-B78D-3D7E4C68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Ирина\Рабочий стол\Д.Лондон. Любовь к жизни\иллюстрации к Любовь к жизни\1285300238_1266075005_76770.jpg"/>
          <p:cNvPicPr>
            <a:picLocks noChangeAspect="1" noChangeArrowheads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548680"/>
            <a:ext cx="87129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bg2">
                      <a:lumMod val="10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Pompadur" pitchFamily="34" charset="-52"/>
              </a:rPr>
              <a:t>Тема:  Что такое любовь к жизни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bg2">
                      <a:lumMod val="10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Pompadur" pitchFamily="34" charset="-52"/>
              </a:rPr>
              <a:t>?</a:t>
            </a:r>
          </a:p>
          <a:p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bg2">
                    <a:lumMod val="10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Pompadur" pitchFamily="34" charset="-52"/>
            </a:endParaRPr>
          </a:p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bg2">
                      <a:lumMod val="10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Pompadur" pitchFamily="34" charset="-52"/>
              </a:rPr>
              <a:t>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bg2">
                      <a:lumMod val="10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Pompadur" pitchFamily="34" charset="-52"/>
              </a:rPr>
              <a:t>(По рассказу Джека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bg2">
                      <a:lumMod val="10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Pompadur" pitchFamily="34" charset="-52"/>
              </a:rPr>
              <a:t>Лондона «_»). 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bg2">
                    <a:lumMod val="10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Pompadur" pitchFamily="34" charset="-5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3501008"/>
            <a:ext cx="92890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bg2">
                      <a:lumMod val="10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Pompadur" pitchFamily="34" charset="-52"/>
              </a:rPr>
              <a:t>Цель</a:t>
            </a: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bg2">
                      <a:lumMod val="10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Pompadur" pitchFamily="34" charset="-52"/>
              </a:rPr>
              <a:t>: на примере рассказа Д.Лондона понять, что человек  всегда должен оставаться человеком и продолжать бороться за жизнь до последнего. </a:t>
            </a:r>
          </a:p>
        </p:txBody>
      </p:sp>
      <p:sp>
        <p:nvSpPr>
          <p:cNvPr id="7" name="TextBox 6"/>
          <p:cNvSpPr txBox="1"/>
          <p:nvPr/>
        </p:nvSpPr>
        <p:spPr>
          <a:xfrm rot="-1140000">
            <a:off x="251520" y="2420888"/>
            <a:ext cx="8892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effectLst>
                  <a:glow rad="139700">
                    <a:schemeClr val="bg2">
                      <a:alpha val="40000"/>
                    </a:schemeClr>
                  </a:glow>
                </a:effectLst>
                <a:latin typeface="Calligraph" pitchFamily="82" charset="0"/>
              </a:rPr>
              <a:t>Что такое любовь к жизни?</a:t>
            </a:r>
            <a:endParaRPr lang="ru-RU" sz="4800" b="1" dirty="0">
              <a:effectLst>
                <a:glow rad="139700">
                  <a:schemeClr val="bg2">
                    <a:alpha val="40000"/>
                  </a:schemeClr>
                </a:glow>
              </a:effectLst>
              <a:latin typeface="Calligraph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2" descr="C:\Documents and Settings\Ирина\Рабочий стол\Д.Лондон. Любовь к жизни\иллюстрации к Любовь к жизни\1285300238_1266075005_76770.jpg"/>
          <p:cNvPicPr>
            <a:picLocks noChangeAspect="1" noChangeArrowheads="1"/>
          </p:cNvPicPr>
          <p:nvPr/>
        </p:nvPicPr>
        <p:blipFill>
          <a:blip r:embed="rId3" cstate="print">
            <a:lum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2915816" y="1268760"/>
            <a:ext cx="1872208" cy="64807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осознаёт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rot="5400000">
            <a:off x="5472100" y="2528900"/>
            <a:ext cx="2160240" cy="648072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/>
              </a:rPr>
              <a:t>переживает</a:t>
            </a:r>
            <a:endParaRPr lang="ru-RU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7" name="Овал 6"/>
          <p:cNvSpPr/>
          <p:nvPr/>
        </p:nvSpPr>
        <p:spPr>
          <a:xfrm rot="16200000">
            <a:off x="1403648" y="2492896"/>
            <a:ext cx="1800200" cy="504056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обладает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707904" y="3573016"/>
            <a:ext cx="2088232" cy="720080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побеждает</a:t>
            </a:r>
            <a:endParaRPr lang="ru-RU" sz="20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95936" y="4869160"/>
            <a:ext cx="1008112" cy="288032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страх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3848" y="5517232"/>
            <a:ext cx="165618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ч</a:t>
            </a:r>
            <a:r>
              <a:rPr lang="ru-RU" b="1" dirty="0" smtClean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то Билл бросит его</a:t>
            </a:r>
            <a:endParaRPr lang="ru-RU" b="1" dirty="0">
              <a:solidFill>
                <a:srgbClr val="091625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9992" y="5445224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о</a:t>
            </a:r>
            <a:r>
              <a:rPr lang="ru-RU" b="1" dirty="0" smtClean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статься </a:t>
            </a:r>
          </a:p>
          <a:p>
            <a:r>
              <a:rPr lang="ru-RU" b="1" dirty="0" smtClean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без огня</a:t>
            </a:r>
            <a:endParaRPr lang="ru-RU" b="1" dirty="0">
              <a:solidFill>
                <a:srgbClr val="091625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 rot="-2580000">
            <a:off x="5701512" y="4554955"/>
            <a:ext cx="19762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б</a:t>
            </a:r>
            <a:r>
              <a:rPr lang="ru-RU" b="1" dirty="0" smtClean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оялся умереть насильственной смертью</a:t>
            </a:r>
            <a:endParaRPr lang="ru-RU" b="1" dirty="0">
              <a:solidFill>
                <a:srgbClr val="091625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35896" y="260648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glow rad="139700">
                    <a:schemeClr val="bg2">
                      <a:alpha val="40000"/>
                    </a:schemeClr>
                  </a:glow>
                </a:effectLst>
              </a:rPr>
              <a:t>ж</a:t>
            </a:r>
            <a:r>
              <a:rPr lang="ru-RU" b="1" dirty="0" smtClean="0">
                <a:solidFill>
                  <a:srgbClr val="C00000"/>
                </a:solidFill>
                <a:effectLst>
                  <a:glow rad="139700">
                    <a:schemeClr val="bg2">
                      <a:alpha val="40000"/>
                    </a:schemeClr>
                  </a:glow>
                </a:effectLst>
              </a:rPr>
              <a:t>изнь важнее     золота</a:t>
            </a:r>
            <a:endParaRPr lang="ru-RU" b="1" dirty="0">
              <a:solidFill>
                <a:srgbClr val="C00000"/>
              </a:solidFill>
              <a:effectLst>
                <a:glow rad="1397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 rot="16860000">
            <a:off x="6926245" y="1942913"/>
            <a:ext cx="1907424" cy="647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531E1D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п</a:t>
            </a:r>
            <a:r>
              <a:rPr lang="ru-RU" b="1" dirty="0" smtClean="0">
                <a:solidFill>
                  <a:srgbClr val="531E1D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редательство </a:t>
            </a:r>
          </a:p>
          <a:p>
            <a:r>
              <a:rPr lang="ru-RU" b="1" dirty="0" smtClean="0">
                <a:solidFill>
                  <a:srgbClr val="531E1D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друга</a:t>
            </a:r>
            <a:endParaRPr lang="ru-RU" b="1" dirty="0">
              <a:solidFill>
                <a:srgbClr val="531E1D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 rot="22680000">
            <a:off x="1485143" y="112807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3300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с</a:t>
            </a:r>
            <a:r>
              <a:rPr lang="ru-RU" b="1" dirty="0" smtClean="0">
                <a:solidFill>
                  <a:srgbClr val="003300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ила духа</a:t>
            </a:r>
            <a:endParaRPr lang="ru-RU" b="1" dirty="0">
              <a:solidFill>
                <a:srgbClr val="003300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19020000">
            <a:off x="679211" y="1732734"/>
            <a:ext cx="1506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3300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терпение</a:t>
            </a:r>
            <a:endParaRPr lang="ru-RU" b="1" dirty="0">
              <a:solidFill>
                <a:srgbClr val="003300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14820000">
            <a:off x="216338" y="2911067"/>
            <a:ext cx="2091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3300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расчетливость</a:t>
            </a:r>
            <a:endParaRPr lang="ru-RU" b="1" dirty="0">
              <a:solidFill>
                <a:srgbClr val="003300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 rot="20640000">
            <a:off x="1842453" y="3735951"/>
            <a:ext cx="2279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3300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выносливость</a:t>
            </a:r>
            <a:endParaRPr lang="ru-RU" b="1" dirty="0">
              <a:solidFill>
                <a:srgbClr val="003300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rot="5400000" flipH="1" flipV="1">
            <a:off x="4175956" y="1016732"/>
            <a:ext cx="504056" cy="14401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V="1">
            <a:off x="1763688" y="1700808"/>
            <a:ext cx="648072" cy="72008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0800000">
            <a:off x="1547664" y="2060848"/>
            <a:ext cx="504058" cy="432050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0800000" flipV="1">
            <a:off x="1475657" y="3189760"/>
            <a:ext cx="533649" cy="23216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6840000" flipV="1">
            <a:off x="2381842" y="3438620"/>
            <a:ext cx="412518" cy="360040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4283968" y="4581128"/>
            <a:ext cx="504056" cy="72008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2900000" flipV="1">
            <a:off x="3287168" y="4751677"/>
            <a:ext cx="674144" cy="252000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5400000">
            <a:off x="3887924" y="5265204"/>
            <a:ext cx="360040" cy="144016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16200000" flipH="1">
            <a:off x="4644008" y="5229200"/>
            <a:ext cx="360040" cy="216024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5004048" y="4941168"/>
            <a:ext cx="897604" cy="243098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V="1">
            <a:off x="6660232" y="2420888"/>
            <a:ext cx="936104" cy="72008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 rot="720000">
            <a:off x="6328313" y="1146432"/>
            <a:ext cx="940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531E1D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голод</a:t>
            </a:r>
            <a:endParaRPr lang="ru-RU" b="1" dirty="0">
              <a:solidFill>
                <a:srgbClr val="531E1D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45" name="TextBox 44"/>
          <p:cNvSpPr txBox="1"/>
          <p:nvPr/>
        </p:nvSpPr>
        <p:spPr>
          <a:xfrm rot="-900000">
            <a:off x="6962935" y="338627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531E1D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ф</a:t>
            </a:r>
            <a:r>
              <a:rPr lang="ru-RU" b="1" dirty="0" smtClean="0">
                <a:solidFill>
                  <a:srgbClr val="531E1D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изическая боль</a:t>
            </a:r>
            <a:endParaRPr lang="ru-RU" b="1" dirty="0">
              <a:solidFill>
                <a:srgbClr val="531E1D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cxnSp>
        <p:nvCxnSpPr>
          <p:cNvPr id="47" name="Прямая со стрелкой 46"/>
          <p:cNvCxnSpPr/>
          <p:nvPr/>
        </p:nvCxnSpPr>
        <p:spPr>
          <a:xfrm rot="5400000" flipH="1" flipV="1">
            <a:off x="6264188" y="1592796"/>
            <a:ext cx="504056" cy="144016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6660232" y="2996952"/>
            <a:ext cx="648072" cy="576064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 rot="-3960000">
            <a:off x="2406065" y="4530181"/>
            <a:ext cx="1550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B22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одиночество</a:t>
            </a:r>
            <a:endParaRPr lang="ru-RU" b="1" dirty="0">
              <a:solidFill>
                <a:srgbClr val="000B22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cxnSp>
        <p:nvCxnSpPr>
          <p:cNvPr id="42" name="Shape 41"/>
          <p:cNvCxnSpPr>
            <a:endCxn id="5" idx="6"/>
          </p:cNvCxnSpPr>
          <p:nvPr/>
        </p:nvCxnSpPr>
        <p:spPr>
          <a:xfrm rot="16200000" flipV="1">
            <a:off x="4698014" y="1682806"/>
            <a:ext cx="540060" cy="360040"/>
          </a:xfrm>
          <a:prstGeom prst="bentConnector2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Соединительная линия уступом 47"/>
          <p:cNvCxnSpPr/>
          <p:nvPr/>
        </p:nvCxnSpPr>
        <p:spPr>
          <a:xfrm flipV="1">
            <a:off x="5940152" y="2564904"/>
            <a:ext cx="288032" cy="144016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Соединительная линия уступом 50"/>
          <p:cNvCxnSpPr/>
          <p:nvPr/>
        </p:nvCxnSpPr>
        <p:spPr>
          <a:xfrm rot="5400000">
            <a:off x="5184068" y="3320988"/>
            <a:ext cx="648072" cy="144016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Соединительная линия уступом 53"/>
          <p:cNvCxnSpPr/>
          <p:nvPr/>
        </p:nvCxnSpPr>
        <p:spPr>
          <a:xfrm rot="10800000" flipV="1">
            <a:off x="2555776" y="2780928"/>
            <a:ext cx="504056" cy="144016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0" y="5013176"/>
            <a:ext cx="28438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Pompadur" pitchFamily="34" charset="-52"/>
              </a:rPr>
              <a:t>Вывод: любовь к жизни помогает герою выжить.</a:t>
            </a:r>
            <a:endParaRPr lang="ru-RU" sz="2800" b="1" dirty="0">
              <a:latin typeface="Pompadur" pitchFamily="34" charset="-5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563888" y="2132856"/>
            <a:ext cx="17281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Pompadur" pitchFamily="34" charset="-52"/>
              </a:rPr>
              <a:t>Герой  рассказа</a:t>
            </a:r>
            <a:endParaRPr lang="ru-RU" sz="3200" b="1" dirty="0">
              <a:latin typeface="Pompadur" pitchFamily="34" charset="-5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046764" y="2163633"/>
            <a:ext cx="2880320" cy="1015663"/>
          </a:xfrm>
          <a:prstGeom prst="rect">
            <a:avLst/>
          </a:prstGeom>
          <a:solidFill>
            <a:srgbClr val="DBD33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с</a:t>
            </a:r>
            <a:r>
              <a:rPr lang="ru-RU" sz="2000" b="1" dirty="0" smtClean="0">
                <a:solidFill>
                  <a:schemeClr val="tx1"/>
                </a:solidFill>
              </a:rPr>
              <a:t>тремление выжить</a:t>
            </a:r>
          </a:p>
          <a:p>
            <a:r>
              <a:rPr lang="ru-RU" sz="2000" b="1" dirty="0">
                <a:solidFill>
                  <a:schemeClr val="tx1"/>
                </a:solidFill>
              </a:rPr>
              <a:t>ж</a:t>
            </a:r>
            <a:r>
              <a:rPr lang="ru-RU" sz="2000" b="1" dirty="0" smtClean="0">
                <a:solidFill>
                  <a:schemeClr val="tx1"/>
                </a:solidFill>
              </a:rPr>
              <a:t>елание жить</a:t>
            </a:r>
          </a:p>
          <a:p>
            <a:r>
              <a:rPr lang="ru-RU" sz="2000" b="1" dirty="0">
                <a:solidFill>
                  <a:schemeClr val="tx1"/>
                </a:solidFill>
              </a:rPr>
              <a:t>л</a:t>
            </a:r>
            <a:r>
              <a:rPr lang="ru-RU" sz="2000" b="1" dirty="0" smtClean="0">
                <a:solidFill>
                  <a:schemeClr val="tx1"/>
                </a:solidFill>
              </a:rPr>
              <a:t>юбовь к жизни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296565" y="230636"/>
            <a:ext cx="18359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Pompadur" pitchFamily="34" charset="-52"/>
              </a:rPr>
              <a:t>Герой  рассказа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Ирина\Рабочий стол\Д.Лондон. Любовь к жизни\иллюстрации к Любовь к жизни\1285300238_1266075005_76770.jpg"/>
          <p:cNvPicPr>
            <a:picLocks noChangeAspect="1" noChangeArrowheads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26876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Arial Black" pitchFamily="34" charset="0"/>
              </a:rPr>
              <a:t> </a:t>
            </a:r>
            <a:r>
              <a:rPr lang="ru-RU" sz="3200" b="1" i="1" dirty="0" smtClean="0">
                <a:latin typeface="Arial Black" pitchFamily="34" charset="0"/>
              </a:rPr>
              <a:t>  </a:t>
            </a:r>
            <a:endParaRPr lang="ru-RU" sz="3200" b="1" i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124744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   </a:t>
            </a:r>
            <a:r>
              <a:rPr lang="ru-RU" sz="3200" b="1" i="1" u="sng" dirty="0" smtClean="0">
                <a:solidFill>
                  <a:schemeClr val="bg1"/>
                </a:solidFill>
                <a:latin typeface="Arial Black" pitchFamily="34" charset="0"/>
              </a:rPr>
              <a:t>Задание №1:</a:t>
            </a:r>
            <a:r>
              <a:rPr lang="ru-RU" sz="3200" b="1" i="1" dirty="0" smtClean="0">
                <a:solidFill>
                  <a:schemeClr val="bg1"/>
                </a:solidFill>
                <a:latin typeface="Arial Black" pitchFamily="34" charset="0"/>
              </a:rPr>
              <a:t> Продолжите рассказ о Билле.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latin typeface="Arial Black" pitchFamily="34" charset="0"/>
              </a:rPr>
              <a:t>           </a:t>
            </a:r>
          </a:p>
          <a:p>
            <a:r>
              <a:rPr lang="ru-RU" sz="3200" i="1" u="sng" dirty="0" smtClean="0">
                <a:solidFill>
                  <a:schemeClr val="bg1"/>
                </a:solidFill>
                <a:latin typeface="Arial Black" pitchFamily="34" charset="0"/>
              </a:rPr>
              <a:t>  Задание №2:</a:t>
            </a:r>
            <a:r>
              <a:rPr lang="ru-RU" sz="3200" i="1" dirty="0" smtClean="0">
                <a:solidFill>
                  <a:schemeClr val="bg1"/>
                </a:solidFill>
                <a:latin typeface="Arial Black" pitchFamily="34" charset="0"/>
              </a:rPr>
              <a:t> Продолжите рассказ о поединке героя и волка.</a:t>
            </a:r>
            <a:endParaRPr lang="ru-RU" sz="3200" i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293096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Arial Black" pitchFamily="34" charset="0"/>
              </a:rPr>
              <a:t>  </a:t>
            </a:r>
            <a:r>
              <a:rPr lang="ru-RU" sz="3200" i="1" u="sng" dirty="0" smtClean="0">
                <a:solidFill>
                  <a:schemeClr val="bg1"/>
                </a:solidFill>
                <a:latin typeface="Arial Black" pitchFamily="34" charset="0"/>
              </a:rPr>
              <a:t>Задание №3</a:t>
            </a:r>
            <a:r>
              <a:rPr lang="ru-RU" sz="3200" u="sng" dirty="0" smtClean="0">
                <a:solidFill>
                  <a:schemeClr val="bg1"/>
                </a:solidFill>
                <a:latin typeface="Arial Black" pitchFamily="34" charset="0"/>
              </a:rPr>
              <a:t>:</a:t>
            </a:r>
            <a:r>
              <a:rPr lang="ru-RU" sz="3200" dirty="0" smtClean="0">
                <a:solidFill>
                  <a:schemeClr val="bg1"/>
                </a:solidFill>
                <a:latin typeface="Arial Black" pitchFamily="34" charset="0"/>
              </a:rPr>
              <a:t> Как называется рассказ Джека Лондона?</a:t>
            </a:r>
            <a:endParaRPr lang="ru-RU" sz="32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886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Arial Black" pitchFamily="34" charset="0"/>
              </a:rPr>
              <a:t>   Работа в группах:</a:t>
            </a:r>
            <a:endParaRPr lang="ru-RU" sz="40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56176" y="5157192"/>
            <a:ext cx="2448272" cy="101566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стремление выжить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желание жить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любовь к жизни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Ирина\Рабочий стол\Д.Лондон. Любовь к жизни\иллюстрации к Любовь к жизни\1285300238_1266075005_76770.jpg"/>
          <p:cNvPicPr>
            <a:picLocks noChangeAspect="1" noChangeArrowheads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2613" y="548680"/>
            <a:ext cx="87129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bg2">
                      <a:lumMod val="10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Pompadur" pitchFamily="34" charset="-52"/>
              </a:rPr>
              <a:t>Тема:  Что такое любовь к жизни? (По рассказу Джека 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bg2">
                      <a:lumMod val="10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Pompadur" pitchFamily="34" charset="-52"/>
              </a:rPr>
              <a:t>Лондона «_»). 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bg2">
                    <a:lumMod val="10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Pompadur" pitchFamily="34" charset="-5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3645024"/>
            <a:ext cx="92890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bg2">
                      <a:lumMod val="10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Pompadur" pitchFamily="34" charset="-52"/>
              </a:rPr>
              <a:t>Цель</a:t>
            </a: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bg2">
                      <a:lumMod val="10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Pompadur" pitchFamily="34" charset="-52"/>
              </a:rPr>
              <a:t>: на примере рассказа Д.Лондона понять, что человек  всегда должен оставаться человеком и продолжать бороться за жизнь до последнего.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54868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bg2">
                      <a:lumMod val="10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Pompadur" pitchFamily="34" charset="-52"/>
              </a:rPr>
              <a:t>Тема:  Что такое любовь к жизни? (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bg2">
                      <a:lumMod val="10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Pompadur" pitchFamily="34" charset="-52"/>
              </a:rPr>
              <a:t>По рассказу Джека Лондона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bg2">
                      <a:lumMod val="10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Pompadur" pitchFamily="34" charset="-52"/>
              </a:rPr>
              <a:t>«Любовь к жизни»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Pompadur" pitchFamily="34" charset="-52"/>
              </a:rPr>
              <a:t>). 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bg2">
                    <a:lumMod val="10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Pompadur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Ирина\Рабочий стол\Д.Лондон. Любовь к жизни\иллюстрации к Любовь к жизни\1285300238_1266075005_76770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404664"/>
            <a:ext cx="8784976" cy="18774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Pompadur" pitchFamily="34" charset="-52"/>
              </a:rPr>
              <a:t>   </a:t>
            </a:r>
            <a:r>
              <a:rPr lang="ru-RU" sz="2800" b="1" u="sng" dirty="0" smtClean="0">
                <a:solidFill>
                  <a:schemeClr val="tx1"/>
                </a:solidFill>
                <a:latin typeface="Pompadur" pitchFamily="34" charset="-52"/>
              </a:rPr>
              <a:t>Вывод:</a:t>
            </a:r>
            <a:r>
              <a:rPr lang="ru-RU" sz="2800" b="1" dirty="0" smtClean="0">
                <a:solidFill>
                  <a:schemeClr val="tx1"/>
                </a:solidFill>
                <a:latin typeface="Pompadur" pitchFamily="34" charset="-52"/>
              </a:rPr>
              <a:t> Автор выступает за дружбу и взаимопомощь. Он осуждает корысть и эгоизм. По убеждению автора, трус подвергается большей опасности, чем смелый человек.</a:t>
            </a:r>
            <a:endParaRPr lang="ru-RU" sz="2800" b="1" dirty="0">
              <a:solidFill>
                <a:schemeClr val="tx1"/>
              </a:solidFill>
              <a:latin typeface="Pompadur" pitchFamily="34" charset="-5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2708920"/>
            <a:ext cx="8784976" cy="35394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Pompadur" pitchFamily="34" charset="-52"/>
              </a:rPr>
              <a:t>   Вывод: Джек Лондон в своем произведении говорит нам, что человек способен на многое, что никакое золото не стоит цены человеческой жизни, и что главный герой сохранил самое ценное  - это жизнь. Сила духа человека не знает границ. Если он захочет, он победит смерть. Любовь к жизни сильнее жажды денег, сильнее болезни, одиночества, страха. Самое дорогое у человека – это жизнь.</a:t>
            </a:r>
            <a:endParaRPr lang="ru-RU" sz="2800" b="1" dirty="0">
              <a:solidFill>
                <a:schemeClr val="tx1"/>
              </a:solidFill>
              <a:latin typeface="Pompadur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Ирина\Рабочий стол\Д.Лондон. Любовь к жизни\иллюстрации к Любовь к жизни\1285300238_1266075005_76770.jpg"/>
          <p:cNvPicPr>
            <a:picLocks noChangeAspect="1" noChangeArrowheads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332656"/>
            <a:ext cx="87129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bg2">
                      <a:lumMod val="10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Pompadur" pitchFamily="34" charset="-52"/>
              </a:rPr>
              <a:t>Тема:  Что такое любовь к жизни? (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bg2">
                      <a:lumMod val="10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Pompadur" pitchFamily="34" charset="-52"/>
              </a:rPr>
              <a:t>По рассказу Джека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bg2">
                      <a:lumMod val="10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Pompadur" pitchFamily="34" charset="-52"/>
              </a:rPr>
              <a:t>Лондона «Любовь к жизни»). 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bg2">
                    <a:lumMod val="10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Pompadur" pitchFamily="34" charset="-5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3861048"/>
            <a:ext cx="92890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bg2">
                      <a:lumMod val="10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Pompadur" pitchFamily="34" charset="-52"/>
              </a:rPr>
              <a:t>Цель</a:t>
            </a: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bg2">
                      <a:lumMod val="10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Pompadur" pitchFamily="34" charset="-52"/>
              </a:rPr>
              <a:t>: на примере рассказа Д.Лондона понять, что человек  всегда должен оставаться человеком и продолжать бороться за жизнь до последнего. </a:t>
            </a:r>
          </a:p>
        </p:txBody>
      </p:sp>
      <p:sp>
        <p:nvSpPr>
          <p:cNvPr id="7" name="TextBox 6"/>
          <p:cNvSpPr txBox="1"/>
          <p:nvPr/>
        </p:nvSpPr>
        <p:spPr>
          <a:xfrm rot="-1140000">
            <a:off x="144554" y="1901589"/>
            <a:ext cx="8892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Calligraph" pitchFamily="82" charset="0"/>
              </a:rPr>
              <a:t>Что такое любовь к жизни?</a:t>
            </a:r>
            <a:endParaRPr lang="ru-RU" sz="4800" b="1" dirty="0">
              <a:effectLst>
                <a:glow rad="139700">
                  <a:schemeClr val="bg1">
                    <a:alpha val="40000"/>
                  </a:schemeClr>
                </a:glow>
              </a:effectLst>
              <a:latin typeface="Calligraph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2132856"/>
            <a:ext cx="80648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Pompadur" pitchFamily="34" charset="-52"/>
              </a:rPr>
              <a:t>   </a:t>
            </a:r>
            <a:r>
              <a:rPr lang="ru-RU" sz="3600" b="1" dirty="0" smtClean="0">
                <a:latin typeface="Pompadur" pitchFamily="34" charset="-52"/>
              </a:rPr>
              <a:t>Это вера в могущество человека, в его силу духа,  в желание жить, вера в товарищество и дружбу.</a:t>
            </a:r>
            <a:endParaRPr lang="ru-RU" sz="3600" b="1" dirty="0">
              <a:latin typeface="Pompadur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Ирина\Рабочий стол\Д.Лондон. Любовь к жизни\иллюстрации к Любовь к жизни\1285300238_1266075005_76770.jpg"/>
          <p:cNvPicPr>
            <a:picLocks noChangeAspect="1" noChangeArrowheads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12474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Arial Black" pitchFamily="34" charset="0"/>
              </a:rPr>
              <a:t> </a:t>
            </a:r>
            <a:r>
              <a:rPr lang="ru-RU" sz="3200" b="1" i="1" dirty="0" smtClean="0">
                <a:latin typeface="Arial Black" pitchFamily="34" charset="0"/>
              </a:rPr>
              <a:t>  </a:t>
            </a:r>
            <a:r>
              <a:rPr lang="ru-RU" sz="3200" b="1" i="1" u="sng" dirty="0" smtClean="0">
                <a:solidFill>
                  <a:schemeClr val="bg1"/>
                </a:solidFill>
                <a:latin typeface="Arial Black" pitchFamily="34" charset="0"/>
              </a:rPr>
              <a:t>Задание №1:</a:t>
            </a:r>
            <a:r>
              <a:rPr lang="ru-RU" sz="3200" b="1" i="1" dirty="0" smtClean="0">
                <a:solidFill>
                  <a:schemeClr val="bg1"/>
                </a:solidFill>
                <a:latin typeface="Arial Black" pitchFamily="34" charset="0"/>
              </a:rPr>
              <a:t> Продолжите рассказ о Билле.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latin typeface="Arial Black" pitchFamily="34" charset="0"/>
              </a:rPr>
              <a:t>           </a:t>
            </a:r>
            <a:endParaRPr lang="ru-RU" sz="3200" b="1" i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34888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   </a:t>
            </a:r>
            <a:r>
              <a:rPr lang="ru-RU" sz="3200" i="1" u="sng" dirty="0" smtClean="0">
                <a:solidFill>
                  <a:schemeClr val="bg1"/>
                </a:solidFill>
                <a:latin typeface="Arial Black" pitchFamily="34" charset="0"/>
              </a:rPr>
              <a:t>Задание №2:</a:t>
            </a:r>
            <a:r>
              <a:rPr lang="ru-RU" sz="3200" i="1" dirty="0" smtClean="0">
                <a:solidFill>
                  <a:schemeClr val="bg1"/>
                </a:solidFill>
                <a:latin typeface="Arial Black" pitchFamily="34" charset="0"/>
              </a:rPr>
              <a:t> Продолжите рассказ о поединке героя и волка.</a:t>
            </a:r>
            <a:endParaRPr lang="ru-RU" sz="3200" i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941168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Arial Black" pitchFamily="34" charset="0"/>
              </a:rPr>
              <a:t>  </a:t>
            </a:r>
            <a:r>
              <a:rPr lang="ru-RU" sz="3200" b="1" i="1" u="sng" dirty="0" smtClean="0">
                <a:solidFill>
                  <a:schemeClr val="bg1"/>
                </a:solidFill>
                <a:latin typeface="Arial Black" pitchFamily="34" charset="0"/>
              </a:rPr>
              <a:t>Задание №4:</a:t>
            </a:r>
            <a:r>
              <a:rPr lang="ru-RU" sz="3200" b="1" i="1" dirty="0" smtClean="0">
                <a:solidFill>
                  <a:schemeClr val="bg1"/>
                </a:solidFill>
                <a:latin typeface="Arial Black" pitchFamily="34" charset="0"/>
              </a:rPr>
              <a:t> Составьте план к сочинению -  рассуждению на тему: Что такое любовь к жизни?</a:t>
            </a:r>
            <a:endParaRPr lang="ru-RU" sz="3200" b="1" i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573016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u="sng" dirty="0" smtClean="0">
                <a:solidFill>
                  <a:schemeClr val="bg1"/>
                </a:solidFill>
                <a:latin typeface="Arial Black" pitchFamily="34" charset="0"/>
              </a:rPr>
              <a:t>Задание №3</a:t>
            </a:r>
            <a:r>
              <a:rPr lang="ru-RU" sz="3200" u="sng" dirty="0" smtClean="0">
                <a:solidFill>
                  <a:schemeClr val="bg1"/>
                </a:solidFill>
                <a:latin typeface="Arial Black" pitchFamily="34" charset="0"/>
              </a:rPr>
              <a:t>:</a:t>
            </a:r>
            <a:r>
              <a:rPr lang="ru-RU" sz="3200" dirty="0" smtClean="0">
                <a:solidFill>
                  <a:schemeClr val="bg1"/>
                </a:solidFill>
                <a:latin typeface="Arial Black" pitchFamily="34" charset="0"/>
              </a:rPr>
              <a:t> Как называется рассказ Джека Лондона?</a:t>
            </a:r>
            <a:endParaRPr lang="ru-RU" sz="32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260648"/>
            <a:ext cx="8676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Arial Black" pitchFamily="34" charset="0"/>
              </a:rPr>
              <a:t>Работа в группах:</a:t>
            </a:r>
            <a:endParaRPr lang="ru-RU" sz="40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95736" y="1124744"/>
            <a:ext cx="468052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                                             </a:t>
            </a:r>
            <a:r>
              <a:rPr lang="ru-RU" sz="2800" b="1" dirty="0" smtClean="0"/>
              <a:t>Сочинение – рассуждение 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2132856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               </a:t>
            </a:r>
            <a:r>
              <a:rPr lang="ru-RU" sz="2400" b="1" i="1" dirty="0" smtClean="0">
                <a:latin typeface="Georgia" pitchFamily="18" charset="0"/>
              </a:rPr>
              <a:t> </a:t>
            </a:r>
            <a:r>
              <a:rPr lang="ru-RU" sz="2400" i="1" dirty="0" smtClean="0">
                <a:latin typeface="Georgia" pitchFamily="18" charset="0"/>
              </a:rPr>
              <a:t>План </a:t>
            </a:r>
            <a:endParaRPr lang="ru-RU" sz="2400" i="1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564904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Georgia" pitchFamily="18" charset="0"/>
              </a:rPr>
              <a:t>                       </a:t>
            </a:r>
            <a:r>
              <a:rPr lang="en-US" sz="2400" i="1" dirty="0" smtClean="0">
                <a:latin typeface="Georgia" pitchFamily="18" charset="0"/>
              </a:rPr>
              <a:t>I. </a:t>
            </a:r>
            <a:r>
              <a:rPr lang="ru-RU" sz="2400" i="1" dirty="0" smtClean="0">
                <a:latin typeface="Georgia" pitchFamily="18" charset="0"/>
              </a:rPr>
              <a:t>Тезис (основная мысль).</a:t>
            </a:r>
            <a:endParaRPr lang="ru-RU" sz="2400" i="1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3284984"/>
            <a:ext cx="8892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bg1"/>
                </a:solidFill>
                <a:latin typeface="Georgia" pitchFamily="18" charset="0"/>
              </a:rPr>
              <a:t>                       </a:t>
            </a:r>
            <a:r>
              <a:rPr lang="en-US" sz="2400" i="1" dirty="0" smtClean="0">
                <a:latin typeface="Georgia" pitchFamily="18" charset="0"/>
              </a:rPr>
              <a:t>II</a:t>
            </a:r>
            <a:r>
              <a:rPr lang="ru-RU" sz="2400" i="1" dirty="0" smtClean="0">
                <a:latin typeface="Georgia" pitchFamily="18" charset="0"/>
              </a:rPr>
              <a:t>. Аргументы (доказательства):</a:t>
            </a:r>
          </a:p>
          <a:p>
            <a:r>
              <a:rPr lang="ru-RU" sz="2400" i="1" dirty="0">
                <a:latin typeface="Georgia" pitchFamily="18" charset="0"/>
              </a:rPr>
              <a:t> </a:t>
            </a:r>
            <a:r>
              <a:rPr lang="ru-RU" sz="2400" i="1" dirty="0" smtClean="0">
                <a:latin typeface="Georgia" pitchFamily="18" charset="0"/>
              </a:rPr>
              <a:t>                                  1.</a:t>
            </a:r>
          </a:p>
          <a:p>
            <a:r>
              <a:rPr lang="ru-RU" sz="2400" i="1" dirty="0">
                <a:latin typeface="Georgia" pitchFamily="18" charset="0"/>
              </a:rPr>
              <a:t> </a:t>
            </a:r>
            <a:r>
              <a:rPr lang="ru-RU" sz="2400" i="1" dirty="0" smtClean="0">
                <a:latin typeface="Georgia" pitchFamily="18" charset="0"/>
              </a:rPr>
              <a:t>                                  2.</a:t>
            </a:r>
          </a:p>
          <a:p>
            <a:r>
              <a:rPr lang="ru-RU" sz="2400" i="1" dirty="0">
                <a:latin typeface="Georgia" pitchFamily="18" charset="0"/>
              </a:rPr>
              <a:t> </a:t>
            </a:r>
            <a:r>
              <a:rPr lang="ru-RU" sz="2400" i="1" dirty="0" smtClean="0">
                <a:latin typeface="Georgia" pitchFamily="18" charset="0"/>
              </a:rPr>
              <a:t>                                  3.</a:t>
            </a:r>
            <a:endParaRPr lang="ru-RU" sz="2400" i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5085184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bg1"/>
                </a:solidFill>
                <a:latin typeface="Georgia" pitchFamily="18" charset="0"/>
              </a:rPr>
              <a:t>                       </a:t>
            </a:r>
            <a:r>
              <a:rPr lang="en-US" sz="2400" i="1" dirty="0" smtClean="0">
                <a:latin typeface="Georgia" pitchFamily="18" charset="0"/>
              </a:rPr>
              <a:t>III</a:t>
            </a:r>
            <a:r>
              <a:rPr lang="ru-RU" sz="2400" i="1" dirty="0" smtClean="0">
                <a:latin typeface="Georgia" pitchFamily="18" charset="0"/>
              </a:rPr>
              <a:t>. Вывод.</a:t>
            </a:r>
            <a:endParaRPr lang="ru-RU" sz="24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2907196" y="3392996"/>
            <a:ext cx="685800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95536" y="188640"/>
            <a:ext cx="6047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Pompadur" pitchFamily="34" charset="-52"/>
              </a:rPr>
              <a:t>Тема: </a:t>
            </a:r>
            <a:r>
              <a:rPr lang="ru-RU" sz="2800" b="1" dirty="0" smtClean="0">
                <a:solidFill>
                  <a:srgbClr val="C00000"/>
                </a:solidFill>
                <a:latin typeface="Pompadur" pitchFamily="34" charset="-52"/>
              </a:rPr>
              <a:t>Что такое любовь к жизни?</a:t>
            </a:r>
            <a:endParaRPr lang="ru-RU" sz="2800" b="1" dirty="0">
              <a:solidFill>
                <a:srgbClr val="C00000"/>
              </a:solidFill>
              <a:latin typeface="Pompadur" pitchFamily="34" charset="-5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2200" y="188640"/>
            <a:ext cx="27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Ф.И.________________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300192" y="764704"/>
            <a:ext cx="2843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Pompadur" pitchFamily="34" charset="-52"/>
              </a:rPr>
              <a:t>Основная мысль – </a:t>
            </a:r>
          </a:p>
          <a:p>
            <a:r>
              <a:rPr lang="ru-RU" sz="2000" b="1" dirty="0" smtClean="0">
                <a:latin typeface="Pompadur" pitchFamily="34" charset="-52"/>
              </a:rPr>
              <a:t>Доказательства – </a:t>
            </a:r>
          </a:p>
          <a:p>
            <a:r>
              <a:rPr lang="ru-RU" sz="2000" b="1" dirty="0" smtClean="0">
                <a:latin typeface="Pompadur" pitchFamily="34" charset="-52"/>
              </a:rPr>
              <a:t>Примеры – </a:t>
            </a:r>
          </a:p>
          <a:p>
            <a:r>
              <a:rPr lang="ru-RU" sz="2000" b="1" dirty="0" smtClean="0">
                <a:latin typeface="Pompadur" pitchFamily="34" charset="-52"/>
              </a:rPr>
              <a:t>Вывод - </a:t>
            </a:r>
            <a:endParaRPr lang="ru-RU" sz="2000" b="1" dirty="0">
              <a:latin typeface="Pompadur" pitchFamily="34" charset="-5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00192" y="2348880"/>
            <a:ext cx="2699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Pompadur" pitchFamily="34" charset="-52"/>
              </a:rPr>
              <a:t>          План</a:t>
            </a:r>
            <a:endParaRPr lang="ru-RU" sz="2000" b="1" dirty="0">
              <a:latin typeface="Pompadur" pitchFamily="34" charset="-52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6372200" y="2276872"/>
            <a:ext cx="2771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ердце 17"/>
          <p:cNvSpPr/>
          <p:nvPr/>
        </p:nvSpPr>
        <p:spPr>
          <a:xfrm>
            <a:off x="8244408" y="692696"/>
            <a:ext cx="482352" cy="432048"/>
          </a:xfrm>
          <a:prstGeom prst="hear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лыбающееся лицо 19"/>
          <p:cNvSpPr/>
          <p:nvPr/>
        </p:nvSpPr>
        <p:spPr>
          <a:xfrm>
            <a:off x="7740352" y="1412776"/>
            <a:ext cx="467544" cy="432048"/>
          </a:xfrm>
          <a:prstGeom prst="smileyFac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Горизонтальный свиток 21"/>
          <p:cNvSpPr/>
          <p:nvPr/>
        </p:nvSpPr>
        <p:spPr>
          <a:xfrm rot="900000">
            <a:off x="7344569" y="1857393"/>
            <a:ext cx="732817" cy="376715"/>
          </a:xfrm>
          <a:prstGeom prst="horizontalScroll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ятиугольник 23"/>
          <p:cNvSpPr/>
          <p:nvPr/>
        </p:nvSpPr>
        <p:spPr>
          <a:xfrm rot="-2400000">
            <a:off x="8250607" y="1222116"/>
            <a:ext cx="883316" cy="237302"/>
          </a:xfrm>
          <a:prstGeom prst="homePlat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ердце 25"/>
          <p:cNvSpPr/>
          <p:nvPr/>
        </p:nvSpPr>
        <p:spPr>
          <a:xfrm>
            <a:off x="2699792" y="2780928"/>
            <a:ext cx="914400" cy="914400"/>
          </a:xfrm>
          <a:prstGeom prst="hear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 стрелкой 27"/>
          <p:cNvCxnSpPr/>
          <p:nvPr/>
        </p:nvCxnSpPr>
        <p:spPr>
          <a:xfrm flipV="1">
            <a:off x="3635896" y="2708920"/>
            <a:ext cx="648072" cy="14401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6200000" flipV="1">
            <a:off x="2411760" y="2420888"/>
            <a:ext cx="504056" cy="21602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6200000" flipH="1">
            <a:off x="3275856" y="3717032"/>
            <a:ext cx="504056" cy="21602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10800000" flipV="1">
            <a:off x="2339752" y="3501008"/>
            <a:ext cx="432048" cy="21602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ятиугольник 41"/>
          <p:cNvSpPr/>
          <p:nvPr/>
        </p:nvSpPr>
        <p:spPr>
          <a:xfrm>
            <a:off x="4283968" y="2492896"/>
            <a:ext cx="978408" cy="360040"/>
          </a:xfrm>
          <a:prstGeom prst="homePlat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ятиугольник 42"/>
          <p:cNvSpPr/>
          <p:nvPr/>
        </p:nvSpPr>
        <p:spPr>
          <a:xfrm>
            <a:off x="1763688" y="3789040"/>
            <a:ext cx="978408" cy="360040"/>
          </a:xfrm>
          <a:prstGeom prst="homePlat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ятиугольник 43"/>
          <p:cNvSpPr/>
          <p:nvPr/>
        </p:nvSpPr>
        <p:spPr>
          <a:xfrm>
            <a:off x="3635896" y="4077072"/>
            <a:ext cx="978408" cy="360040"/>
          </a:xfrm>
          <a:prstGeom prst="homePlat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ятиугольник 44"/>
          <p:cNvSpPr/>
          <p:nvPr/>
        </p:nvSpPr>
        <p:spPr>
          <a:xfrm>
            <a:off x="2051720" y="1916832"/>
            <a:ext cx="978408" cy="360040"/>
          </a:xfrm>
          <a:prstGeom prst="homePlat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Улыбающееся лицо 46"/>
          <p:cNvSpPr/>
          <p:nvPr/>
        </p:nvSpPr>
        <p:spPr>
          <a:xfrm>
            <a:off x="755576" y="2204864"/>
            <a:ext cx="914400" cy="914400"/>
          </a:xfrm>
          <a:prstGeom prst="smileyFac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Улыбающееся лицо 47"/>
          <p:cNvSpPr/>
          <p:nvPr/>
        </p:nvSpPr>
        <p:spPr>
          <a:xfrm>
            <a:off x="755576" y="4293096"/>
            <a:ext cx="914400" cy="914400"/>
          </a:xfrm>
          <a:prstGeom prst="smileyFac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Улыбающееся лицо 48"/>
          <p:cNvSpPr/>
          <p:nvPr/>
        </p:nvSpPr>
        <p:spPr>
          <a:xfrm>
            <a:off x="1403648" y="836712"/>
            <a:ext cx="914400" cy="914400"/>
          </a:xfrm>
          <a:prstGeom prst="smileyFac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Улыбающееся лицо 49"/>
          <p:cNvSpPr/>
          <p:nvPr/>
        </p:nvSpPr>
        <p:spPr>
          <a:xfrm>
            <a:off x="4355976" y="4725144"/>
            <a:ext cx="914400" cy="914400"/>
          </a:xfrm>
          <a:prstGeom prst="smileyFac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Улыбающееся лицо 50"/>
          <p:cNvSpPr/>
          <p:nvPr/>
        </p:nvSpPr>
        <p:spPr>
          <a:xfrm>
            <a:off x="5076056" y="3501008"/>
            <a:ext cx="914400" cy="914400"/>
          </a:xfrm>
          <a:prstGeom prst="smileyFac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Улыбающееся лицо 51"/>
          <p:cNvSpPr/>
          <p:nvPr/>
        </p:nvSpPr>
        <p:spPr>
          <a:xfrm>
            <a:off x="5292080" y="1556792"/>
            <a:ext cx="914400" cy="914400"/>
          </a:xfrm>
          <a:prstGeom prst="smileyFac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Улыбающееся лицо 52"/>
          <p:cNvSpPr/>
          <p:nvPr/>
        </p:nvSpPr>
        <p:spPr>
          <a:xfrm>
            <a:off x="3275856" y="980728"/>
            <a:ext cx="914400" cy="914400"/>
          </a:xfrm>
          <a:prstGeom prst="smileyFac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5" name="Прямая со стрелкой 54"/>
          <p:cNvCxnSpPr>
            <a:stCxn id="45" idx="0"/>
          </p:cNvCxnSpPr>
          <p:nvPr/>
        </p:nvCxnSpPr>
        <p:spPr>
          <a:xfrm rot="16200000" flipV="1">
            <a:off x="2179309" y="1645227"/>
            <a:ext cx="360040" cy="18317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rot="21480000" flipV="1">
            <a:off x="2990910" y="1779042"/>
            <a:ext cx="360040" cy="18317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rot="21120000" flipV="1">
            <a:off x="4943034" y="2229026"/>
            <a:ext cx="360040" cy="18317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9900000" flipV="1">
            <a:off x="1637242" y="2176328"/>
            <a:ext cx="360040" cy="18317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rot="780000" flipV="1">
            <a:off x="4644008" y="4005064"/>
            <a:ext cx="360040" cy="18317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rot="9780000" flipV="1">
            <a:off x="1350551" y="4053695"/>
            <a:ext cx="360040" cy="18317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rot="5400000" flipV="1">
            <a:off x="4123525" y="4597555"/>
            <a:ext cx="360040" cy="18317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Скругленная соединительная линия 67"/>
          <p:cNvCxnSpPr>
            <a:stCxn id="45" idx="3"/>
          </p:cNvCxnSpPr>
          <p:nvPr/>
        </p:nvCxnSpPr>
        <p:spPr>
          <a:xfrm>
            <a:off x="3030128" y="2096852"/>
            <a:ext cx="1253840" cy="396044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Скругленная соединительная линия 69"/>
          <p:cNvCxnSpPr>
            <a:stCxn id="42" idx="2"/>
          </p:cNvCxnSpPr>
          <p:nvPr/>
        </p:nvCxnSpPr>
        <p:spPr>
          <a:xfrm rot="5400000">
            <a:off x="3907501" y="3301411"/>
            <a:ext cx="1224136" cy="327186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Скругленная соединительная линия 73"/>
          <p:cNvCxnSpPr>
            <a:stCxn id="45" idx="2"/>
          </p:cNvCxnSpPr>
          <p:nvPr/>
        </p:nvCxnSpPr>
        <p:spPr>
          <a:xfrm rot="5400000">
            <a:off x="1387221" y="2725347"/>
            <a:ext cx="1512168" cy="615218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hape 75"/>
          <p:cNvCxnSpPr>
            <a:stCxn id="44" idx="2"/>
          </p:cNvCxnSpPr>
          <p:nvPr/>
        </p:nvCxnSpPr>
        <p:spPr>
          <a:xfrm rot="5400000" flipH="1">
            <a:off x="3151417" y="3553439"/>
            <a:ext cx="360040" cy="1407306"/>
          </a:xfrm>
          <a:prstGeom prst="curvedConnector4">
            <a:avLst>
              <a:gd name="adj1" fmla="val -63493"/>
              <a:gd name="adj2" fmla="val 64183"/>
            </a:avLst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Горизонтальный свиток 80"/>
          <p:cNvSpPr/>
          <p:nvPr/>
        </p:nvSpPr>
        <p:spPr>
          <a:xfrm>
            <a:off x="1619672" y="5157192"/>
            <a:ext cx="2448272" cy="136815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4" name="Скругленная соединительная линия 83"/>
          <p:cNvCxnSpPr/>
          <p:nvPr/>
        </p:nvCxnSpPr>
        <p:spPr>
          <a:xfrm rot="16200000" flipH="1">
            <a:off x="1079612" y="3320988"/>
            <a:ext cx="2952328" cy="864096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Скругленная соединительная линия 85"/>
          <p:cNvCxnSpPr/>
          <p:nvPr/>
        </p:nvCxnSpPr>
        <p:spPr>
          <a:xfrm rot="5400000">
            <a:off x="2519772" y="3320988"/>
            <a:ext cx="2304256" cy="1368152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hape 87"/>
          <p:cNvCxnSpPr>
            <a:stCxn id="44" idx="1"/>
          </p:cNvCxnSpPr>
          <p:nvPr/>
        </p:nvCxnSpPr>
        <p:spPr>
          <a:xfrm rot="10800000" flipV="1">
            <a:off x="2987824" y="4257092"/>
            <a:ext cx="648072" cy="1044116"/>
          </a:xfrm>
          <a:prstGeom prst="curvedConnector2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Скругленная соединительная линия 89"/>
          <p:cNvCxnSpPr>
            <a:stCxn id="43" idx="2"/>
          </p:cNvCxnSpPr>
          <p:nvPr/>
        </p:nvCxnSpPr>
        <p:spPr>
          <a:xfrm rot="16200000" flipH="1">
            <a:off x="1999289" y="4312673"/>
            <a:ext cx="1152128" cy="824942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Скругленная соединительная линия 53"/>
          <p:cNvCxnSpPr>
            <a:stCxn id="26" idx="1"/>
          </p:cNvCxnSpPr>
          <p:nvPr/>
        </p:nvCxnSpPr>
        <p:spPr>
          <a:xfrm rot="5400000">
            <a:off x="2089448" y="4233664"/>
            <a:ext cx="1605880" cy="529208"/>
          </a:xfrm>
          <a:prstGeom prst="curvedConnector3">
            <a:avLst>
              <a:gd name="adj1" fmla="val 50000"/>
            </a:avLst>
          </a:prstGeom>
          <a:ln w="7620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000"/>
                            </p:stCondLst>
                            <p:childTnLst>
                              <p:par>
                                <p:cTn id="1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6000"/>
                            </p:stCondLst>
                            <p:childTnLst>
                              <p:par>
                                <p:cTn id="1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8000"/>
                            </p:stCondLst>
                            <p:childTnLst>
                              <p:par>
                                <p:cTn id="1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2" grpId="0" animBg="1"/>
      <p:bldP spid="24" grpId="0" animBg="1"/>
      <p:bldP spid="26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8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Ирина\Рабочий стол\Д.Лондон. Любовь к жизни\иллюстрации к Любовь к жизни\1285300238_1266075005_76770.jpg"/>
          <p:cNvPicPr>
            <a:picLocks noChangeAspect="1" noChangeArrowheads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1556792"/>
            <a:ext cx="8280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Calligraph" pitchFamily="82" charset="0"/>
              </a:rPr>
              <a:t>Домашнее задание: составить  свой план к сочинению-рассуждению на тему:</a:t>
            </a:r>
          </a:p>
          <a:p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Calligraph" pitchFamily="82" charset="0"/>
              </a:rPr>
              <a:t>Что такое любовь к жизни?</a:t>
            </a:r>
            <a:endParaRPr lang="ru-RU" sz="4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Calligraph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Ирина\Рабочий стол\Д.Лондон. Любовь к жизни\иллюстрации к Любовь к жизни\1285300238_1266075005_76770.jpg"/>
          <p:cNvPicPr>
            <a:picLocks noChangeAspect="1" noChangeArrowheads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476672"/>
            <a:ext cx="9001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ligraph" pitchFamily="82" charset="0"/>
              </a:rPr>
              <a:t>Экстремальная ситуация: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ligraph" pitchFamily="8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988840"/>
            <a:ext cx="102251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400" dirty="0">
                <a:latin typeface="Calligraph" pitchFamily="82" charset="0"/>
              </a:rPr>
              <a:t> </a:t>
            </a:r>
            <a: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ligraph" pitchFamily="82" charset="0"/>
              </a:rPr>
              <a:t>(</a:t>
            </a:r>
            <a:r>
              <a:rPr lang="ru-RU" sz="48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ligraph" pitchFamily="82" charset="0"/>
              </a:rPr>
              <a:t>от.лат</a:t>
            </a:r>
            <a: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ligraph" pitchFamily="82" charset="0"/>
              </a:rPr>
              <a:t>. </a:t>
            </a:r>
            <a:r>
              <a:rPr lang="en-US" sz="48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ligraph" pitchFamily="82" charset="0"/>
              </a:rPr>
              <a:t>extremus</a:t>
            </a:r>
            <a: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ligraph" pitchFamily="82" charset="0"/>
              </a:rPr>
              <a:t> 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ligraph" pitchFamily="82" charset="0"/>
              </a:rPr>
              <a:t>«крайний</a:t>
            </a:r>
            <a: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ligraph" pitchFamily="82" charset="0"/>
              </a:rPr>
              <a:t>») </a:t>
            </a:r>
          </a:p>
          <a:p>
            <a:pPr>
              <a:defRPr/>
            </a:pP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ligraph" pitchFamily="82" charset="0"/>
              </a:rPr>
              <a:t>– </a:t>
            </a:r>
            <a: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ligraph" pitchFamily="82" charset="0"/>
              </a:rPr>
              <a:t>ситуация, крайне напряжённая, опасная, требующая от человека наивысшего подъёма душевных и физических сил.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Ирина\Рабочий стол\Д.Лондон. Любовь к жизни\иллюстрации к Любовь к жизни\1285300238_1266075005_76770.jpg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 rot="5400000">
            <a:off x="5461248" y="2467744"/>
            <a:ext cx="2160240" cy="9144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/>
              </a:rPr>
              <a:t>переживает</a:t>
            </a:r>
            <a:endParaRPr lang="ru-RU" sz="20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635896" y="3573016"/>
            <a:ext cx="2016224" cy="1008112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побеждает</a:t>
            </a:r>
            <a:endParaRPr lang="ru-RU" sz="20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23928" y="5085184"/>
            <a:ext cx="1152128" cy="432048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страх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1840" y="5805264"/>
            <a:ext cx="165618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ч</a:t>
            </a:r>
            <a:r>
              <a:rPr lang="ru-RU" sz="2400" b="1" dirty="0" smtClean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то Билл бросит его</a:t>
            </a:r>
            <a:endParaRPr lang="ru-RU" sz="2400" b="1" dirty="0">
              <a:solidFill>
                <a:srgbClr val="091625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88024" y="5805264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о</a:t>
            </a:r>
            <a:r>
              <a:rPr lang="ru-RU" sz="2400" b="1" dirty="0" smtClean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статься </a:t>
            </a:r>
          </a:p>
          <a:p>
            <a:r>
              <a:rPr lang="ru-RU" sz="2400" b="1" dirty="0" smtClean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без огня</a:t>
            </a:r>
            <a:endParaRPr lang="ru-RU" sz="2400" b="1" dirty="0">
              <a:solidFill>
                <a:srgbClr val="091625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 rot="-2580000">
            <a:off x="6174292" y="5008599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б</a:t>
            </a:r>
            <a:r>
              <a:rPr lang="ru-RU" sz="2400" b="1" dirty="0" smtClean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оялся умереть насильственной смертью</a:t>
            </a:r>
            <a:endParaRPr lang="ru-RU" sz="2400" b="1" dirty="0">
              <a:solidFill>
                <a:srgbClr val="091625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 rot="16860000">
            <a:off x="7141451" y="1778464"/>
            <a:ext cx="2310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531E1D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п</a:t>
            </a:r>
            <a:r>
              <a:rPr lang="ru-RU" sz="2400" b="1" dirty="0" smtClean="0">
                <a:solidFill>
                  <a:srgbClr val="531E1D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редательство друга</a:t>
            </a:r>
            <a:endParaRPr lang="ru-RU" sz="2400" b="1" dirty="0">
              <a:solidFill>
                <a:srgbClr val="531E1D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 rot="5400000">
            <a:off x="4103948" y="4617132"/>
            <a:ext cx="864096" cy="72008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9540000">
            <a:off x="2964856" y="5492358"/>
            <a:ext cx="1080120" cy="72008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5400000">
            <a:off x="3887924" y="5625244"/>
            <a:ext cx="360040" cy="144016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16200000" flipH="1">
            <a:off x="4644008" y="5589240"/>
            <a:ext cx="360040" cy="216024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840000">
            <a:off x="4984989" y="5601983"/>
            <a:ext cx="1296144" cy="1588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V="1">
            <a:off x="6948264" y="2420888"/>
            <a:ext cx="936104" cy="72008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 rot="720000">
            <a:off x="6588224" y="980728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531E1D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голод</a:t>
            </a:r>
            <a:endParaRPr lang="ru-RU" sz="2400" b="1" dirty="0">
              <a:solidFill>
                <a:srgbClr val="531E1D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45" name="TextBox 44"/>
          <p:cNvSpPr txBox="1"/>
          <p:nvPr/>
        </p:nvSpPr>
        <p:spPr>
          <a:xfrm rot="-900000">
            <a:off x="7125369" y="3522426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531E1D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ф</a:t>
            </a:r>
            <a:r>
              <a:rPr lang="ru-RU" sz="2400" b="1" dirty="0" smtClean="0">
                <a:solidFill>
                  <a:srgbClr val="531E1D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изическая боль</a:t>
            </a:r>
            <a:endParaRPr lang="ru-RU" sz="2400" b="1" dirty="0">
              <a:solidFill>
                <a:srgbClr val="531E1D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cxnSp>
        <p:nvCxnSpPr>
          <p:cNvPr id="47" name="Прямая со стрелкой 46"/>
          <p:cNvCxnSpPr/>
          <p:nvPr/>
        </p:nvCxnSpPr>
        <p:spPr>
          <a:xfrm rot="5400000" flipH="1" flipV="1">
            <a:off x="6480212" y="1520788"/>
            <a:ext cx="504056" cy="144016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7020272" y="3068960"/>
            <a:ext cx="648072" cy="576064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 rot="840000">
            <a:off x="1213522" y="5466227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B22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одиночество</a:t>
            </a:r>
            <a:endParaRPr lang="ru-RU" sz="2400" b="1" dirty="0">
              <a:solidFill>
                <a:srgbClr val="000B22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067944" y="2348880"/>
            <a:ext cx="1800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Pompadur" pitchFamily="34" charset="-52"/>
              </a:rPr>
              <a:t>Герой  рассказа</a:t>
            </a:r>
            <a:endParaRPr lang="ru-RU" sz="3200" b="1" dirty="0">
              <a:latin typeface="Pompadur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2" grpId="0"/>
      <p:bldP spid="13" grpId="0"/>
      <p:bldP spid="14" grpId="0"/>
      <p:bldP spid="17" grpId="0"/>
      <p:bldP spid="44" grpId="0"/>
      <p:bldP spid="45" grpId="0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Ирина\Рабочий стол\Д.Лондон. Любовь к жизни\иллюстрации к Любовь к жизни\1285300238_1266075005_76770.jpg"/>
          <p:cNvPicPr>
            <a:picLocks noChangeAspect="1" noChangeArrowheads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340768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Arial Black" pitchFamily="34" charset="0"/>
              </a:rPr>
              <a:t> </a:t>
            </a:r>
            <a:r>
              <a:rPr lang="ru-RU" sz="2800" b="1" dirty="0" smtClean="0">
                <a:latin typeface="Arial Black" pitchFamily="34" charset="0"/>
              </a:rPr>
              <a:t>  </a:t>
            </a:r>
            <a:r>
              <a:rPr lang="ru-RU" sz="2800" b="1" i="1" u="sng" dirty="0" smtClean="0">
                <a:solidFill>
                  <a:schemeClr val="bg1"/>
                </a:solidFill>
                <a:latin typeface="Arial Black" pitchFamily="34" charset="0"/>
              </a:rPr>
              <a:t>Задание №1:</a:t>
            </a:r>
            <a:r>
              <a:rPr lang="ru-RU" sz="2800" b="1" i="1" dirty="0" smtClean="0">
                <a:solidFill>
                  <a:schemeClr val="bg1"/>
                </a:solidFill>
                <a:latin typeface="Arial Black" pitchFamily="34" charset="0"/>
              </a:rPr>
              <a:t> Продолжить рассказ о Билле.</a:t>
            </a:r>
          </a:p>
          <a:p>
            <a:r>
              <a:rPr lang="ru-RU" sz="2800" b="1" i="1" dirty="0" smtClean="0">
                <a:solidFill>
                  <a:schemeClr val="bg1"/>
                </a:solidFill>
                <a:latin typeface="Arial Black" pitchFamily="34" charset="0"/>
              </a:rPr>
              <a:t>           </a:t>
            </a:r>
            <a:endParaRPr lang="ru-RU" sz="2800" b="1" i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332656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  </a:t>
            </a:r>
            <a:r>
              <a:rPr lang="ru-RU" sz="4000" dirty="0" smtClean="0">
                <a:solidFill>
                  <a:schemeClr val="bg1"/>
                </a:solidFill>
                <a:latin typeface="Arial Black" pitchFamily="34" charset="0"/>
              </a:rPr>
              <a:t>Работа в группах:</a:t>
            </a:r>
            <a:endParaRPr lang="ru-RU" sz="40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Ирина\Рабочий стол\Д.Лондон. Любовь к жизни\иллюстрации к Любовь к жизни\1285300238_1266075005_76770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332656"/>
            <a:ext cx="8784976" cy="20621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Pompadur" pitchFamily="34" charset="-52"/>
              </a:rPr>
              <a:t>   </a:t>
            </a:r>
            <a:r>
              <a:rPr lang="ru-RU" sz="3200" b="1" u="sng" dirty="0" smtClean="0">
                <a:solidFill>
                  <a:schemeClr val="tx1"/>
                </a:solidFill>
                <a:latin typeface="Pompadur" pitchFamily="34" charset="-52"/>
              </a:rPr>
              <a:t>Вывод:</a:t>
            </a:r>
            <a:r>
              <a:rPr lang="ru-RU" sz="3200" b="1" dirty="0" smtClean="0">
                <a:solidFill>
                  <a:schemeClr val="tx1"/>
                </a:solidFill>
                <a:latin typeface="Pompadur" pitchFamily="34" charset="-52"/>
              </a:rPr>
              <a:t> Автор выступает за дружбу и взаимопомощь. Он осуждает корысть и эгоизм. По убеждению автора, трус подвергается большей опасности, чем смелый человек.</a:t>
            </a:r>
            <a:endParaRPr lang="ru-RU" sz="3200" b="1" dirty="0">
              <a:solidFill>
                <a:schemeClr val="tx1"/>
              </a:solidFill>
              <a:latin typeface="Pompadur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Ирина\Рабочий стол\Д.Лондон. Любовь к жизни\иллюстрации к Любовь к жизни\1285300238_1266075005_76770.jpg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3347864" y="1124744"/>
            <a:ext cx="2016224" cy="100811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осознаёт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rot="5400000">
            <a:off x="5461248" y="2467744"/>
            <a:ext cx="2160240" cy="9144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/>
              </a:rPr>
              <a:t>переживает</a:t>
            </a:r>
            <a:endParaRPr lang="ru-RU" sz="20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635896" y="3573016"/>
            <a:ext cx="2016224" cy="1008112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побеждает</a:t>
            </a:r>
            <a:endParaRPr lang="ru-RU" sz="20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23928" y="5085184"/>
            <a:ext cx="1152128" cy="432048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страх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5856" y="5805264"/>
            <a:ext cx="165618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ч</a:t>
            </a:r>
            <a:r>
              <a:rPr lang="ru-RU" sz="2400" b="1" dirty="0" smtClean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то Билл бросит его</a:t>
            </a:r>
            <a:endParaRPr lang="ru-RU" sz="2400" b="1" dirty="0">
              <a:solidFill>
                <a:srgbClr val="091625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60032" y="5805264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о</a:t>
            </a:r>
            <a:r>
              <a:rPr lang="ru-RU" sz="2400" b="1" dirty="0" smtClean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статься </a:t>
            </a:r>
          </a:p>
          <a:p>
            <a:r>
              <a:rPr lang="ru-RU" sz="2400" b="1" dirty="0" smtClean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без огня</a:t>
            </a:r>
            <a:endParaRPr lang="ru-RU" sz="2400" b="1" dirty="0">
              <a:solidFill>
                <a:srgbClr val="091625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 rot="-2580000">
            <a:off x="6174292" y="5008599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б</a:t>
            </a:r>
            <a:r>
              <a:rPr lang="ru-RU" sz="2400" b="1" dirty="0" smtClean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оялся умереть насильственной смертью</a:t>
            </a:r>
            <a:endParaRPr lang="ru-RU" sz="2400" b="1" dirty="0">
              <a:solidFill>
                <a:srgbClr val="091625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63888" y="188640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139700">
                    <a:schemeClr val="bg2">
                      <a:alpha val="40000"/>
                    </a:schemeClr>
                  </a:glow>
                </a:effectLst>
              </a:rPr>
              <a:t>ж</a:t>
            </a:r>
            <a:r>
              <a:rPr lang="ru-RU" sz="2400" b="1" dirty="0" smtClean="0">
                <a:solidFill>
                  <a:srgbClr val="C00000"/>
                </a:solidFill>
                <a:effectLst>
                  <a:glow rad="139700">
                    <a:schemeClr val="bg2">
                      <a:alpha val="40000"/>
                    </a:schemeClr>
                  </a:glow>
                </a:effectLst>
              </a:rPr>
              <a:t>изнь важнее     золота</a:t>
            </a:r>
            <a:endParaRPr lang="ru-RU" sz="2400" b="1" dirty="0">
              <a:solidFill>
                <a:srgbClr val="C00000"/>
              </a:solidFill>
              <a:effectLst>
                <a:glow rad="1397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 rot="16860000">
            <a:off x="7141451" y="1778464"/>
            <a:ext cx="2310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531E1D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п</a:t>
            </a:r>
            <a:r>
              <a:rPr lang="ru-RU" sz="2400" b="1" dirty="0" smtClean="0">
                <a:solidFill>
                  <a:srgbClr val="531E1D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редательство</a:t>
            </a:r>
            <a:r>
              <a:rPr lang="ru-RU" sz="2400" b="1" dirty="0" smtClean="0">
                <a:solidFill>
                  <a:srgbClr val="531E1D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 </a:t>
            </a:r>
            <a:r>
              <a:rPr lang="ru-RU" sz="2400" b="1" dirty="0" smtClean="0">
                <a:solidFill>
                  <a:srgbClr val="531E1D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друга</a:t>
            </a:r>
            <a:endParaRPr lang="ru-RU" sz="2400" b="1" dirty="0">
              <a:solidFill>
                <a:srgbClr val="531E1D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rot="5400000" flipH="1" flipV="1">
            <a:off x="4463988" y="800708"/>
            <a:ext cx="504056" cy="14401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4103948" y="4617132"/>
            <a:ext cx="864096" cy="72008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9540000">
            <a:off x="2964856" y="5492358"/>
            <a:ext cx="1080120" cy="72008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5400000">
            <a:off x="3887924" y="5625244"/>
            <a:ext cx="360040" cy="144016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16200000" flipH="1">
            <a:off x="4644008" y="5589240"/>
            <a:ext cx="360040" cy="216024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840000">
            <a:off x="4984989" y="5601983"/>
            <a:ext cx="1296144" cy="1588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V="1">
            <a:off x="6948264" y="2420888"/>
            <a:ext cx="936104" cy="72008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 rot="720000">
            <a:off x="6588224" y="980728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531E1D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голод</a:t>
            </a:r>
            <a:endParaRPr lang="ru-RU" sz="2400" b="1" dirty="0">
              <a:solidFill>
                <a:srgbClr val="531E1D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45" name="TextBox 44"/>
          <p:cNvSpPr txBox="1"/>
          <p:nvPr/>
        </p:nvSpPr>
        <p:spPr>
          <a:xfrm rot="-900000">
            <a:off x="7125369" y="3522426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531E1D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ф</a:t>
            </a:r>
            <a:r>
              <a:rPr lang="ru-RU" sz="2400" b="1" dirty="0" smtClean="0">
                <a:solidFill>
                  <a:srgbClr val="531E1D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изическая боль</a:t>
            </a:r>
            <a:endParaRPr lang="ru-RU" sz="2400" b="1" dirty="0">
              <a:solidFill>
                <a:srgbClr val="531E1D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cxnSp>
        <p:nvCxnSpPr>
          <p:cNvPr id="47" name="Прямая со стрелкой 46"/>
          <p:cNvCxnSpPr/>
          <p:nvPr/>
        </p:nvCxnSpPr>
        <p:spPr>
          <a:xfrm rot="5400000" flipH="1" flipV="1">
            <a:off x="6480212" y="1520788"/>
            <a:ext cx="504056" cy="144016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7020272" y="3068960"/>
            <a:ext cx="648072" cy="576064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 rot="840000">
            <a:off x="1357539" y="5610244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B22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одиночество</a:t>
            </a:r>
            <a:endParaRPr lang="ru-RU" sz="2400" b="1" dirty="0">
              <a:solidFill>
                <a:srgbClr val="000B22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779912" y="2348880"/>
            <a:ext cx="20162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Pompadur" pitchFamily="34" charset="-52"/>
              </a:rPr>
              <a:t>Герой  рассказа</a:t>
            </a:r>
            <a:endParaRPr lang="ru-RU" sz="3200" b="1" dirty="0">
              <a:latin typeface="Pompadur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Ирина\Рабочий стол\Д.Лондон. Любовь к жизни\иллюстрации к Любовь к жизни\1285300238_1266075005_76770.jpg"/>
          <p:cNvPicPr>
            <a:picLocks noChangeAspect="1" noChangeArrowheads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484784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Arial Black" pitchFamily="34" charset="0"/>
              </a:rPr>
              <a:t> </a:t>
            </a:r>
            <a:r>
              <a:rPr lang="ru-RU" sz="2800" b="1" dirty="0" smtClean="0">
                <a:latin typeface="Arial Black" pitchFamily="34" charset="0"/>
              </a:rPr>
              <a:t>  </a:t>
            </a:r>
            <a:r>
              <a:rPr lang="ru-RU" sz="2800" b="1" i="1" u="sng" dirty="0" smtClean="0">
                <a:solidFill>
                  <a:schemeClr val="bg1"/>
                </a:solidFill>
                <a:latin typeface="Arial Black" pitchFamily="34" charset="0"/>
              </a:rPr>
              <a:t>Задание №1:</a:t>
            </a:r>
            <a:r>
              <a:rPr lang="ru-RU" sz="2800" b="1" i="1" dirty="0" smtClean="0">
                <a:solidFill>
                  <a:schemeClr val="bg1"/>
                </a:solidFill>
                <a:latin typeface="Arial Black" pitchFamily="34" charset="0"/>
              </a:rPr>
              <a:t> Продолжите рассказ о Билле.</a:t>
            </a:r>
          </a:p>
          <a:p>
            <a:r>
              <a:rPr lang="ru-RU" sz="2800" b="1" i="1" dirty="0" smtClean="0">
                <a:solidFill>
                  <a:schemeClr val="bg1"/>
                </a:solidFill>
                <a:latin typeface="Arial Black" pitchFamily="34" charset="0"/>
              </a:rPr>
              <a:t>           </a:t>
            </a:r>
            <a:endParaRPr lang="ru-RU" sz="2800" b="1" i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780928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   </a:t>
            </a:r>
            <a:r>
              <a:rPr lang="ru-RU" sz="2800" i="1" u="sng" dirty="0" smtClean="0">
                <a:solidFill>
                  <a:schemeClr val="bg1"/>
                </a:solidFill>
                <a:latin typeface="Arial Black" pitchFamily="34" charset="0"/>
              </a:rPr>
              <a:t>Задание №2:</a:t>
            </a:r>
            <a:r>
              <a:rPr lang="ru-RU" sz="2800" i="1" dirty="0" smtClean="0">
                <a:solidFill>
                  <a:schemeClr val="bg1"/>
                </a:solidFill>
                <a:latin typeface="Arial Black" pitchFamily="34" charset="0"/>
              </a:rPr>
              <a:t> Продолжите рассказ о поединке героя и волка.</a:t>
            </a:r>
            <a:endParaRPr lang="ru-RU" sz="2800" i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332656"/>
            <a:ext cx="8964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    </a:t>
            </a:r>
            <a:r>
              <a:rPr lang="ru-RU" sz="4000" dirty="0" smtClean="0">
                <a:solidFill>
                  <a:schemeClr val="bg1"/>
                </a:solidFill>
                <a:latin typeface="Arial Black" pitchFamily="34" charset="0"/>
              </a:rPr>
              <a:t>Работа в группах:</a:t>
            </a:r>
            <a:endParaRPr lang="ru-RU" sz="40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Ирина\Рабочий стол\Д.Лондон. Любовь к жизни\иллюстрации к Любовь к жизни\1285300238_1266075005_76770.jpg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3347864" y="1124744"/>
            <a:ext cx="2016224" cy="100811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осознаёт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rot="5400000">
            <a:off x="5425244" y="2503748"/>
            <a:ext cx="2232248" cy="9144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/>
              </a:rPr>
              <a:t>переживает</a:t>
            </a:r>
            <a:endParaRPr lang="ru-RU" sz="20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7" name="Овал 6"/>
          <p:cNvSpPr/>
          <p:nvPr/>
        </p:nvSpPr>
        <p:spPr>
          <a:xfrm rot="16200000">
            <a:off x="1403648" y="2420888"/>
            <a:ext cx="2016224" cy="1008112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обладает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635896" y="3573016"/>
            <a:ext cx="2016224" cy="1008112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побеждает</a:t>
            </a:r>
            <a:endParaRPr lang="ru-RU" sz="20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23928" y="5085184"/>
            <a:ext cx="1152128" cy="432048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страх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5856" y="5805264"/>
            <a:ext cx="165618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ч</a:t>
            </a:r>
            <a:r>
              <a:rPr lang="ru-RU" sz="2400" b="1" dirty="0" smtClean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то Билл бросит его</a:t>
            </a:r>
            <a:endParaRPr lang="ru-RU" sz="2400" b="1" dirty="0">
              <a:solidFill>
                <a:srgbClr val="091625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60032" y="5733256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о</a:t>
            </a:r>
            <a:r>
              <a:rPr lang="ru-RU" sz="2400" b="1" dirty="0" smtClean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статься </a:t>
            </a:r>
          </a:p>
          <a:p>
            <a:r>
              <a:rPr lang="ru-RU" sz="2400" b="1" dirty="0" smtClean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без огня</a:t>
            </a:r>
            <a:endParaRPr lang="ru-RU" sz="2400" b="1" dirty="0">
              <a:solidFill>
                <a:srgbClr val="091625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 rot="-2580000">
            <a:off x="6174292" y="5008599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б</a:t>
            </a:r>
            <a:r>
              <a:rPr lang="ru-RU" sz="2400" b="1" dirty="0" smtClean="0">
                <a:solidFill>
                  <a:srgbClr val="091625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оялся умереть насильственной смертью</a:t>
            </a:r>
            <a:endParaRPr lang="ru-RU" sz="2400" b="1" dirty="0">
              <a:solidFill>
                <a:srgbClr val="091625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63888" y="188640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139700">
                    <a:schemeClr val="bg2">
                      <a:alpha val="40000"/>
                    </a:schemeClr>
                  </a:glow>
                </a:effectLst>
              </a:rPr>
              <a:t>ж</a:t>
            </a:r>
            <a:r>
              <a:rPr lang="ru-RU" sz="2400" b="1" dirty="0" smtClean="0">
                <a:solidFill>
                  <a:srgbClr val="C00000"/>
                </a:solidFill>
                <a:effectLst>
                  <a:glow rad="139700">
                    <a:schemeClr val="bg2">
                      <a:alpha val="40000"/>
                    </a:schemeClr>
                  </a:glow>
                </a:effectLst>
              </a:rPr>
              <a:t>изнь важнее     золота</a:t>
            </a:r>
            <a:endParaRPr lang="ru-RU" sz="2400" b="1" dirty="0">
              <a:solidFill>
                <a:srgbClr val="C00000"/>
              </a:solidFill>
              <a:effectLst>
                <a:glow rad="1397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 rot="16860000">
            <a:off x="7141451" y="1778464"/>
            <a:ext cx="2310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531E1D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п</a:t>
            </a:r>
            <a:r>
              <a:rPr lang="ru-RU" sz="2400" b="1" dirty="0" smtClean="0">
                <a:solidFill>
                  <a:srgbClr val="531E1D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редательство</a:t>
            </a:r>
            <a:r>
              <a:rPr lang="ru-RU" sz="2400" b="1" dirty="0" smtClean="0">
                <a:solidFill>
                  <a:srgbClr val="531E1D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 </a:t>
            </a:r>
            <a:r>
              <a:rPr lang="ru-RU" sz="2400" b="1" dirty="0" smtClean="0">
                <a:solidFill>
                  <a:srgbClr val="531E1D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друга</a:t>
            </a:r>
            <a:endParaRPr lang="ru-RU" sz="2400" b="1" dirty="0">
              <a:solidFill>
                <a:srgbClr val="531E1D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 rot="22680000">
            <a:off x="1345881" y="736502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00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с</a:t>
            </a:r>
            <a:r>
              <a:rPr lang="ru-RU" sz="2400" b="1" dirty="0" smtClean="0">
                <a:solidFill>
                  <a:srgbClr val="003300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ила духа</a:t>
            </a:r>
            <a:endParaRPr lang="ru-RU" sz="2400" b="1" dirty="0">
              <a:solidFill>
                <a:srgbClr val="003300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19020000">
            <a:off x="185651" y="1481799"/>
            <a:ext cx="1506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терпение</a:t>
            </a:r>
            <a:endParaRPr lang="ru-RU" sz="2400" b="1" dirty="0">
              <a:solidFill>
                <a:srgbClr val="003300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17160000">
            <a:off x="-75343" y="2971674"/>
            <a:ext cx="2111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расчетливость</a:t>
            </a:r>
            <a:endParaRPr lang="ru-RU" sz="2400" b="1" dirty="0">
              <a:solidFill>
                <a:srgbClr val="003300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 rot="20640000">
            <a:off x="262517" y="4280188"/>
            <a:ext cx="2279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выносливость</a:t>
            </a:r>
            <a:endParaRPr lang="ru-RU" sz="2400" b="1" dirty="0">
              <a:solidFill>
                <a:srgbClr val="003300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rot="5400000" flipH="1" flipV="1">
            <a:off x="4463988" y="800708"/>
            <a:ext cx="504056" cy="14401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V="1">
            <a:off x="1619672" y="1556792"/>
            <a:ext cx="936104" cy="72008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19" idx="2"/>
          </p:cNvCxnSpPr>
          <p:nvPr/>
        </p:nvCxnSpPr>
        <p:spPr>
          <a:xfrm rot="10800000">
            <a:off x="1096136" y="1881452"/>
            <a:ext cx="811568" cy="611444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20" idx="2"/>
          </p:cNvCxnSpPr>
          <p:nvPr/>
        </p:nvCxnSpPr>
        <p:spPr>
          <a:xfrm rot="10800000" flipV="1">
            <a:off x="1202343" y="3189761"/>
            <a:ext cx="806956" cy="76372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1" idx="0"/>
          </p:cNvCxnSpPr>
          <p:nvPr/>
        </p:nvCxnSpPr>
        <p:spPr>
          <a:xfrm rot="5400000">
            <a:off x="1301022" y="3610440"/>
            <a:ext cx="716116" cy="641265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4103948" y="4617132"/>
            <a:ext cx="864096" cy="72008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9540000">
            <a:off x="2964856" y="5492358"/>
            <a:ext cx="1080120" cy="72008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5400000">
            <a:off x="3887924" y="5625244"/>
            <a:ext cx="360040" cy="144016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16200000" flipH="1">
            <a:off x="4644008" y="5589240"/>
            <a:ext cx="360040" cy="216024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840000">
            <a:off x="4984989" y="5601983"/>
            <a:ext cx="1296144" cy="1588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V="1">
            <a:off x="6948264" y="2420888"/>
            <a:ext cx="936104" cy="72008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 rot="720000">
            <a:off x="6588224" y="980728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531E1D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голод</a:t>
            </a:r>
            <a:endParaRPr lang="ru-RU" sz="2400" b="1" dirty="0">
              <a:solidFill>
                <a:srgbClr val="531E1D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45" name="TextBox 44"/>
          <p:cNvSpPr txBox="1"/>
          <p:nvPr/>
        </p:nvSpPr>
        <p:spPr>
          <a:xfrm rot="-900000">
            <a:off x="7125369" y="3522426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531E1D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ф</a:t>
            </a:r>
            <a:r>
              <a:rPr lang="ru-RU" sz="2400" b="1" dirty="0" smtClean="0">
                <a:solidFill>
                  <a:srgbClr val="531E1D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изическая боль</a:t>
            </a:r>
            <a:endParaRPr lang="ru-RU" sz="2400" b="1" dirty="0">
              <a:solidFill>
                <a:srgbClr val="531E1D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cxnSp>
        <p:nvCxnSpPr>
          <p:cNvPr id="47" name="Прямая со стрелкой 46"/>
          <p:cNvCxnSpPr/>
          <p:nvPr/>
        </p:nvCxnSpPr>
        <p:spPr>
          <a:xfrm rot="5400000" flipH="1" flipV="1">
            <a:off x="6480212" y="1520788"/>
            <a:ext cx="504056" cy="144016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6948264" y="3140968"/>
            <a:ext cx="648072" cy="576064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 rot="840000">
            <a:off x="1357538" y="5466228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B22"/>
                </a:solidFill>
                <a:effectLst>
                  <a:glow rad="228600">
                    <a:schemeClr val="bg2">
                      <a:alpha val="40000"/>
                    </a:schemeClr>
                  </a:glow>
                </a:effectLst>
              </a:rPr>
              <a:t>одиночество</a:t>
            </a:r>
            <a:endParaRPr lang="ru-RU" sz="2400" b="1" dirty="0">
              <a:solidFill>
                <a:srgbClr val="000B22"/>
              </a:solidFill>
              <a:effectLst>
                <a:glow rad="228600">
                  <a:schemeClr val="bg2">
                    <a:alpha val="40000"/>
                  </a:schemeClr>
                </a:glo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707904" y="2348880"/>
            <a:ext cx="20162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Pompadur" pitchFamily="34" charset="-52"/>
              </a:rPr>
              <a:t>Герой  рассказа</a:t>
            </a:r>
            <a:endParaRPr lang="ru-RU" sz="3200" b="1" dirty="0">
              <a:latin typeface="Pompadur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Ирина\Рабочий стол\Д.Лондон. Любовь к жизни\иллюстрации к Любовь к жизни\1285300238_1266075005_76770.jpg"/>
          <p:cNvPicPr>
            <a:picLocks noChangeAspect="1" noChangeArrowheads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1124744"/>
            <a:ext cx="849694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alligraph" pitchFamily="82" charset="0"/>
              </a:rPr>
              <a:t>   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ligraph" pitchFamily="82" charset="0"/>
              </a:rPr>
              <a:t>Сила духа – внутренний огонь, который возвышает человека до благородства, самоотверженных и мужественных поступков.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ligraph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1032</TotalTime>
  <Words>702</Words>
  <Application>Microsoft Office PowerPoint</Application>
  <PresentationFormat>Экран (4:3)</PresentationFormat>
  <Paragraphs>132</Paragraphs>
  <Slides>18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Учитель</cp:lastModifiedBy>
  <cp:revision>105</cp:revision>
  <dcterms:created xsi:type="dcterms:W3CDTF">2011-03-13T10:36:43Z</dcterms:created>
  <dcterms:modified xsi:type="dcterms:W3CDTF">2011-03-18T08:50:26Z</dcterms:modified>
</cp:coreProperties>
</file>