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1" r:id="rId3"/>
    <p:sldId id="257" r:id="rId4"/>
    <p:sldId id="258" r:id="rId5"/>
    <p:sldId id="260" r:id="rId6"/>
    <p:sldId id="262" r:id="rId7"/>
    <p:sldId id="259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5BE"/>
    <a:srgbClr val="FDF0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0B4AE-029A-4D58-8A8A-6983C52AF565}" type="datetimeFigureOut">
              <a:rPr lang="ru-RU" smtClean="0"/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878EA-2062-4843-B039-A5EA2292C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691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0B4AE-029A-4D58-8A8A-6983C52AF565}" type="datetimeFigureOut">
              <a:rPr lang="ru-RU" smtClean="0"/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878EA-2062-4843-B039-A5EA2292C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323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0B4AE-029A-4D58-8A8A-6983C52AF565}" type="datetimeFigureOut">
              <a:rPr lang="ru-RU" smtClean="0"/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878EA-2062-4843-B039-A5EA2292C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249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0B4AE-029A-4D58-8A8A-6983C52AF565}" type="datetimeFigureOut">
              <a:rPr lang="ru-RU" smtClean="0"/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878EA-2062-4843-B039-A5EA2292C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443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0B4AE-029A-4D58-8A8A-6983C52AF565}" type="datetimeFigureOut">
              <a:rPr lang="ru-RU" smtClean="0"/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878EA-2062-4843-B039-A5EA2292C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698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0B4AE-029A-4D58-8A8A-6983C52AF565}" type="datetimeFigureOut">
              <a:rPr lang="ru-RU" smtClean="0"/>
              <a:t>19.05.2017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878EA-2062-4843-B039-A5EA2292C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810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0B4AE-029A-4D58-8A8A-6983C52AF565}" type="datetimeFigureOut">
              <a:rPr lang="ru-RU" smtClean="0"/>
              <a:t>19.05.2017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878EA-2062-4843-B039-A5EA2292C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262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0B4AE-029A-4D58-8A8A-6983C52AF565}" type="datetimeFigureOut">
              <a:rPr lang="ru-RU" smtClean="0"/>
              <a:t>19.05.2017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878EA-2062-4843-B039-A5EA2292C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1208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0B4AE-029A-4D58-8A8A-6983C52AF565}" type="datetimeFigureOut">
              <a:rPr lang="ru-RU" smtClean="0"/>
              <a:t>19.05.2017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878EA-2062-4843-B039-A5EA2292C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124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0B4AE-029A-4D58-8A8A-6983C52AF565}" type="datetimeFigureOut">
              <a:rPr lang="ru-RU" smtClean="0"/>
              <a:t>19.05.2017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878EA-2062-4843-B039-A5EA2292C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993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0B4AE-029A-4D58-8A8A-6983C52AF565}" type="datetimeFigureOut">
              <a:rPr lang="ru-RU" smtClean="0"/>
              <a:t>19.05.2017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878EA-2062-4843-B039-A5EA2292C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06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50B4AE-029A-4D58-8A8A-6983C52AF565}" type="datetimeFigureOut">
              <a:rPr lang="ru-RU" smtClean="0"/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9878EA-2062-4843-B039-A5EA2292C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8428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4910" y="484909"/>
            <a:ext cx="8497454" cy="637309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11902"/>
            <a:ext cx="2812473" cy="24460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5744" y="152400"/>
            <a:ext cx="2826256" cy="20781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57373"/>
            <a:ext cx="2045961" cy="278762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12472" y="1704109"/>
            <a:ext cx="655327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 smtClean="0">
                <a:solidFill>
                  <a:schemeClr val="bg1"/>
                </a:solidFill>
                <a:latin typeface="Century Schoolbook" panose="02040604050505020304" pitchFamily="18" charset="0"/>
              </a:rPr>
              <a:t>Пр</a:t>
            </a:r>
            <a:r>
              <a:rPr lang="ru-RU" sz="32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(…)</a:t>
            </a:r>
            <a:r>
              <a:rPr lang="ru-RU" sz="3200" dirty="0" err="1" smtClean="0">
                <a:solidFill>
                  <a:schemeClr val="bg1"/>
                </a:solidFill>
                <a:latin typeface="Century Schoolbook" panose="02040604050505020304" pitchFamily="18" charset="0"/>
              </a:rPr>
              <a:t>дложение</a:t>
            </a:r>
            <a:r>
              <a:rPr lang="ru-RU" sz="32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, ш(…)пот, ц(…)ганский, зам(…)</a:t>
            </a:r>
            <a:r>
              <a:rPr lang="ru-RU" sz="3200" dirty="0" err="1" smtClean="0">
                <a:solidFill>
                  <a:schemeClr val="bg1"/>
                </a:solidFill>
                <a:latin typeface="Century Schoolbook" panose="02040604050505020304" pitchFamily="18" charset="0"/>
              </a:rPr>
              <a:t>реть</a:t>
            </a:r>
            <a:r>
              <a:rPr lang="ru-RU" sz="32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, </a:t>
            </a:r>
            <a:r>
              <a:rPr lang="ru-RU" sz="3200" dirty="0" err="1" smtClean="0">
                <a:solidFill>
                  <a:schemeClr val="bg1"/>
                </a:solidFill>
                <a:latin typeface="Century Schoolbook" panose="02040604050505020304" pitchFamily="18" charset="0"/>
              </a:rPr>
              <a:t>заст</a:t>
            </a:r>
            <a:r>
              <a:rPr lang="ru-RU" sz="32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(…)лить, </a:t>
            </a:r>
            <a:r>
              <a:rPr lang="ru-RU" sz="3200" dirty="0" err="1" smtClean="0">
                <a:solidFill>
                  <a:schemeClr val="bg1"/>
                </a:solidFill>
                <a:latin typeface="Century Schoolbook" panose="02040604050505020304" pitchFamily="18" charset="0"/>
              </a:rPr>
              <a:t>бр</a:t>
            </a:r>
            <a:r>
              <a:rPr lang="ru-RU" sz="32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(…)л(…)ант, лес(…)</a:t>
            </a:r>
            <a:r>
              <a:rPr lang="ru-RU" sz="3200" dirty="0" err="1" smtClean="0">
                <a:solidFill>
                  <a:schemeClr val="bg1"/>
                </a:solidFill>
                <a:latin typeface="Century Schoolbook" panose="02040604050505020304" pitchFamily="18" charset="0"/>
              </a:rPr>
              <a:t>ница</a:t>
            </a:r>
            <a:r>
              <a:rPr lang="ru-RU" sz="32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, и(…)ку(…)</a:t>
            </a:r>
            <a:r>
              <a:rPr lang="ru-RU" sz="3200" dirty="0" err="1" smtClean="0">
                <a:solidFill>
                  <a:schemeClr val="bg1"/>
                </a:solidFill>
                <a:latin typeface="Century Schoolbook" panose="02040604050505020304" pitchFamily="18" charset="0"/>
              </a:rPr>
              <a:t>тво</a:t>
            </a:r>
            <a:r>
              <a:rPr lang="ru-RU" sz="32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, (…)</a:t>
            </a:r>
            <a:r>
              <a:rPr lang="ru-RU" sz="3200" dirty="0" err="1" smtClean="0">
                <a:solidFill>
                  <a:schemeClr val="bg1"/>
                </a:solidFill>
                <a:latin typeface="Century Schoolbook" panose="02040604050505020304" pitchFamily="18" charset="0"/>
              </a:rPr>
              <a:t>дание</a:t>
            </a:r>
            <a:r>
              <a:rPr lang="ru-RU" sz="32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, </a:t>
            </a:r>
            <a:r>
              <a:rPr lang="ru-RU" sz="3200" dirty="0" err="1" smtClean="0">
                <a:solidFill>
                  <a:schemeClr val="bg1"/>
                </a:solidFill>
                <a:latin typeface="Century Schoolbook" panose="02040604050505020304" pitchFamily="18" charset="0"/>
              </a:rPr>
              <a:t>бе</a:t>
            </a:r>
            <a:r>
              <a:rPr lang="ru-RU" sz="32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(…)</a:t>
            </a:r>
            <a:r>
              <a:rPr lang="ru-RU" sz="3200" dirty="0" err="1" smtClean="0">
                <a:solidFill>
                  <a:schemeClr val="bg1"/>
                </a:solidFill>
                <a:latin typeface="Century Schoolbook" panose="02040604050505020304" pitchFamily="18" charset="0"/>
              </a:rPr>
              <a:t>совес</a:t>
            </a:r>
            <a:r>
              <a:rPr lang="ru-RU" sz="32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(…)</a:t>
            </a:r>
            <a:r>
              <a:rPr lang="ru-RU" sz="3200" dirty="0" err="1" smtClean="0">
                <a:solidFill>
                  <a:schemeClr val="bg1"/>
                </a:solidFill>
                <a:latin typeface="Century Schoolbook" panose="02040604050505020304" pitchFamily="18" charset="0"/>
              </a:rPr>
              <a:t>ный</a:t>
            </a:r>
            <a:r>
              <a:rPr lang="ru-RU" sz="32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, тысяч(…)</a:t>
            </a:r>
            <a:r>
              <a:rPr lang="ru-RU" sz="3200" dirty="0" err="1" smtClean="0">
                <a:solidFill>
                  <a:schemeClr val="bg1"/>
                </a:solidFill>
                <a:latin typeface="Century Schoolbook" panose="02040604050505020304" pitchFamily="18" charset="0"/>
              </a:rPr>
              <a:t>летие</a:t>
            </a:r>
            <a:r>
              <a:rPr lang="ru-RU" sz="32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, пар(…)воз, р(…)кета, г(…)</a:t>
            </a:r>
            <a:r>
              <a:rPr lang="ru-RU" sz="3200" dirty="0" err="1" smtClean="0">
                <a:solidFill>
                  <a:schemeClr val="bg1"/>
                </a:solidFill>
                <a:latin typeface="Century Schoolbook" panose="02040604050505020304" pitchFamily="18" charset="0"/>
              </a:rPr>
              <a:t>лактика</a:t>
            </a:r>
            <a:r>
              <a:rPr lang="ru-RU" sz="32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, м(…)</a:t>
            </a:r>
            <a:r>
              <a:rPr lang="ru-RU" sz="3200" dirty="0" err="1" smtClean="0">
                <a:solidFill>
                  <a:schemeClr val="bg1"/>
                </a:solidFill>
                <a:latin typeface="Century Schoolbook" panose="02040604050505020304" pitchFamily="18" charset="0"/>
              </a:rPr>
              <a:t>теорит</a:t>
            </a:r>
            <a:r>
              <a:rPr lang="ru-RU" sz="32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, к(…)мета, к(…)см(…)</a:t>
            </a:r>
            <a:r>
              <a:rPr lang="ru-RU" sz="3200" dirty="0" err="1" smtClean="0">
                <a:solidFill>
                  <a:schemeClr val="bg1"/>
                </a:solidFill>
                <a:latin typeface="Century Schoolbook" panose="02040604050505020304" pitchFamily="18" charset="0"/>
              </a:rPr>
              <a:t>навт</a:t>
            </a:r>
            <a:r>
              <a:rPr lang="ru-RU" sz="32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.</a:t>
            </a:r>
            <a:endParaRPr lang="ru-RU" sz="32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90273" y="934668"/>
            <a:ext cx="60267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FF00"/>
                </a:solidFill>
                <a:latin typeface="Century Schoolbook" panose="02040604050505020304" pitchFamily="18" charset="0"/>
              </a:rPr>
              <a:t>Словарный диктант</a:t>
            </a:r>
            <a:endParaRPr lang="ru-RU" sz="4400" dirty="0">
              <a:solidFill>
                <a:srgbClr val="FFFF00"/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363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4910" y="484909"/>
            <a:ext cx="8497454" cy="637309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11902"/>
            <a:ext cx="2812473" cy="24460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5744" y="152400"/>
            <a:ext cx="2826256" cy="20781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57373"/>
            <a:ext cx="2045961" cy="278762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03176" y="1552622"/>
            <a:ext cx="74009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</a:rPr>
              <a:t> </a:t>
            </a:r>
            <a:r>
              <a:rPr lang="ru-RU" sz="2000" dirty="0">
                <a:solidFill>
                  <a:schemeClr val="bg1"/>
                </a:solidFill>
                <a:latin typeface="Century Schoolbook" panose="02040604050505020304" pitchFamily="18" charset="0"/>
              </a:rPr>
              <a:t>(в </a:t>
            </a:r>
            <a:r>
              <a:rPr lang="ru-RU" sz="2000" b="1" dirty="0">
                <a:solidFill>
                  <a:schemeClr val="bg1"/>
                </a:solidFill>
                <a:latin typeface="Century Schoolbook" panose="02040604050505020304" pitchFamily="18" charset="0"/>
              </a:rPr>
              <a:t>языке</a:t>
            </a:r>
            <a:r>
              <a:rPr lang="ru-RU" sz="2000" dirty="0">
                <a:solidFill>
                  <a:schemeClr val="bg1"/>
                </a:solidFill>
                <a:latin typeface="Century Schoolbook" panose="02040604050505020304" pitchFamily="18" charset="0"/>
              </a:rPr>
              <a:t>) — </a:t>
            </a:r>
            <a:r>
              <a:rPr lang="ru-RU" sz="2000" b="1" dirty="0">
                <a:solidFill>
                  <a:schemeClr val="bg1"/>
                </a:solidFill>
                <a:latin typeface="Century Schoolbook" panose="02040604050505020304" pitchFamily="18" charset="0"/>
              </a:rPr>
              <a:t>это</a:t>
            </a:r>
            <a:r>
              <a:rPr lang="ru-RU" sz="2000" dirty="0">
                <a:solidFill>
                  <a:schemeClr val="bg1"/>
                </a:solidFill>
                <a:latin typeface="Century Schoolbook" panose="02040604050505020304" pitchFamily="18" charset="0"/>
              </a:rPr>
              <a:t> единица </a:t>
            </a:r>
            <a:r>
              <a:rPr lang="ru-RU" sz="2000" b="1" dirty="0">
                <a:solidFill>
                  <a:schemeClr val="bg1"/>
                </a:solidFill>
                <a:latin typeface="Century Schoolbook" panose="02040604050505020304" pitchFamily="18" charset="0"/>
              </a:rPr>
              <a:t>языка</a:t>
            </a:r>
            <a:r>
              <a:rPr lang="ru-RU" sz="2000" dirty="0">
                <a:solidFill>
                  <a:schemeClr val="bg1"/>
                </a:solidFill>
                <a:latin typeface="Century Schoolbook" panose="02040604050505020304" pitchFamily="18" charset="0"/>
              </a:rPr>
              <a:t>, которая представляет собой грамматически организованное соединение слов (или слово), обладающее смысловой и интонационной законченностью.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702859" y="2876061"/>
            <a:ext cx="688489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" cap="all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ПРЕДЛОЖЕНИЕ</a:t>
            </a:r>
            <a:endParaRPr lang="ru-RU" sz="1700" cap="all" dirty="0">
              <a:solidFill>
                <a:schemeClr val="bg1"/>
              </a:solidFill>
              <a:latin typeface="Century Schoolbook" panose="02040604050505020304" pitchFamily="18" charset="0"/>
            </a:endParaRPr>
          </a:p>
          <a:p>
            <a:r>
              <a:rPr lang="ru-RU" sz="1700" dirty="0">
                <a:solidFill>
                  <a:schemeClr val="bg1"/>
                </a:solidFill>
                <a:latin typeface="Century Schoolbook" panose="02040604050505020304" pitchFamily="18" charset="0"/>
              </a:rPr>
              <a:t>-я, ср. 1. см. </a:t>
            </a:r>
            <a:r>
              <a:rPr lang="ru-RU" sz="17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предложить. </a:t>
            </a:r>
            <a:r>
              <a:rPr lang="ru-RU" sz="1700" dirty="0">
                <a:solidFill>
                  <a:schemeClr val="bg1"/>
                </a:solidFill>
                <a:latin typeface="Century Schoolbook" panose="02040604050505020304" pitchFamily="18" charset="0"/>
              </a:rPr>
              <a:t>2. То, что предложено, предлагается. Внести п. Рационализаторское п. 3. Просьба стать женой. Сделать, принять п. 4. Поступление товаров на рынок. Законы спроса и предложения.</a:t>
            </a:r>
          </a:p>
          <a:p>
            <a:r>
              <a:rPr lang="ru-RU" sz="1700" cap="all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ПРЕДЛОЖЕНИЕ</a:t>
            </a:r>
            <a:r>
              <a:rPr lang="ru-RU" sz="1700" cap="all" dirty="0" smtClean="0">
                <a:solidFill>
                  <a:schemeClr val="bg1"/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²</a:t>
            </a:r>
            <a:endParaRPr lang="ru-RU" sz="1700" cap="all" dirty="0">
              <a:solidFill>
                <a:schemeClr val="bg1"/>
              </a:solidFill>
              <a:latin typeface="Century Schoolbook" panose="02040604050505020304" pitchFamily="18" charset="0"/>
            </a:endParaRPr>
          </a:p>
          <a:p>
            <a:r>
              <a:rPr lang="ru-RU" sz="1700" dirty="0">
                <a:solidFill>
                  <a:schemeClr val="bg1"/>
                </a:solidFill>
                <a:latin typeface="Century Schoolbook" panose="02040604050505020304" pitchFamily="18" charset="0"/>
              </a:rPr>
              <a:t>-я, ср. В грамматике: синтаксически и интонационно оформленная конструкция, выражающая сообщение. Простое, сложное п. Главное, придаточное п. Личное, безличное п. Главные и распространяющие члены предложения.</a:t>
            </a:r>
          </a:p>
          <a:p>
            <a:r>
              <a:rPr lang="ru-RU" sz="17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(«Толковый словарь Русского языка» Сергея Ивановича Ожегова)</a:t>
            </a:r>
            <a:endParaRPr lang="ru-RU" sz="17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00871" y="899103"/>
            <a:ext cx="40274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ПРЕДЛОЖЕНИЕ</a:t>
            </a:r>
            <a:endParaRPr lang="ru-RU" sz="32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2501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4910" y="484909"/>
            <a:ext cx="8497454" cy="637309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11902"/>
            <a:ext cx="2812473" cy="24460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5744" y="152400"/>
            <a:ext cx="2826256" cy="20781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57373"/>
            <a:ext cx="2045961" cy="278762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923309" y="983673"/>
            <a:ext cx="605212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chemeClr val="bg1"/>
                </a:solidFill>
                <a:latin typeface="Century Schoolbook" panose="02040604050505020304" pitchFamily="18" charset="0"/>
              </a:rPr>
              <a:t>Без чего не может существовать предложение?</a:t>
            </a:r>
            <a:endParaRPr lang="ru-RU" sz="3600" dirty="0" smtClean="0">
              <a:solidFill>
                <a:schemeClr val="bg1"/>
              </a:solidFill>
              <a:latin typeface="Century Schoolbook" panose="02040604050505020304" pitchFamily="18" charset="0"/>
            </a:endParaRPr>
          </a:p>
          <a:p>
            <a:endParaRPr lang="ru-RU" sz="36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  <a:p>
            <a:r>
              <a:rPr lang="ru-RU" sz="36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- без </a:t>
            </a:r>
            <a:r>
              <a:rPr lang="ru-RU" sz="3600" dirty="0">
                <a:solidFill>
                  <a:schemeClr val="bg1"/>
                </a:solidFill>
                <a:latin typeface="Century Schoolbook" panose="02040604050505020304" pitchFamily="18" charset="0"/>
              </a:rPr>
              <a:t>второстепенных </a:t>
            </a:r>
            <a:r>
              <a:rPr lang="ru-RU" sz="36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членов</a:t>
            </a:r>
            <a:endParaRPr lang="ru-RU" sz="36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  <a:p>
            <a:r>
              <a:rPr lang="ru-RU" sz="36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- без </a:t>
            </a:r>
            <a:r>
              <a:rPr lang="ru-RU" sz="3600" dirty="0">
                <a:solidFill>
                  <a:schemeClr val="bg1"/>
                </a:solidFill>
                <a:latin typeface="Century Schoolbook" panose="02040604050505020304" pitchFamily="18" charset="0"/>
              </a:rPr>
              <a:t>однородных членов</a:t>
            </a:r>
          </a:p>
          <a:p>
            <a:r>
              <a:rPr lang="ru-RU" sz="36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- без </a:t>
            </a:r>
            <a:r>
              <a:rPr lang="ru-RU" sz="3600" dirty="0">
                <a:solidFill>
                  <a:schemeClr val="bg1"/>
                </a:solidFill>
                <a:latin typeface="Century Schoolbook" panose="02040604050505020304" pitchFamily="18" charset="0"/>
              </a:rPr>
              <a:t>грамматической основы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423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4910" y="484909"/>
            <a:ext cx="8497454" cy="637309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11902"/>
            <a:ext cx="2812473" cy="24460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5744" y="152400"/>
            <a:ext cx="2826256" cy="20781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57373"/>
            <a:ext cx="2045961" cy="278762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661008" y="1263721"/>
            <a:ext cx="6704736" cy="3085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Идея космических путешествий возникла давно.</a:t>
            </a:r>
          </a:p>
          <a:p>
            <a:endParaRPr lang="ru-RU" sz="3200" dirty="0" smtClean="0">
              <a:solidFill>
                <a:schemeClr val="bg1"/>
              </a:solidFill>
              <a:latin typeface="Century Schoolbook" panose="02040604050505020304" pitchFamily="18" charset="0"/>
            </a:endParaRPr>
          </a:p>
          <a:p>
            <a:r>
              <a:rPr lang="ru-RU" sz="32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Идея космических путешествий возникла давно, и все страны мечтали покорить космос.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2733644" y="1860330"/>
            <a:ext cx="1067227" cy="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733644" y="2330249"/>
            <a:ext cx="1859377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2733642" y="2430097"/>
            <a:ext cx="1859377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2733644" y="3311887"/>
            <a:ext cx="1067227" cy="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2733643" y="3785932"/>
            <a:ext cx="1859377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2733642" y="3875270"/>
            <a:ext cx="1859377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7142734" y="3785932"/>
            <a:ext cx="1423197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V="1">
            <a:off x="2733644" y="4239491"/>
            <a:ext cx="1672101" cy="2530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V="1">
            <a:off x="2733642" y="4349316"/>
            <a:ext cx="1672103" cy="2598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1613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0803" y="526930"/>
            <a:ext cx="8497454" cy="637309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2711" y="4620177"/>
            <a:ext cx="2812473" cy="24460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5744" y="152400"/>
            <a:ext cx="2826256" cy="20781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57373"/>
            <a:ext cx="2045961" cy="278762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404153" y="1202076"/>
            <a:ext cx="3001519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Century Schoolbook" panose="02040604050505020304" pitchFamily="18" charset="0"/>
              </a:rPr>
              <a:t>[–  =], [–  </a:t>
            </a:r>
            <a:r>
              <a:rPr lang="ru-RU" sz="32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=].</a:t>
            </a:r>
          </a:p>
          <a:p>
            <a:endParaRPr lang="ru-RU" sz="3200" dirty="0" smtClean="0">
              <a:solidFill>
                <a:schemeClr val="bg1"/>
              </a:solidFill>
              <a:latin typeface="Century Schoolbook" panose="02040604050505020304" pitchFamily="18" charset="0"/>
            </a:endParaRPr>
          </a:p>
          <a:p>
            <a:r>
              <a:rPr lang="ru-RU" sz="3200" dirty="0">
                <a:solidFill>
                  <a:schemeClr val="bg1"/>
                </a:solidFill>
                <a:latin typeface="Century Schoolbook" panose="02040604050505020304" pitchFamily="18" charset="0"/>
              </a:rPr>
              <a:t>[–  =], и [–  </a:t>
            </a:r>
            <a:r>
              <a:rPr lang="ru-RU" sz="32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=].</a:t>
            </a:r>
          </a:p>
          <a:p>
            <a:endParaRPr lang="ru-RU" sz="32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  <a:p>
            <a:r>
              <a:rPr lang="ru-RU" sz="2400" dirty="0" smtClean="0">
                <a:latin typeface="Century Schoolbook" panose="02040604050505020304" pitchFamily="18" charset="0"/>
              </a:rPr>
              <a:t> </a:t>
            </a:r>
            <a:endParaRPr lang="ru-RU" sz="2400" dirty="0">
              <a:latin typeface="Century Schoolbook" panose="02040604050505020304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2984644" y="3735670"/>
            <a:ext cx="15410" cy="487091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>
            <a:off x="2532580" y="4227050"/>
            <a:ext cx="934948" cy="886805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3143673" y="3879729"/>
            <a:ext cx="12431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потому что</a:t>
            </a:r>
            <a:endParaRPr lang="ru-RU" sz="14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099143" y="3879730"/>
            <a:ext cx="96769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400" dirty="0" smtClean="0">
                <a:solidFill>
                  <a:schemeClr val="bg1"/>
                </a:solidFill>
                <a:latin typeface="Century Schoolbook" panose="02040604050505020304" pitchFamily="18" charset="0"/>
                <a:ea typeface="Times New Roman" panose="02020603050405020304" pitchFamily="18" charset="0"/>
              </a:rPr>
              <a:t>почему?</a:t>
            </a:r>
            <a:endParaRPr lang="ru-RU" sz="1400" dirty="0">
              <a:solidFill>
                <a:schemeClr val="bg1"/>
              </a:solidFill>
              <a:effectLst/>
              <a:latin typeface="Century Schoolbook" panose="020406040505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691664" y="1050938"/>
            <a:ext cx="3524255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1) Юрий </a:t>
            </a:r>
            <a:r>
              <a:rPr lang="ru-RU" sz="2000" dirty="0">
                <a:solidFill>
                  <a:schemeClr val="bg1"/>
                </a:solidFill>
                <a:latin typeface="Century Schoolbook" panose="02040604050505020304" pitchFamily="18" charset="0"/>
              </a:rPr>
              <a:t>Гагарин отправился в космос первым, потому что он был отлично подготовлен </a:t>
            </a:r>
            <a:r>
              <a:rPr lang="ru-RU" sz="20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физически.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2) Гагарин </a:t>
            </a:r>
            <a:r>
              <a:rPr lang="ru-RU" sz="2000" dirty="0">
                <a:solidFill>
                  <a:schemeClr val="bg1"/>
                </a:solidFill>
                <a:latin typeface="Century Schoolbook" panose="02040604050505020304" pitchFamily="18" charset="0"/>
              </a:rPr>
              <a:t>отправился на орбиту Земли с космодрома Байконур, корабль выполнил один оборот вокруг Земли. </a:t>
            </a:r>
            <a:endParaRPr lang="ru-RU" sz="2000" dirty="0" smtClean="0">
              <a:solidFill>
                <a:schemeClr val="bg1"/>
              </a:solidFill>
              <a:latin typeface="Century Schoolbook" panose="02040604050505020304" pitchFamily="18" charset="0"/>
            </a:endParaRPr>
          </a:p>
          <a:p>
            <a:r>
              <a:rPr lang="ru-RU" sz="20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3) Человек </a:t>
            </a:r>
            <a:r>
              <a:rPr lang="ru-RU" sz="2000" dirty="0">
                <a:solidFill>
                  <a:schemeClr val="bg1"/>
                </a:solidFill>
                <a:latin typeface="Century Schoolbook" panose="02040604050505020304" pitchFamily="18" charset="0"/>
              </a:rPr>
              <a:t>покорил космос, и многовековая мечта людей сбылась.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099143" y="1407560"/>
            <a:ext cx="433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1)</a:t>
            </a:r>
            <a:endParaRPr lang="ru-RU" dirty="0">
              <a:solidFill>
                <a:schemeClr val="bg1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93044" y="2349842"/>
            <a:ext cx="433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2)</a:t>
            </a:r>
            <a:endParaRPr lang="ru-RU" dirty="0">
              <a:solidFill>
                <a:schemeClr val="bg1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099142" y="3344144"/>
            <a:ext cx="433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3)</a:t>
            </a:r>
            <a:endParaRPr lang="ru-RU" dirty="0">
              <a:solidFill>
                <a:schemeClr val="bg1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404153" y="3051682"/>
            <a:ext cx="1273995" cy="683987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2812473" y="4458091"/>
            <a:ext cx="33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2</a:t>
            </a:r>
            <a:endParaRPr lang="ru-RU" sz="24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837589" y="3185087"/>
            <a:ext cx="3693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1</a:t>
            </a:r>
            <a:endParaRPr lang="ru-RU" sz="24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8006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0803" y="526930"/>
            <a:ext cx="8497454" cy="637309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2711" y="4620177"/>
            <a:ext cx="2812473" cy="24460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5744" y="152400"/>
            <a:ext cx="2826256" cy="20781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57373"/>
            <a:ext cx="2045961" cy="278762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391539" y="3148647"/>
            <a:ext cx="705598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 smtClean="0">
              <a:solidFill>
                <a:schemeClr val="bg1"/>
              </a:solidFill>
              <a:latin typeface="Century Schoolbook" panose="02040604050505020304" pitchFamily="18" charset="0"/>
            </a:endParaRPr>
          </a:p>
          <a:p>
            <a:r>
              <a:rPr lang="ru-RU" sz="20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2) Гагарин </a:t>
            </a:r>
            <a:r>
              <a:rPr lang="ru-RU" sz="2000" dirty="0">
                <a:solidFill>
                  <a:schemeClr val="bg1"/>
                </a:solidFill>
                <a:latin typeface="Century Schoolbook" panose="02040604050505020304" pitchFamily="18" charset="0"/>
              </a:rPr>
              <a:t>отправился на орбиту Земли с космодрома Байконур, корабль </a:t>
            </a:r>
            <a:r>
              <a:rPr lang="ru-RU" sz="20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выполнил </a:t>
            </a:r>
            <a:r>
              <a:rPr lang="ru-RU" sz="2000" dirty="0">
                <a:solidFill>
                  <a:schemeClr val="bg1"/>
                </a:solidFill>
                <a:latin typeface="Century Schoolbook" panose="02040604050505020304" pitchFamily="18" charset="0"/>
              </a:rPr>
              <a:t>один оборот вокруг Земли. </a:t>
            </a:r>
            <a:endParaRPr lang="ru-RU" sz="2000" dirty="0" smtClean="0">
              <a:solidFill>
                <a:schemeClr val="bg1"/>
              </a:solidFill>
              <a:latin typeface="Century Schoolbook" panose="02040604050505020304" pitchFamily="18" charset="0"/>
            </a:endParaRPr>
          </a:p>
          <a:p>
            <a:r>
              <a:rPr lang="ru-RU" sz="2000" dirty="0">
                <a:solidFill>
                  <a:schemeClr val="bg1"/>
                </a:solidFill>
                <a:latin typeface="Century Schoolbook" panose="02040604050505020304" pitchFamily="18" charset="0"/>
              </a:rPr>
              <a:t>[–  =], [–  =].</a:t>
            </a:r>
          </a:p>
          <a:p>
            <a:endParaRPr lang="ru-RU" sz="20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  <a:p>
            <a:endParaRPr lang="ru-RU" sz="2000" dirty="0" smtClean="0">
              <a:solidFill>
                <a:schemeClr val="bg1"/>
              </a:solidFill>
              <a:latin typeface="Century Schoolbook" panose="02040604050505020304" pitchFamily="18" charset="0"/>
            </a:endParaRPr>
          </a:p>
          <a:p>
            <a:r>
              <a:rPr lang="ru-RU" sz="20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3) Человек </a:t>
            </a:r>
            <a:r>
              <a:rPr lang="ru-RU" sz="2000" dirty="0">
                <a:solidFill>
                  <a:schemeClr val="bg1"/>
                </a:solidFill>
                <a:latin typeface="Century Schoolbook" panose="02040604050505020304" pitchFamily="18" charset="0"/>
              </a:rPr>
              <a:t>покорил космос, и многовековая </a:t>
            </a:r>
            <a:r>
              <a:rPr lang="ru-RU" sz="20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мечта людей сбылась. </a:t>
            </a:r>
          </a:p>
          <a:p>
            <a:r>
              <a:rPr lang="ru-RU" sz="2000" dirty="0">
                <a:solidFill>
                  <a:schemeClr val="bg1"/>
                </a:solidFill>
                <a:latin typeface="Century Schoolbook" panose="02040604050505020304" pitchFamily="18" charset="0"/>
              </a:rPr>
              <a:t>[–  =], и [–  =].</a:t>
            </a:r>
          </a:p>
          <a:p>
            <a:endParaRPr lang="ru-RU" sz="20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91539" y="1092200"/>
            <a:ext cx="668896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sz="20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Юрий </a:t>
            </a:r>
            <a:r>
              <a:rPr lang="ru-RU" sz="2000" dirty="0">
                <a:solidFill>
                  <a:schemeClr val="bg1"/>
                </a:solidFill>
                <a:latin typeface="Century Schoolbook" panose="02040604050505020304" pitchFamily="18" charset="0"/>
              </a:rPr>
              <a:t>Гагарин отправился в космос первым, потому что он был отлично подготовлен физически</a:t>
            </a:r>
            <a:r>
              <a:rPr lang="ru-RU" sz="20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.</a:t>
            </a:r>
            <a:endParaRPr lang="ru-RU" sz="20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716764" y="2116282"/>
            <a:ext cx="1045736" cy="411018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4239632" y="2527300"/>
            <a:ext cx="0" cy="374530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Овал 24"/>
          <p:cNvSpPr/>
          <p:nvPr/>
        </p:nvSpPr>
        <p:spPr>
          <a:xfrm>
            <a:off x="3915782" y="2898098"/>
            <a:ext cx="647700" cy="539870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4050554" y="2116282"/>
            <a:ext cx="5349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1</a:t>
            </a:r>
            <a:endParaRPr lang="ru-RU" sz="20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073786" y="2937684"/>
            <a:ext cx="38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2</a:t>
            </a:r>
            <a:endParaRPr lang="ru-RU" sz="20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928429" y="2660685"/>
            <a:ext cx="10229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ПОЧЕМУ?</a:t>
            </a:r>
            <a:endParaRPr lang="ru-RU" sz="12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470922" y="2660686"/>
            <a:ext cx="13879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ПОТОМУ ЧТО</a:t>
            </a:r>
            <a:endParaRPr lang="ru-RU" sz="12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858881" y="1841500"/>
            <a:ext cx="35886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Century Schoolbook" panose="02040604050505020304" pitchFamily="18" charset="0"/>
              </a:rPr>
              <a:t>СЛОЖНОПОДЧИНЁННОЕ ПРЕДЛОЖЕНИЕ (СПП)</a:t>
            </a:r>
            <a:endParaRPr lang="ru-RU" b="1" dirty="0">
              <a:solidFill>
                <a:srgbClr val="FFFF00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940659" y="4178089"/>
            <a:ext cx="35886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Century Schoolbook" panose="02040604050505020304" pitchFamily="18" charset="0"/>
              </a:rPr>
              <a:t>БЕССОЮЗНОЕ СЛОЖНОЕ ПРЕДЛОЖЕНИЕ (БСП)</a:t>
            </a:r>
            <a:endParaRPr lang="ru-RU" b="1" dirty="0">
              <a:solidFill>
                <a:srgbClr val="FFFF00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970357" y="5853862"/>
            <a:ext cx="35886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Century Schoolbook" panose="02040604050505020304" pitchFamily="18" charset="0"/>
              </a:rPr>
              <a:t>СЛОЖНОСОЧИНЁННОЕ ПРЕДЛОЖЕНИЕ (ССП)</a:t>
            </a:r>
            <a:endParaRPr lang="ru-RU" b="1" dirty="0">
              <a:solidFill>
                <a:srgbClr val="FFFF00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5845447" y="5359400"/>
            <a:ext cx="249819" cy="328208"/>
          </a:xfrm>
          <a:prstGeom prst="ellipse">
            <a:avLst/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 flipH="1">
            <a:off x="3568700" y="4178089"/>
            <a:ext cx="241300" cy="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flipH="1">
            <a:off x="5678230" y="5687608"/>
            <a:ext cx="241300" cy="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Овал 52"/>
          <p:cNvSpPr/>
          <p:nvPr/>
        </p:nvSpPr>
        <p:spPr>
          <a:xfrm>
            <a:off x="2766697" y="1460500"/>
            <a:ext cx="1452778" cy="381000"/>
          </a:xfrm>
          <a:prstGeom prst="ellipse">
            <a:avLst/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5" name="Прямая соединительная линия 54"/>
          <p:cNvCxnSpPr/>
          <p:nvPr/>
        </p:nvCxnSpPr>
        <p:spPr>
          <a:xfrm>
            <a:off x="8115300" y="1460500"/>
            <a:ext cx="241300" cy="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687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4910" y="484909"/>
            <a:ext cx="8497454" cy="637309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11902"/>
            <a:ext cx="2812473" cy="24460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5744" y="152400"/>
            <a:ext cx="2826256" cy="20781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57373"/>
            <a:ext cx="2045961" cy="278762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63318" y="1064302"/>
            <a:ext cx="680242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Century Schoolbook" panose="02040604050505020304" pitchFamily="18" charset="0"/>
              </a:rPr>
              <a:t>В </a:t>
            </a:r>
            <a:r>
              <a:rPr lang="ru-RU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2017 </a:t>
            </a:r>
            <a:r>
              <a:rPr lang="ru-RU" dirty="0">
                <a:solidFill>
                  <a:schemeClr val="bg1"/>
                </a:solidFill>
                <a:latin typeface="Century Schoolbook" panose="02040604050505020304" pitchFamily="18" charset="0"/>
              </a:rPr>
              <a:t>году во всём мире отметят </a:t>
            </a:r>
            <a:r>
              <a:rPr lang="ru-RU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56-летие </a:t>
            </a:r>
            <a:r>
              <a:rPr lang="ru-RU" dirty="0">
                <a:solidFill>
                  <a:schemeClr val="bg1"/>
                </a:solidFill>
                <a:latin typeface="Century Schoolbook" panose="02040604050505020304" pitchFamily="18" charset="0"/>
              </a:rPr>
              <a:t>со дня полёта человека в космос. В 1961 году русский космонавт Юрий Гагарин первым из землян "дотронулся" до Вселенной. </a:t>
            </a:r>
            <a:r>
              <a:rPr lang="ru-RU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56 </a:t>
            </a:r>
            <a:r>
              <a:rPr lang="ru-RU" dirty="0">
                <a:solidFill>
                  <a:schemeClr val="bg1"/>
                </a:solidFill>
                <a:latin typeface="Century Schoolbook" panose="02040604050505020304" pitchFamily="18" charset="0"/>
              </a:rPr>
              <a:t>лет назад русский человек произнёс на весь мир: "Поехали!" Его улыбка тронула сердца миллионов, его смелость потрясла многих, его подвиг возвысил авторитет, всколыхнул интерес к стране. Люди захотели изучать историю, культуру СССР, а также русский язык. Этот язык стал общим для многих людей планеты. И космос, и весь мир заговорили по-русски! Как это важно! В мире появился язык, который любили все! </a:t>
            </a:r>
            <a:r>
              <a:rPr lang="ru-RU" sz="1100" dirty="0">
                <a:solidFill>
                  <a:schemeClr val="bg1"/>
                </a:solidFill>
                <a:latin typeface="Century Schoolbook" panose="02040604050505020304" pitchFamily="18" charset="0"/>
              </a:rPr>
              <a:t/>
            </a:r>
            <a:br>
              <a:rPr lang="ru-RU" sz="1100" dirty="0">
                <a:solidFill>
                  <a:schemeClr val="bg1"/>
                </a:solidFill>
                <a:latin typeface="Century Schoolbook" panose="020406040505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Century Schoolbook" panose="02040604050505020304" pitchFamily="18" charset="0"/>
              </a:rPr>
              <a:t>Я очень хочу, чтобы и сейчас, и через </a:t>
            </a:r>
            <a:r>
              <a:rPr lang="ru-RU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100 </a:t>
            </a:r>
            <a:r>
              <a:rPr lang="ru-RU" dirty="0">
                <a:solidFill>
                  <a:schemeClr val="bg1"/>
                </a:solidFill>
                <a:latin typeface="Century Schoolbook" panose="02040604050505020304" pitchFamily="18" charset="0"/>
              </a:rPr>
              <a:t>лет в России совершались такие поступки, которые вновь и вновь вызывали бы интерес к России, к русскому языку. Думаю, что Юрий Алексеевич Гагарин даже не задумывался, на каком языке произнести первые слова на космической орбите. Он произнёс их на своём родном русском языке! Этот язык и останется первым языком космоса! </a:t>
            </a:r>
            <a:endParaRPr lang="ru-RU" sz="11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9904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4910" y="484909"/>
            <a:ext cx="8497454" cy="637309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8781" y="4653202"/>
            <a:ext cx="2812473" cy="24460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5744" y="152400"/>
            <a:ext cx="2826256" cy="20781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57373"/>
            <a:ext cx="2045961" cy="278762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8996" y="2230582"/>
            <a:ext cx="6900333" cy="4140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83692" y="1191491"/>
            <a:ext cx="69527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F5BE"/>
                </a:solidFill>
                <a:latin typeface="Franklin Gothic Demi Cond" panose="020B0706030402020204" pitchFamily="34" charset="0"/>
              </a:rPr>
              <a:t>День космонавтики и авиации</a:t>
            </a:r>
            <a:endParaRPr lang="ru-RU" sz="4400" dirty="0">
              <a:solidFill>
                <a:srgbClr val="FFF5BE"/>
              </a:solidFill>
              <a:latin typeface="Franklin Gothic Demi Cond" panose="020B07060304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066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355</Words>
  <Application>Microsoft Office PowerPoint</Application>
  <PresentationFormat>Широкоэкранный</PresentationFormat>
  <Paragraphs>49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Century Schoolbook</vt:lpstr>
      <vt:lpstr>Franklin Gothic Demi Cond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Сложное предложение</dc:title>
  <dc:creator>Анна Гришакова</dc:creator>
  <cp:lastModifiedBy>Анна Гришакова</cp:lastModifiedBy>
  <cp:revision>20</cp:revision>
  <dcterms:created xsi:type="dcterms:W3CDTF">2017-04-01T07:46:04Z</dcterms:created>
  <dcterms:modified xsi:type="dcterms:W3CDTF">2017-05-19T09:01:45Z</dcterms:modified>
</cp:coreProperties>
</file>