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notesMasterIdLst>
    <p:notesMasterId r:id="rId15"/>
  </p:notesMasterIdLst>
  <p:sldIdLst>
    <p:sldId id="258" r:id="rId2"/>
    <p:sldId id="257" r:id="rId3"/>
    <p:sldId id="260" r:id="rId4"/>
    <p:sldId id="262" r:id="rId5"/>
    <p:sldId id="265" r:id="rId6"/>
    <p:sldId id="269" r:id="rId7"/>
    <p:sldId id="268" r:id="rId8"/>
    <p:sldId id="266" r:id="rId9"/>
    <p:sldId id="261" r:id="rId10"/>
    <p:sldId id="272" r:id="rId11"/>
    <p:sldId id="274" r:id="rId12"/>
    <p:sldId id="256" r:id="rId13"/>
    <p:sldId id="27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C2A"/>
    <a:srgbClr val="003399"/>
    <a:srgbClr val="FFFFFF"/>
    <a:srgbClr val="000B14"/>
    <a:srgbClr val="59AEB9"/>
    <a:srgbClr val="2402EE"/>
    <a:srgbClr val="0000CC"/>
    <a:srgbClr val="2F8E22"/>
    <a:srgbClr val="3A0BE5"/>
    <a:srgbClr val="00051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 varScale="1">
        <p:scale>
          <a:sx n="74" d="100"/>
          <a:sy n="74" d="100"/>
        </p:scale>
        <p:origin x="-4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1E3F48-F903-4AAB-9B64-D14539691C41}" type="datetimeFigureOut">
              <a:rPr lang="ru-RU" smtClean="0"/>
              <a:pPr/>
              <a:t>09.03.2011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1B7513-EF93-493C-9EFD-C5D29633F42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123F7-96FF-459E-8D5C-A09E7849DD51}" type="datetimeFigureOut">
              <a:rPr lang="ru-RU" smtClean="0"/>
              <a:pPr/>
              <a:t>09.03.2011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B3ACB-E7C9-4733-9BAF-52BD1FFDEA5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 thruBlk="1"/>
    <p:sndAc>
      <p:stSnd>
        <p:snd r:embed="rId1" name="drumroll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123F7-96FF-459E-8D5C-A09E7849DD51}" type="datetimeFigureOut">
              <a:rPr lang="ru-RU" smtClean="0"/>
              <a:pPr/>
              <a:t>09.03.2011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B3ACB-E7C9-4733-9BAF-52BD1FFDEA5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 thruBlk="1"/>
    <p:sndAc>
      <p:stSnd>
        <p:snd r:embed="rId1" name="drumroll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123F7-96FF-459E-8D5C-A09E7849DD51}" type="datetimeFigureOut">
              <a:rPr lang="ru-RU" smtClean="0"/>
              <a:pPr/>
              <a:t>09.03.2011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B3ACB-E7C9-4733-9BAF-52BD1FFDEA5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 thruBlk="1"/>
    <p:sndAc>
      <p:stSnd>
        <p:snd r:embed="rId1" name="drumroll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123F7-96FF-459E-8D5C-A09E7849DD51}" type="datetimeFigureOut">
              <a:rPr lang="ru-RU" smtClean="0"/>
              <a:pPr/>
              <a:t>09.03.2011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B3ACB-E7C9-4733-9BAF-52BD1FFDEA5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 thruBlk="1"/>
    <p:sndAc>
      <p:stSnd>
        <p:snd r:embed="rId1" name="drumroll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123F7-96FF-459E-8D5C-A09E7849DD51}" type="datetimeFigureOut">
              <a:rPr lang="ru-RU" smtClean="0"/>
              <a:pPr/>
              <a:t>09.03.2011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B3ACB-E7C9-4733-9BAF-52BD1FFDEA5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 thruBlk="1"/>
    <p:sndAc>
      <p:stSnd>
        <p:snd r:embed="rId1" name="drumroll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123F7-96FF-459E-8D5C-A09E7849DD51}" type="datetimeFigureOut">
              <a:rPr lang="ru-RU" smtClean="0"/>
              <a:pPr/>
              <a:t>09.03.2011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B3ACB-E7C9-4733-9BAF-52BD1FFDEA5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 thruBlk="1"/>
    <p:sndAc>
      <p:stSnd>
        <p:snd r:embed="rId1" name="drumroll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123F7-96FF-459E-8D5C-A09E7849DD51}" type="datetimeFigureOut">
              <a:rPr lang="ru-RU" smtClean="0"/>
              <a:pPr/>
              <a:t>09.03.2011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B3ACB-E7C9-4733-9BAF-52BD1FFDEA5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 thruBlk="1"/>
    <p:sndAc>
      <p:stSnd>
        <p:snd r:embed="rId1" name="drumroll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123F7-96FF-459E-8D5C-A09E7849DD51}" type="datetimeFigureOut">
              <a:rPr lang="ru-RU" smtClean="0"/>
              <a:pPr/>
              <a:t>09.03.2011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B3ACB-E7C9-4733-9BAF-52BD1FFDEA5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 thruBlk="1"/>
    <p:sndAc>
      <p:stSnd>
        <p:snd r:embed="rId1" name="drumroll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123F7-96FF-459E-8D5C-A09E7849DD51}" type="datetimeFigureOut">
              <a:rPr lang="ru-RU" smtClean="0"/>
              <a:pPr/>
              <a:t>09.03.2011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B3ACB-E7C9-4733-9BAF-52BD1FFDEA5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 thruBlk="1"/>
    <p:sndAc>
      <p:stSnd>
        <p:snd r:embed="rId1" name="drumroll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123F7-96FF-459E-8D5C-A09E7849DD51}" type="datetimeFigureOut">
              <a:rPr lang="ru-RU" smtClean="0"/>
              <a:pPr/>
              <a:t>09.03.2011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B3ACB-E7C9-4733-9BAF-52BD1FFDEA5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 thruBlk="1"/>
    <p:sndAc>
      <p:stSnd>
        <p:snd r:embed="rId1" name="drumroll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123F7-96FF-459E-8D5C-A09E7849DD51}" type="datetimeFigureOut">
              <a:rPr lang="ru-RU" smtClean="0"/>
              <a:pPr/>
              <a:t>09.03.2011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B3ACB-E7C9-4733-9BAF-52BD1FFDEA5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 thruBlk="1"/>
    <p:sndAc>
      <p:stSnd>
        <p:snd r:embed="rId1" name="drumroll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5123F7-96FF-459E-8D5C-A09E7849DD51}" type="datetimeFigureOut">
              <a:rPr lang="ru-RU" smtClean="0"/>
              <a:pPr/>
              <a:t>09.03.2011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4B3ACB-E7C9-4733-9BAF-52BD1FFDEA5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ransition spd="med">
    <p:fade thruBlk="1"/>
    <p:sndAc>
      <p:stSnd>
        <p:snd r:embed="rId13" name="drumroll.wav"/>
      </p:stSnd>
    </p:sndAc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1.xml"/><Relationship Id="rId1" Type="http://schemas.openxmlformats.org/officeDocument/2006/relationships/video" Target="file:///F:\&#1087;&#1088;&#1080;&#1095;&#1072;&#1089;&#1090;&#1080;&#1077;\&#1063;&#1090;&#1086;%20&#1090;&#1072;&#1082;&#1086;&#1077;%20&#1087;&#1088;&#1080;&#1095;&#1072;&#1089;&#1090;&#1080;&#1077;\&#1063;&#1090;&#1086;%20&#1090;&#1072;&#1082;&#1086;&#1077;%20&#1087;&#1088;&#1080;&#1095;&#1072;&#1089;&#1090;&#1080;&#1077;.wmv" TargetMode="Externa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застав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3" name="TextBox 2"/>
          <p:cNvSpPr txBox="1"/>
          <p:nvPr/>
        </p:nvSpPr>
        <p:spPr>
          <a:xfrm>
            <a:off x="1447800" y="3352800"/>
            <a:ext cx="7391400" cy="3354765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solidFill>
                  <a:srgbClr val="C00000"/>
                </a:solidFill>
              </a:rPr>
              <a:t>               </a:t>
            </a:r>
          </a:p>
          <a:p>
            <a:r>
              <a:rPr lang="ru-RU" sz="3200" b="1" i="1" dirty="0" smtClean="0">
                <a:solidFill>
                  <a:srgbClr val="002060"/>
                </a:solidFill>
                <a:effectLst>
                  <a:glow rad="228600">
                    <a:srgbClr val="FFFFFF"/>
                  </a:glow>
                </a:effectLst>
              </a:rPr>
              <a:t>               </a:t>
            </a:r>
            <a:r>
              <a:rPr lang="ru-RU" sz="3600" b="1" i="1" dirty="0" smtClean="0">
                <a:solidFill>
                  <a:srgbClr val="002060"/>
                </a:solidFill>
                <a:effectLst>
                  <a:glow rad="228600">
                    <a:srgbClr val="FFFFFF"/>
                  </a:glow>
                </a:effectLst>
              </a:rPr>
              <a:t>Что такое причастие?</a:t>
            </a:r>
          </a:p>
          <a:p>
            <a:r>
              <a:rPr lang="ru-RU" sz="2800" i="1" dirty="0" smtClean="0">
                <a:solidFill>
                  <a:srgbClr val="000B14"/>
                </a:solidFill>
                <a:effectLst>
                  <a:glow rad="228600">
                    <a:srgbClr val="59AEB9"/>
                  </a:glow>
                </a:effectLst>
              </a:rPr>
              <a:t>        </a:t>
            </a:r>
          </a:p>
          <a:p>
            <a:r>
              <a:rPr lang="ru-RU" sz="2800" i="1" dirty="0" smtClean="0">
                <a:solidFill>
                  <a:srgbClr val="002060"/>
                </a:solidFill>
              </a:rPr>
              <a:t>       </a:t>
            </a:r>
            <a:r>
              <a:rPr lang="ru-RU" sz="2800" dirty="0" smtClean="0">
                <a:solidFill>
                  <a:srgbClr val="002060"/>
                </a:solidFill>
              </a:rPr>
              <a:t>(Морфологические признаки причастия)</a:t>
            </a:r>
          </a:p>
          <a:p>
            <a:endParaRPr lang="ru-RU" sz="2800" i="1" dirty="0" smtClean="0">
              <a:solidFill>
                <a:srgbClr val="002060"/>
              </a:solidFill>
            </a:endParaRPr>
          </a:p>
          <a:p>
            <a:endParaRPr lang="ru-RU" sz="2000" dirty="0" smtClean="0"/>
          </a:p>
          <a:p>
            <a:r>
              <a:rPr lang="ru-RU" sz="2000" dirty="0" smtClean="0"/>
              <a:t>    </a:t>
            </a:r>
            <a:r>
              <a:rPr lang="ru-RU" sz="2000" i="1" dirty="0" smtClean="0"/>
              <a:t>Урок русского языка в 6 классе </a:t>
            </a:r>
          </a:p>
          <a:p>
            <a:r>
              <a:rPr lang="ru-RU" dirty="0" smtClean="0"/>
              <a:t>        (по учебнику С.И.Львовой) </a:t>
            </a:r>
            <a:endParaRPr lang="ru-RU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замок.jpg"/>
          <p:cNvPicPr>
            <a:picLocks noChangeAspect="1"/>
          </p:cNvPicPr>
          <p:nvPr/>
        </p:nvPicPr>
        <p:blipFill>
          <a:blip r:embed="rId2" cstate="print">
            <a:lum bright="53000" contrast="-57000"/>
          </a:blip>
          <a:srcRect/>
          <a:stretch>
            <a:fillRect/>
          </a:stretch>
        </p:blipFill>
        <p:spPr>
          <a:xfrm>
            <a:off x="-121965" y="0"/>
            <a:ext cx="9265965" cy="6949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герой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72" r="79077" b="16382"/>
          <a:stretch>
            <a:fillRect/>
          </a:stretch>
        </p:blipFill>
        <p:spPr>
          <a:xfrm>
            <a:off x="609600" y="685800"/>
            <a:ext cx="832629" cy="173736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0"/>
          </a:sp3d>
        </p:spPr>
      </p:pic>
      <p:sp>
        <p:nvSpPr>
          <p:cNvPr id="10" name="Плюс 9"/>
          <p:cNvSpPr/>
          <p:nvPr/>
        </p:nvSpPr>
        <p:spPr>
          <a:xfrm>
            <a:off x="2286000" y="1219200"/>
            <a:ext cx="822960" cy="822960"/>
          </a:xfrm>
          <a:prstGeom prst="mathPlus">
            <a:avLst>
              <a:gd name="adj1" fmla="val 155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 descr="Рисунок1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7026" r="70732"/>
          <a:stretch>
            <a:fillRect/>
          </a:stretch>
        </p:blipFill>
        <p:spPr>
          <a:xfrm>
            <a:off x="4191000" y="762000"/>
            <a:ext cx="704456" cy="1600200"/>
          </a:xfrm>
          <a:prstGeom prst="rect">
            <a:avLst/>
          </a:prstGeom>
        </p:spPr>
      </p:pic>
      <p:sp>
        <p:nvSpPr>
          <p:cNvPr id="11" name="Равно 10"/>
          <p:cNvSpPr/>
          <p:nvPr/>
        </p:nvSpPr>
        <p:spPr>
          <a:xfrm flipV="1">
            <a:off x="5486400" y="1219200"/>
            <a:ext cx="838200" cy="685800"/>
          </a:xfrm>
          <a:prstGeom prst="mathEqual">
            <a:avLst>
              <a:gd name="adj1" fmla="val 23520"/>
              <a:gd name="adj2" fmla="val 1494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принцесса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34200" y="914400"/>
            <a:ext cx="653697" cy="128016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57200" y="381000"/>
            <a:ext cx="1042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</a:rPr>
              <a:t>  </a:t>
            </a:r>
            <a:r>
              <a:rPr lang="ru-RU" sz="2000" b="1" i="1" dirty="0" smtClean="0">
                <a:solidFill>
                  <a:srgbClr val="005C2A"/>
                </a:solidFill>
              </a:rPr>
              <a:t>Глагол</a:t>
            </a:r>
            <a:endParaRPr lang="ru-RU" sz="2000" b="1" i="1" dirty="0">
              <a:solidFill>
                <a:srgbClr val="005C2A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243840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1600" dirty="0" smtClean="0">
                <a:solidFill>
                  <a:srgbClr val="005C2A"/>
                </a:solidFill>
              </a:rPr>
              <a:t>- </a:t>
            </a:r>
            <a:r>
              <a:rPr lang="ru-RU" sz="1600" i="1" dirty="0" smtClean="0">
                <a:solidFill>
                  <a:srgbClr val="005C2A"/>
                </a:solidFill>
              </a:rPr>
              <a:t>действие предмета</a:t>
            </a:r>
          </a:p>
          <a:p>
            <a:r>
              <a:rPr lang="ru-RU" sz="1600" i="1" dirty="0" smtClean="0">
                <a:solidFill>
                  <a:srgbClr val="005C2A"/>
                </a:solidFill>
              </a:rPr>
              <a:t> - что делать? что сделать</a:t>
            </a:r>
            <a:r>
              <a:rPr lang="ru-RU" i="1" dirty="0" smtClean="0">
                <a:solidFill>
                  <a:srgbClr val="005C2A"/>
                </a:solidFill>
              </a:rPr>
              <a:t>?</a:t>
            </a:r>
            <a:endParaRPr lang="ru-RU" i="1" dirty="0">
              <a:solidFill>
                <a:srgbClr val="005C2A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0" y="3048000"/>
            <a:ext cx="220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Постоянные признаки:</a:t>
            </a:r>
            <a:endParaRPr lang="ru-RU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0" y="3505200"/>
            <a:ext cx="22860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5C2A"/>
                </a:solidFill>
              </a:rPr>
              <a:t> - </a:t>
            </a:r>
            <a:r>
              <a:rPr lang="ru-RU" sz="1600" i="1" dirty="0" smtClean="0">
                <a:solidFill>
                  <a:srgbClr val="005C2A"/>
                </a:solidFill>
              </a:rPr>
              <a:t>вид (совершенный и        несовершенный)</a:t>
            </a:r>
            <a:endParaRPr lang="ru-RU" dirty="0">
              <a:solidFill>
                <a:srgbClr val="005C2A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0" y="3276600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olidFill>
                  <a:srgbClr val="005C2A"/>
                </a:solidFill>
              </a:rPr>
              <a:t> - спряжение (</a:t>
            </a:r>
            <a:r>
              <a:rPr lang="en-US" sz="1600" i="1" dirty="0" smtClean="0">
                <a:solidFill>
                  <a:srgbClr val="005C2A"/>
                </a:solidFill>
              </a:rPr>
              <a:t>I  </a:t>
            </a:r>
            <a:r>
              <a:rPr lang="ru-RU" sz="1600" i="1" dirty="0" smtClean="0">
                <a:solidFill>
                  <a:srgbClr val="005C2A"/>
                </a:solidFill>
              </a:rPr>
              <a:t>и </a:t>
            </a:r>
            <a:r>
              <a:rPr lang="en-US" sz="1600" i="1" dirty="0" smtClean="0">
                <a:solidFill>
                  <a:srgbClr val="005C2A"/>
                </a:solidFill>
              </a:rPr>
              <a:t>II</a:t>
            </a:r>
            <a:r>
              <a:rPr lang="ru-RU" sz="1600" i="1" dirty="0" smtClean="0">
                <a:solidFill>
                  <a:srgbClr val="005C2A"/>
                </a:solidFill>
              </a:rPr>
              <a:t>)</a:t>
            </a:r>
            <a:endParaRPr lang="ru-RU" sz="1600" i="1" dirty="0">
              <a:solidFill>
                <a:srgbClr val="005C2A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114800"/>
            <a:ext cx="2514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Непостоянные признаки:</a:t>
            </a:r>
            <a:endParaRPr lang="ru-RU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0" y="4343400"/>
            <a:ext cx="83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olidFill>
                  <a:srgbClr val="002060"/>
                </a:solidFill>
              </a:rPr>
              <a:t> </a:t>
            </a:r>
            <a:r>
              <a:rPr lang="ru-RU" sz="1600" i="1" dirty="0" smtClean="0">
                <a:solidFill>
                  <a:srgbClr val="005C2A"/>
                </a:solidFill>
              </a:rPr>
              <a:t>- число </a:t>
            </a:r>
            <a:endParaRPr lang="ru-RU" sz="1600" i="1" dirty="0">
              <a:solidFill>
                <a:srgbClr val="005C2A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0" y="4572000"/>
            <a:ext cx="76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olidFill>
                  <a:srgbClr val="00B050"/>
                </a:solidFill>
              </a:rPr>
              <a:t> </a:t>
            </a:r>
            <a:r>
              <a:rPr lang="ru-RU" sz="1600" i="1" dirty="0" smtClean="0">
                <a:solidFill>
                  <a:srgbClr val="005C2A"/>
                </a:solidFill>
              </a:rPr>
              <a:t>- лицо</a:t>
            </a:r>
            <a:endParaRPr lang="ru-RU" sz="1600" i="1" dirty="0">
              <a:solidFill>
                <a:srgbClr val="005C2A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0" y="4800600"/>
            <a:ext cx="68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olidFill>
                  <a:srgbClr val="00B050"/>
                </a:solidFill>
              </a:rPr>
              <a:t> </a:t>
            </a:r>
            <a:r>
              <a:rPr lang="ru-RU" sz="1600" i="1" dirty="0" smtClean="0">
                <a:solidFill>
                  <a:srgbClr val="005C2A"/>
                </a:solidFill>
              </a:rPr>
              <a:t>- род</a:t>
            </a:r>
            <a:endParaRPr lang="ru-RU" sz="1600" i="1" dirty="0">
              <a:solidFill>
                <a:srgbClr val="005C2A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0" y="5029200"/>
            <a:ext cx="220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olidFill>
                  <a:srgbClr val="002060"/>
                </a:solidFill>
              </a:rPr>
              <a:t> </a:t>
            </a:r>
            <a:r>
              <a:rPr lang="ru-RU" sz="1600" i="1" dirty="0" smtClean="0">
                <a:solidFill>
                  <a:srgbClr val="005C2A"/>
                </a:solidFill>
              </a:rPr>
              <a:t>- время (настоящее, будущее, прошедшее)</a:t>
            </a:r>
            <a:endParaRPr lang="ru-RU" sz="1600" i="1" dirty="0">
              <a:solidFill>
                <a:srgbClr val="005C2A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0" y="5638800"/>
            <a:ext cx="220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Синтаксическая роль:</a:t>
            </a:r>
            <a:endParaRPr lang="ru-RU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0" y="5867400"/>
            <a:ext cx="1447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olidFill>
                  <a:srgbClr val="002060"/>
                </a:solidFill>
              </a:rPr>
              <a:t> </a:t>
            </a:r>
            <a:r>
              <a:rPr lang="ru-RU" sz="1600" i="1" dirty="0" smtClean="0">
                <a:solidFill>
                  <a:srgbClr val="005C2A"/>
                </a:solidFill>
              </a:rPr>
              <a:t>- сказуемое</a:t>
            </a:r>
            <a:endParaRPr lang="ru-RU" sz="1600" i="1" dirty="0">
              <a:solidFill>
                <a:srgbClr val="005C2A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581400" y="381000"/>
            <a:ext cx="2209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3A0BE5"/>
                </a:solidFill>
              </a:rPr>
              <a:t>Прилагательное</a:t>
            </a:r>
            <a:endParaRPr lang="ru-RU" sz="2000" b="1" i="1" dirty="0">
              <a:solidFill>
                <a:srgbClr val="3A0BE5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352800" y="2438400"/>
            <a:ext cx="213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olidFill>
                  <a:srgbClr val="3A0BE5"/>
                </a:solidFill>
              </a:rPr>
              <a:t> - признак предмета</a:t>
            </a:r>
          </a:p>
          <a:p>
            <a:r>
              <a:rPr lang="ru-RU" sz="1600" i="1" dirty="0" smtClean="0">
                <a:solidFill>
                  <a:srgbClr val="3A0BE5"/>
                </a:solidFill>
              </a:rPr>
              <a:t> - какой? чей? каков?</a:t>
            </a:r>
            <a:endParaRPr lang="ru-RU" sz="1600" i="1" dirty="0">
              <a:solidFill>
                <a:srgbClr val="3A0BE5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048000" y="3048000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       Постоянные признаки:</a:t>
            </a:r>
            <a:endParaRPr lang="ru-RU" sz="1600" dirty="0"/>
          </a:p>
        </p:txBody>
      </p:sp>
      <p:sp>
        <p:nvSpPr>
          <p:cNvPr id="31" name="TextBox 30"/>
          <p:cNvSpPr txBox="1"/>
          <p:nvPr/>
        </p:nvSpPr>
        <p:spPr>
          <a:xfrm>
            <a:off x="3352800" y="4114800"/>
            <a:ext cx="2667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  Непостоянные признаки:</a:t>
            </a:r>
            <a:endParaRPr lang="ru-RU" sz="1600" dirty="0"/>
          </a:p>
        </p:txBody>
      </p:sp>
      <p:sp>
        <p:nvSpPr>
          <p:cNvPr id="32" name="TextBox 31"/>
          <p:cNvSpPr txBox="1"/>
          <p:nvPr/>
        </p:nvSpPr>
        <p:spPr>
          <a:xfrm>
            <a:off x="3352800" y="5638800"/>
            <a:ext cx="2590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  Синтаксическая роль:</a:t>
            </a:r>
            <a:endParaRPr lang="ru-RU" sz="1600" dirty="0"/>
          </a:p>
        </p:txBody>
      </p:sp>
      <p:sp>
        <p:nvSpPr>
          <p:cNvPr id="33" name="TextBox 32"/>
          <p:cNvSpPr txBox="1"/>
          <p:nvPr/>
        </p:nvSpPr>
        <p:spPr>
          <a:xfrm>
            <a:off x="3429000" y="3352800"/>
            <a:ext cx="2362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olidFill>
                  <a:srgbClr val="00B0F0"/>
                </a:solidFill>
              </a:rPr>
              <a:t> </a:t>
            </a:r>
            <a:r>
              <a:rPr lang="ru-RU" sz="1600" i="1" dirty="0" smtClean="0">
                <a:solidFill>
                  <a:srgbClr val="3A0BE5"/>
                </a:solidFill>
              </a:rPr>
              <a:t>- разряд (качественное, относительное, притяжательное)</a:t>
            </a:r>
            <a:endParaRPr lang="ru-RU" sz="1600" i="1" dirty="0">
              <a:solidFill>
                <a:srgbClr val="3A0BE5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429000" y="4343400"/>
            <a:ext cx="2133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olidFill>
                  <a:srgbClr val="3A0BE5"/>
                </a:solidFill>
              </a:rPr>
              <a:t> - род, число, падеж</a:t>
            </a:r>
            <a:endParaRPr lang="ru-RU" sz="1600" i="1" dirty="0">
              <a:solidFill>
                <a:srgbClr val="3A0BE5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29000" y="4800600"/>
            <a:ext cx="2133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olidFill>
                  <a:srgbClr val="3A0BE5"/>
                </a:solidFill>
              </a:rPr>
              <a:t>у качественных:</a:t>
            </a:r>
          </a:p>
          <a:p>
            <a:r>
              <a:rPr lang="ru-RU" sz="1600" i="1" dirty="0" smtClean="0">
                <a:solidFill>
                  <a:srgbClr val="3A0BE5"/>
                </a:solidFill>
              </a:rPr>
              <a:t> - степень сравнения</a:t>
            </a:r>
          </a:p>
          <a:p>
            <a:r>
              <a:rPr lang="ru-RU" sz="1600" i="1" dirty="0" smtClean="0">
                <a:solidFill>
                  <a:srgbClr val="3A0BE5"/>
                </a:solidFill>
              </a:rPr>
              <a:t> - краткая форма</a:t>
            </a:r>
            <a:endParaRPr lang="ru-RU" sz="1600" i="1" dirty="0">
              <a:solidFill>
                <a:srgbClr val="3A0BE5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05200" y="5867400"/>
            <a:ext cx="2057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olidFill>
                  <a:srgbClr val="3A0BE5"/>
                </a:solidFill>
              </a:rPr>
              <a:t> - определение</a:t>
            </a:r>
            <a:endParaRPr lang="ru-RU" sz="1600" i="1" dirty="0">
              <a:solidFill>
                <a:srgbClr val="3A0BE5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09600" y="152400"/>
            <a:ext cx="99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005C2A"/>
                </a:solidFill>
              </a:rPr>
              <a:t> папа</a:t>
            </a:r>
            <a:endParaRPr lang="ru-RU" sz="2000" b="1" i="1" dirty="0">
              <a:solidFill>
                <a:srgbClr val="005C2A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10000" y="152400"/>
            <a:ext cx="175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00B0F0"/>
                </a:solidFill>
              </a:rPr>
              <a:t>      </a:t>
            </a:r>
            <a:r>
              <a:rPr lang="ru-RU" sz="2000" b="1" i="1" dirty="0" smtClean="0">
                <a:solidFill>
                  <a:srgbClr val="3A0BE5"/>
                </a:solidFill>
              </a:rPr>
              <a:t>мама</a:t>
            </a:r>
            <a:endParaRPr lang="ru-RU" sz="2000" b="1" i="1" dirty="0">
              <a:solidFill>
                <a:srgbClr val="3A0BE5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477000" y="228600"/>
            <a:ext cx="1447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C00000"/>
                </a:solidFill>
              </a:rPr>
              <a:t>   ребёнок Причастие</a:t>
            </a:r>
            <a:endParaRPr lang="ru-RU" sz="2000" b="1" i="1" dirty="0">
              <a:solidFill>
                <a:srgbClr val="C0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019800" y="2209800"/>
            <a:ext cx="3581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  </a:t>
            </a:r>
            <a:r>
              <a:rPr lang="ru-RU" sz="1600" dirty="0" smtClean="0">
                <a:solidFill>
                  <a:srgbClr val="3A0BE5"/>
                </a:solidFill>
              </a:rPr>
              <a:t>- признак предмета </a:t>
            </a:r>
            <a:r>
              <a:rPr lang="ru-RU" sz="1600" dirty="0" smtClean="0">
                <a:solidFill>
                  <a:srgbClr val="005C2A"/>
                </a:solidFill>
              </a:rPr>
              <a:t>по действию</a:t>
            </a:r>
            <a:endParaRPr lang="ru-RU" sz="1600" dirty="0" smtClean="0"/>
          </a:p>
          <a:p>
            <a:r>
              <a:rPr lang="ru-RU" sz="1600" dirty="0" smtClean="0"/>
              <a:t>  </a:t>
            </a:r>
            <a:r>
              <a:rPr lang="ru-RU" sz="1600" dirty="0" smtClean="0">
                <a:solidFill>
                  <a:srgbClr val="C00000"/>
                </a:solidFill>
              </a:rPr>
              <a:t>              </a:t>
            </a:r>
            <a:r>
              <a:rPr lang="ru-RU" sz="1600" dirty="0" smtClean="0">
                <a:solidFill>
                  <a:srgbClr val="3A0BE5"/>
                </a:solidFill>
              </a:rPr>
              <a:t> какой?                                                 </a:t>
            </a:r>
            <a:endParaRPr lang="ru-RU" sz="1600" dirty="0">
              <a:solidFill>
                <a:srgbClr val="3A0BE5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172200" y="2743200"/>
            <a:ext cx="25146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dirty="0" smtClean="0"/>
          </a:p>
          <a:p>
            <a:r>
              <a:rPr lang="ru-RU" sz="1600" dirty="0" smtClean="0"/>
              <a:t>Постоянные признаки:</a:t>
            </a:r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r>
              <a:rPr lang="ru-RU" sz="1600" dirty="0" smtClean="0"/>
              <a:t>Непостоянные признаки:</a:t>
            </a:r>
          </a:p>
          <a:p>
            <a:endParaRPr lang="ru-RU" sz="1600" dirty="0" smtClean="0"/>
          </a:p>
          <a:p>
            <a:endParaRPr lang="ru-RU" sz="1600" dirty="0" smtClean="0"/>
          </a:p>
          <a:p>
            <a:r>
              <a:rPr lang="ru-RU" sz="1600" dirty="0" smtClean="0"/>
              <a:t>Синтаксическая роль: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248400" y="3200400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5C2A"/>
                </a:solidFill>
              </a:rPr>
              <a:t>- </a:t>
            </a:r>
            <a:r>
              <a:rPr lang="ru-RU" i="1" dirty="0" smtClean="0">
                <a:solidFill>
                  <a:srgbClr val="005C2A"/>
                </a:solidFill>
              </a:rPr>
              <a:t>вид (совершенный и        несовершенный)</a:t>
            </a:r>
            <a:endParaRPr lang="ru-RU" dirty="0">
              <a:solidFill>
                <a:srgbClr val="005C2A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172200" y="3733800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005C2A"/>
                </a:solidFill>
              </a:rPr>
              <a:t> - время (настоящее,   прошедшее)</a:t>
            </a:r>
            <a:endParaRPr lang="ru-RU" i="1" dirty="0">
              <a:solidFill>
                <a:srgbClr val="005C2A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248400" y="4724400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olidFill>
                  <a:srgbClr val="3A0BE5"/>
                </a:solidFill>
              </a:rPr>
              <a:t> - род, число, падеж</a:t>
            </a:r>
            <a:endParaRPr lang="ru-RU" sz="1600" i="1" dirty="0">
              <a:solidFill>
                <a:srgbClr val="3A0BE5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324600" y="5410201"/>
            <a:ext cx="2514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3A0BE5"/>
                </a:solidFill>
              </a:rPr>
              <a:t> - определение (какой?)</a:t>
            </a:r>
          </a:p>
          <a:p>
            <a:endParaRPr lang="ru-RU" sz="1600" dirty="0">
              <a:solidFill>
                <a:srgbClr val="3A0BE5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172200" y="5715000"/>
            <a:ext cx="2971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/>
              <a:t>Суффиксы: </a:t>
            </a:r>
            <a:r>
              <a:rPr lang="ru-RU" sz="1600" b="1" i="1" dirty="0" smtClean="0">
                <a:solidFill>
                  <a:srgbClr val="C00000"/>
                </a:solidFill>
              </a:rPr>
              <a:t>-</a:t>
            </a:r>
            <a:r>
              <a:rPr lang="ru-RU" sz="1600" b="1" i="1" dirty="0" err="1" smtClean="0">
                <a:solidFill>
                  <a:srgbClr val="C00000"/>
                </a:solidFill>
              </a:rPr>
              <a:t>ущ</a:t>
            </a:r>
            <a:r>
              <a:rPr lang="ru-RU" sz="1600" b="1" i="1" dirty="0" smtClean="0">
                <a:solidFill>
                  <a:srgbClr val="C00000"/>
                </a:solidFill>
              </a:rPr>
              <a:t>- (</a:t>
            </a:r>
            <a:r>
              <a:rPr lang="ru-RU" sz="1600" b="1" i="1" dirty="0" err="1" smtClean="0">
                <a:solidFill>
                  <a:srgbClr val="C00000"/>
                </a:solidFill>
              </a:rPr>
              <a:t>ющ</a:t>
            </a:r>
            <a:r>
              <a:rPr lang="ru-RU" sz="1600" b="1" i="1" dirty="0" smtClean="0">
                <a:solidFill>
                  <a:srgbClr val="C00000"/>
                </a:solidFill>
              </a:rPr>
              <a:t>-), -</a:t>
            </a:r>
            <a:r>
              <a:rPr lang="ru-RU" sz="1600" b="1" i="1" dirty="0" err="1" smtClean="0">
                <a:solidFill>
                  <a:srgbClr val="C00000"/>
                </a:solidFill>
              </a:rPr>
              <a:t>ащ</a:t>
            </a:r>
            <a:r>
              <a:rPr lang="ru-RU" sz="1600" b="1" i="1" dirty="0" smtClean="0">
                <a:solidFill>
                  <a:srgbClr val="C00000"/>
                </a:solidFill>
              </a:rPr>
              <a:t>-      (-</a:t>
            </a:r>
            <a:r>
              <a:rPr lang="ru-RU" sz="1600" b="1" i="1" dirty="0" err="1" smtClean="0">
                <a:solidFill>
                  <a:srgbClr val="C00000"/>
                </a:solidFill>
              </a:rPr>
              <a:t>ящ</a:t>
            </a:r>
            <a:r>
              <a:rPr lang="ru-RU" sz="1600" b="1" i="1" dirty="0" smtClean="0">
                <a:solidFill>
                  <a:srgbClr val="C00000"/>
                </a:solidFill>
              </a:rPr>
              <a:t>-), -</a:t>
            </a:r>
            <a:r>
              <a:rPr lang="ru-RU" sz="1600" b="1" i="1" dirty="0" err="1" smtClean="0">
                <a:solidFill>
                  <a:srgbClr val="C00000"/>
                </a:solidFill>
              </a:rPr>
              <a:t>вш</a:t>
            </a:r>
            <a:r>
              <a:rPr lang="ru-RU" sz="1600" b="1" i="1" dirty="0" smtClean="0">
                <a:solidFill>
                  <a:srgbClr val="C00000"/>
                </a:solidFill>
              </a:rPr>
              <a:t>-,  -</a:t>
            </a:r>
            <a:r>
              <a:rPr lang="ru-RU" sz="1600" b="1" i="1" dirty="0" err="1" smtClean="0">
                <a:solidFill>
                  <a:srgbClr val="C00000"/>
                </a:solidFill>
              </a:rPr>
              <a:t>ш</a:t>
            </a:r>
            <a:r>
              <a:rPr lang="ru-RU" sz="1600" b="1" i="1" dirty="0" smtClean="0">
                <a:solidFill>
                  <a:srgbClr val="C00000"/>
                </a:solidFill>
              </a:rPr>
              <a:t>-, -</a:t>
            </a:r>
            <a:r>
              <a:rPr lang="ru-RU" sz="1600" b="1" i="1" dirty="0" err="1" smtClean="0">
                <a:solidFill>
                  <a:srgbClr val="C00000"/>
                </a:solidFill>
              </a:rPr>
              <a:t>ом</a:t>
            </a:r>
            <a:r>
              <a:rPr lang="ru-RU" sz="1600" b="1" i="1" dirty="0" smtClean="0">
                <a:solidFill>
                  <a:srgbClr val="C00000"/>
                </a:solidFill>
              </a:rPr>
              <a:t>- (-ем-),     -им-, -</a:t>
            </a:r>
            <a:r>
              <a:rPr lang="ru-RU" sz="1600" b="1" i="1" dirty="0" err="1" smtClean="0">
                <a:solidFill>
                  <a:srgbClr val="C00000"/>
                </a:solidFill>
              </a:rPr>
              <a:t>нн</a:t>
            </a:r>
            <a:r>
              <a:rPr lang="ru-RU" sz="1600" b="1" i="1" dirty="0" smtClean="0">
                <a:solidFill>
                  <a:srgbClr val="C00000"/>
                </a:solidFill>
              </a:rPr>
              <a:t>-, -</a:t>
            </a:r>
            <a:r>
              <a:rPr lang="ru-RU" sz="1600" b="1" i="1" dirty="0" err="1" smtClean="0">
                <a:solidFill>
                  <a:srgbClr val="C00000"/>
                </a:solidFill>
              </a:rPr>
              <a:t>енн</a:t>
            </a:r>
            <a:r>
              <a:rPr lang="ru-RU" sz="1600" b="1" i="1" dirty="0" smtClean="0">
                <a:solidFill>
                  <a:srgbClr val="C00000"/>
                </a:solidFill>
              </a:rPr>
              <a:t>- (-</a:t>
            </a:r>
            <a:r>
              <a:rPr lang="ru-RU" sz="1600" b="1" i="1" dirty="0" err="1" smtClean="0">
                <a:solidFill>
                  <a:srgbClr val="C00000"/>
                </a:solidFill>
              </a:rPr>
              <a:t>ённ</a:t>
            </a:r>
            <a:r>
              <a:rPr lang="ru-RU" sz="1600" b="1" i="1" dirty="0" smtClean="0">
                <a:solidFill>
                  <a:srgbClr val="C00000"/>
                </a:solidFill>
              </a:rPr>
              <a:t>-), -т-</a:t>
            </a:r>
            <a:endParaRPr lang="ru-RU" sz="16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dissolve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5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/>
      <p:bldP spid="43" grpId="0"/>
      <p:bldP spid="44" grpId="0"/>
      <p:bldP spid="45" grpId="0"/>
      <p:bldP spid="4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замок.jpg"/>
          <p:cNvPicPr>
            <a:picLocks noChangeAspect="1"/>
          </p:cNvPicPr>
          <p:nvPr/>
        </p:nvPicPr>
        <p:blipFill>
          <a:blip r:embed="rId3" cstate="print">
            <a:lum bright="53000" contrast="-57000"/>
          </a:blip>
          <a:srcRect b="-5801"/>
          <a:stretch>
            <a:fillRect/>
          </a:stretch>
        </p:blipFill>
        <p:spPr>
          <a:xfrm>
            <a:off x="0" y="0"/>
            <a:ext cx="9144000" cy="72558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-609600" y="434340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rot="5400000">
            <a:off x="1562894" y="3847306"/>
            <a:ext cx="5410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85800" y="914400"/>
            <a:ext cx="7620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/>
              <a:t>   Эта сказка началась в стране Морфология.</a:t>
            </a:r>
          </a:p>
          <a:p>
            <a:r>
              <a:rPr lang="ru-RU" sz="3200" i="1" dirty="0" smtClean="0"/>
              <a:t>   В полночь чёрное небо осветилось яркими огнями фейерверка. Радостные залпы орудий оповестили о счастливом событии: состоялась свадьба неугомонного Глагола  с прекрасной девушкой по имени Прилагательное.</a:t>
            </a:r>
          </a:p>
          <a:p>
            <a:r>
              <a:rPr lang="ru-RU" sz="3200" i="1" dirty="0" smtClean="0"/>
              <a:t> 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1295400"/>
            <a:ext cx="434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  Эта сказка началась в стране Морфология.</a:t>
            </a:r>
          </a:p>
          <a:p>
            <a:r>
              <a:rPr lang="ru-RU" sz="2400" i="1" dirty="0" smtClean="0"/>
              <a:t>   В полночь чёрное небо осветилось яркими огнями фейерверка. Радостные залпы орудий оповестили о счастливом событии: состоялась свадьба неугомонного Глагола  с прекрасной девушкой по имени Прилагательное.</a:t>
            </a:r>
          </a:p>
          <a:p>
            <a:r>
              <a:rPr lang="ru-RU" sz="2400" i="1" dirty="0" smtClean="0"/>
              <a:t> </a:t>
            </a:r>
            <a:endParaRPr lang="ru-RU" sz="2400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4114800" y="381000"/>
            <a:ext cx="502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            </a:t>
            </a:r>
            <a:r>
              <a:rPr lang="ru-RU" sz="2400" b="1" dirty="0" smtClean="0">
                <a:solidFill>
                  <a:srgbClr val="0070C0"/>
                </a:solidFill>
              </a:rPr>
              <a:t>ПРОВЕРЬ СЕБЯ!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0" y="5638800"/>
            <a:ext cx="4191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3399"/>
                </a:solidFill>
              </a:rPr>
              <a:t>Задание: выпишите глаголы, с помощью суффиксов образуйте причастия.</a:t>
            </a:r>
            <a:endParaRPr lang="ru-RU" sz="2000" b="1" dirty="0">
              <a:solidFill>
                <a:srgbClr val="003399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267200" y="1371600"/>
            <a:ext cx="518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началась (история)- нача</a:t>
            </a:r>
            <a:r>
              <a:rPr lang="ru-RU" sz="2400" i="1" dirty="0" smtClean="0">
                <a:solidFill>
                  <a:srgbClr val="C00000"/>
                </a:solidFill>
              </a:rPr>
              <a:t>вш</a:t>
            </a:r>
            <a:r>
              <a:rPr lang="ru-RU" sz="2400" i="1" dirty="0" smtClean="0"/>
              <a:t>аяся</a:t>
            </a:r>
            <a:endParaRPr lang="ru-RU" sz="2400" i="1" dirty="0"/>
          </a:p>
        </p:txBody>
      </p:sp>
      <p:sp>
        <p:nvSpPr>
          <p:cNvPr id="32" name="TextBox 31"/>
          <p:cNvSpPr txBox="1"/>
          <p:nvPr/>
        </p:nvSpPr>
        <p:spPr>
          <a:xfrm>
            <a:off x="4267200" y="1981200"/>
            <a:ext cx="4876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осветилось (небо) – освети</a:t>
            </a:r>
            <a:r>
              <a:rPr lang="ru-RU" sz="2400" dirty="0" smtClean="0">
                <a:solidFill>
                  <a:srgbClr val="C00000"/>
                </a:solidFill>
              </a:rPr>
              <a:t>вш</a:t>
            </a:r>
            <a:r>
              <a:rPr lang="ru-RU" sz="2400" dirty="0" smtClean="0"/>
              <a:t>ееся, освеща</a:t>
            </a:r>
            <a:r>
              <a:rPr lang="ru-RU" sz="2400" dirty="0" smtClean="0">
                <a:solidFill>
                  <a:srgbClr val="C00000"/>
                </a:solidFill>
              </a:rPr>
              <a:t>ем</a:t>
            </a:r>
            <a:r>
              <a:rPr lang="ru-RU" sz="2400" dirty="0" smtClean="0"/>
              <a:t>ое, освещ</a:t>
            </a:r>
            <a:r>
              <a:rPr lang="ru-RU" sz="2400" dirty="0" smtClean="0">
                <a:solidFill>
                  <a:srgbClr val="C00000"/>
                </a:solidFill>
              </a:rPr>
              <a:t>ённ</a:t>
            </a:r>
            <a:r>
              <a:rPr lang="ru-RU" sz="2400" dirty="0" smtClean="0"/>
              <a:t>ое, освеща</a:t>
            </a:r>
            <a:r>
              <a:rPr lang="ru-RU" sz="2400" dirty="0" smtClean="0">
                <a:solidFill>
                  <a:srgbClr val="C00000"/>
                </a:solidFill>
              </a:rPr>
              <a:t>ющ</a:t>
            </a:r>
            <a:r>
              <a:rPr lang="ru-RU" sz="2400" dirty="0" smtClean="0"/>
              <a:t>ее</a:t>
            </a:r>
            <a:endParaRPr lang="ru-RU" sz="2400" dirty="0"/>
          </a:p>
        </p:txBody>
      </p:sp>
      <p:sp>
        <p:nvSpPr>
          <p:cNvPr id="33" name="TextBox 32"/>
          <p:cNvSpPr txBox="1"/>
          <p:nvPr/>
        </p:nvSpPr>
        <p:spPr>
          <a:xfrm>
            <a:off x="4267200" y="4876800"/>
            <a:ext cx="563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состоялась (свадьба) – состоя</a:t>
            </a:r>
            <a:r>
              <a:rPr lang="ru-RU" sz="2400" dirty="0" smtClean="0">
                <a:solidFill>
                  <a:srgbClr val="C00000"/>
                </a:solidFill>
              </a:rPr>
              <a:t>вш</a:t>
            </a:r>
            <a:r>
              <a:rPr lang="ru-RU" sz="2400" dirty="0" smtClean="0"/>
              <a:t>аяся</a:t>
            </a:r>
            <a:endParaRPr lang="ru-RU" sz="2400" dirty="0"/>
          </a:p>
        </p:txBody>
      </p:sp>
      <p:sp>
        <p:nvSpPr>
          <p:cNvPr id="34" name="TextBox 33"/>
          <p:cNvSpPr txBox="1"/>
          <p:nvPr/>
        </p:nvSpPr>
        <p:spPr>
          <a:xfrm>
            <a:off x="4267200" y="3352800"/>
            <a:ext cx="5715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оповестили (залпы) – оповести</a:t>
            </a:r>
            <a:r>
              <a:rPr lang="ru-RU" sz="2400" dirty="0" smtClean="0">
                <a:solidFill>
                  <a:srgbClr val="C00000"/>
                </a:solidFill>
              </a:rPr>
              <a:t>вш</a:t>
            </a:r>
            <a:r>
              <a:rPr lang="ru-RU" sz="2400" dirty="0" smtClean="0"/>
              <a:t>ие, оповещ</a:t>
            </a:r>
            <a:r>
              <a:rPr lang="ru-RU" sz="2400" dirty="0" smtClean="0">
                <a:solidFill>
                  <a:srgbClr val="C00000"/>
                </a:solidFill>
              </a:rPr>
              <a:t>ённ</a:t>
            </a:r>
            <a:r>
              <a:rPr lang="ru-RU" sz="2400" dirty="0" smtClean="0"/>
              <a:t>ые, оповеща</a:t>
            </a:r>
            <a:r>
              <a:rPr lang="ru-RU" sz="2400" dirty="0" smtClean="0">
                <a:solidFill>
                  <a:srgbClr val="C00000"/>
                </a:solidFill>
              </a:rPr>
              <a:t>ем</a:t>
            </a:r>
            <a:r>
              <a:rPr lang="ru-RU" sz="2400" dirty="0" smtClean="0"/>
              <a:t>ые, оповеща</a:t>
            </a:r>
            <a:r>
              <a:rPr lang="ru-RU" sz="2400" dirty="0" smtClean="0">
                <a:solidFill>
                  <a:srgbClr val="C00000"/>
                </a:solidFill>
              </a:rPr>
              <a:t>ющ</a:t>
            </a:r>
            <a:r>
              <a:rPr lang="ru-RU" sz="2400" dirty="0" smtClean="0"/>
              <a:t>ие </a:t>
            </a:r>
            <a:endParaRPr lang="ru-RU" sz="2400" dirty="0"/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9" grpId="0"/>
      <p:bldP spid="29" grpId="0"/>
      <p:bldP spid="31" grpId="0"/>
      <p:bldP spid="32" grpId="0"/>
      <p:bldP spid="33" grpId="0"/>
      <p:bldP spid="3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замо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62000" y="304800"/>
            <a:ext cx="807720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21001151" lon="26515" rev="21596539"/>
              </a:camera>
              <a:lightRig rig="threePt" dir="t"/>
            </a:scene3d>
          </a:bodyPr>
          <a:lstStyle/>
          <a:p>
            <a:r>
              <a:rPr lang="ru-RU" sz="4000" b="1" i="1" dirty="0" smtClean="0">
                <a:effectLst>
                  <a:glow rad="228600">
                    <a:srgbClr val="FFFFFF"/>
                  </a:glow>
                </a:effectLst>
              </a:rPr>
              <a:t>Что мы изучили сегодня на уроке?</a:t>
            </a:r>
            <a:endParaRPr lang="ru-RU" sz="4000" b="1" i="1" dirty="0">
              <a:effectLst>
                <a:glow rad="228600">
                  <a:srgbClr val="FFFFFF"/>
                </a:glow>
              </a:effectLst>
            </a:endParaRPr>
          </a:p>
        </p:txBody>
      </p:sp>
    </p:spTree>
  </p:cSld>
  <p:clrMapOvr>
    <a:masterClrMapping/>
  </p:clrMapOvr>
  <p:transition spd="med" advClick="0">
    <p:fade thruBlk="1"/>
    <p:sndAc>
      <p:endSnd/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замо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62000" y="304800"/>
            <a:ext cx="807720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21001151" lon="26515" rev="21596539"/>
              </a:camera>
              <a:lightRig rig="threePt" dir="t"/>
            </a:scene3d>
          </a:bodyPr>
          <a:lstStyle/>
          <a:p>
            <a:r>
              <a:rPr lang="ru-RU" sz="4000" b="1" i="1" dirty="0" smtClean="0">
                <a:effectLst>
                  <a:glow rad="228600">
                    <a:srgbClr val="FFFFFF"/>
                  </a:glow>
                </a:effectLst>
              </a:rPr>
              <a:t>Что мы изучили сегодня на уроке?</a:t>
            </a:r>
            <a:endParaRPr lang="ru-RU" sz="4000" b="1" i="1" dirty="0">
              <a:effectLst>
                <a:glow rad="228600">
                  <a:srgbClr val="FFFFFF"/>
                </a:glow>
              </a:effectLst>
            </a:endParaRPr>
          </a:p>
        </p:txBody>
      </p:sp>
      <p:pic>
        <p:nvPicPr>
          <p:cNvPr id="12" name="Что такое причастие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990600" y="1143000"/>
            <a:ext cx="7162800" cy="5029200"/>
          </a:xfrm>
          <a:prstGeom prst="rect">
            <a:avLst/>
          </a:prstGeom>
        </p:spPr>
      </p:pic>
    </p:spTree>
  </p:cSld>
  <p:clrMapOvr>
    <a:masterClrMapping/>
  </p:clrMapOvr>
  <p:transition spd="med" advClick="0">
    <p:fade thruBlk="1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72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замо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533400" y="5181600"/>
            <a:ext cx="1021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i="1" dirty="0" smtClean="0">
                <a:solidFill>
                  <a:srgbClr val="0070C0"/>
                </a:solidFill>
              </a:rPr>
              <a:t>Страна  </a:t>
            </a:r>
            <a:r>
              <a:rPr lang="ru-RU" sz="5400" b="1" i="1" dirty="0" smtClean="0">
                <a:solidFill>
                  <a:srgbClr val="0070C0"/>
                </a:solidFill>
              </a:rPr>
              <a:t>   МОРФОЛОГИЯ</a:t>
            </a:r>
            <a:endParaRPr lang="ru-RU" sz="5400" b="1" i="1" dirty="0">
              <a:solidFill>
                <a:srgbClr val="0070C0"/>
              </a:solidFill>
            </a:endParaRPr>
          </a:p>
        </p:txBody>
      </p:sp>
      <p:pic>
        <p:nvPicPr>
          <p:cNvPr id="5" name="Рисунок 4" descr="замок.jpg"/>
          <p:cNvPicPr>
            <a:picLocks noChangeAspect="1"/>
          </p:cNvPicPr>
          <p:nvPr/>
        </p:nvPicPr>
        <p:blipFill>
          <a:blip r:embed="rId3" cstate="print">
            <a:lum bright="53000" contrast="-57000"/>
          </a:blip>
          <a:srcRect b="-5801"/>
          <a:stretch>
            <a:fillRect/>
          </a:stretch>
        </p:blipFill>
        <p:spPr>
          <a:xfrm>
            <a:off x="0" y="0"/>
            <a:ext cx="9144000" cy="72558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381000" y="381000"/>
            <a:ext cx="8305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i="1" dirty="0" smtClean="0">
                <a:solidFill>
                  <a:srgbClr val="0070C0"/>
                </a:solidFill>
              </a:rPr>
              <a:t>Страна  </a:t>
            </a:r>
            <a:r>
              <a:rPr lang="ru-RU" sz="4800" b="1" i="1" dirty="0" smtClean="0">
                <a:solidFill>
                  <a:srgbClr val="0070C0"/>
                </a:solidFill>
              </a:rPr>
              <a:t>   МОРФОЛОГИЯ</a:t>
            </a:r>
            <a:endParaRPr lang="ru-RU" sz="4800" b="1" i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1676400"/>
            <a:ext cx="86106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effectLst>
                  <a:glow rad="228600">
                    <a:srgbClr val="FFFFFF"/>
                  </a:glow>
                </a:effectLst>
              </a:rPr>
              <a:t>     </a:t>
            </a:r>
            <a:r>
              <a:rPr lang="ru-RU" sz="3200" i="1" dirty="0" smtClean="0">
                <a:effectLst>
                  <a:glow rad="228600">
                    <a:srgbClr val="FFFFFF"/>
                  </a:glow>
                </a:effectLst>
              </a:rPr>
              <a:t>Эта </a:t>
            </a:r>
            <a:r>
              <a:rPr lang="ru-RU" sz="3200" i="1" dirty="0" err="1" smtClean="0">
                <a:effectLst>
                  <a:glow rad="228600">
                    <a:srgbClr val="FFFFFF"/>
                  </a:glow>
                </a:effectLst>
              </a:rPr>
              <a:t>ска_ка</a:t>
            </a:r>
            <a:r>
              <a:rPr lang="ru-RU" sz="3200" i="1" dirty="0" smtClean="0">
                <a:effectLst>
                  <a:glow rad="228600">
                    <a:srgbClr val="FFFFFF"/>
                  </a:glow>
                </a:effectLst>
              </a:rPr>
              <a:t> началась в стране Морфология.</a:t>
            </a:r>
          </a:p>
          <a:p>
            <a:r>
              <a:rPr lang="ru-RU" sz="3200" i="1" dirty="0" smtClean="0">
                <a:effectLst>
                  <a:glow rad="228600">
                    <a:srgbClr val="FFFFFF"/>
                  </a:glow>
                </a:effectLst>
              </a:rPr>
              <a:t>   В </a:t>
            </a:r>
            <a:r>
              <a:rPr lang="ru-RU" sz="3200" i="1" dirty="0" err="1" smtClean="0">
                <a:effectLst>
                  <a:glow rad="228600">
                    <a:srgbClr val="FFFFFF"/>
                  </a:glow>
                </a:effectLst>
              </a:rPr>
              <a:t>полноч_</a:t>
            </a:r>
            <a:r>
              <a:rPr lang="ru-RU" sz="3200" i="1" dirty="0" smtClean="0">
                <a:effectLst>
                  <a:glow rad="228600">
                    <a:srgbClr val="FFFFFF"/>
                  </a:glow>
                </a:effectLst>
              </a:rPr>
              <a:t>  </a:t>
            </a:r>
            <a:r>
              <a:rPr lang="ru-RU" sz="3200" i="1" dirty="0" err="1" smtClean="0">
                <a:effectLst>
                  <a:glow rad="228600">
                    <a:srgbClr val="FFFFFF"/>
                  </a:glow>
                </a:effectLst>
              </a:rPr>
              <a:t>ч_рное</a:t>
            </a:r>
            <a:r>
              <a:rPr lang="ru-RU" sz="3200" i="1" dirty="0" smtClean="0">
                <a:effectLst>
                  <a:glow rad="228600">
                    <a:srgbClr val="FFFFFF"/>
                  </a:glow>
                </a:effectLst>
              </a:rPr>
              <a:t> небо </a:t>
            </a:r>
            <a:r>
              <a:rPr lang="ru-RU" sz="3200" i="1" dirty="0" err="1" smtClean="0">
                <a:effectLst>
                  <a:glow rad="228600">
                    <a:srgbClr val="FFFFFF"/>
                  </a:glow>
                </a:effectLst>
              </a:rPr>
              <a:t>осв_тилось</a:t>
            </a:r>
            <a:r>
              <a:rPr lang="ru-RU" sz="3200" i="1" dirty="0" smtClean="0">
                <a:effectLst>
                  <a:glow rad="228600">
                    <a:srgbClr val="FFFFFF"/>
                  </a:glow>
                </a:effectLst>
              </a:rPr>
              <a:t> яркими огнями </a:t>
            </a:r>
            <a:r>
              <a:rPr lang="ru-RU" sz="3200" i="1" dirty="0" err="1" smtClean="0">
                <a:effectLst>
                  <a:glow rad="228600">
                    <a:srgbClr val="FFFFFF"/>
                  </a:glow>
                </a:effectLst>
              </a:rPr>
              <a:t>ф_й_рверка</a:t>
            </a:r>
            <a:r>
              <a:rPr lang="ru-RU" sz="3200" i="1" dirty="0" smtClean="0">
                <a:effectLst>
                  <a:glow rad="228600">
                    <a:srgbClr val="FFFFFF"/>
                  </a:glow>
                </a:effectLst>
              </a:rPr>
              <a:t>. </a:t>
            </a:r>
            <a:r>
              <a:rPr lang="ru-RU" sz="3200" i="1" dirty="0" err="1" smtClean="0">
                <a:effectLst>
                  <a:glow rad="228600">
                    <a:srgbClr val="FFFFFF"/>
                  </a:glow>
                </a:effectLst>
              </a:rPr>
              <a:t>Радос_ные</a:t>
            </a:r>
            <a:r>
              <a:rPr lang="ru-RU" sz="3200" i="1" dirty="0" smtClean="0">
                <a:effectLst>
                  <a:glow rad="228600">
                    <a:srgbClr val="FFFFFF"/>
                  </a:glow>
                </a:effectLst>
              </a:rPr>
              <a:t> залпы орудий </a:t>
            </a:r>
            <a:r>
              <a:rPr lang="ru-RU" sz="3200" i="1" dirty="0" err="1" smtClean="0">
                <a:effectLst>
                  <a:glow rad="228600">
                    <a:srgbClr val="FFFFFF"/>
                  </a:glow>
                </a:effectLst>
              </a:rPr>
              <a:t>опов_стили</a:t>
            </a:r>
            <a:r>
              <a:rPr lang="ru-RU" sz="3200" i="1" dirty="0" smtClean="0">
                <a:effectLst>
                  <a:glow rad="228600">
                    <a:srgbClr val="FFFFFF"/>
                  </a:glow>
                </a:effectLst>
              </a:rPr>
              <a:t> о </a:t>
            </a:r>
            <a:r>
              <a:rPr lang="ru-RU" sz="3200" i="1" dirty="0" err="1" smtClean="0">
                <a:effectLst>
                  <a:glow rad="228600">
                    <a:srgbClr val="FFFFFF"/>
                  </a:glow>
                </a:effectLst>
              </a:rPr>
              <a:t>счас_ливом</a:t>
            </a:r>
            <a:r>
              <a:rPr lang="ru-RU" sz="3200" i="1" dirty="0" smtClean="0">
                <a:effectLst>
                  <a:glow rad="228600">
                    <a:srgbClr val="FFFFFF"/>
                  </a:glow>
                </a:effectLst>
              </a:rPr>
              <a:t> событии: состоялась свадьба неугомонного Глагола         с </a:t>
            </a:r>
            <a:r>
              <a:rPr lang="ru-RU" sz="3200" i="1" dirty="0" err="1" smtClean="0">
                <a:effectLst>
                  <a:glow rad="228600">
                    <a:srgbClr val="FFFFFF"/>
                  </a:glow>
                </a:effectLst>
              </a:rPr>
              <a:t>прекрас_ной</a:t>
            </a:r>
            <a:r>
              <a:rPr lang="ru-RU" sz="3200" i="1" dirty="0" smtClean="0">
                <a:effectLst>
                  <a:glow rad="228600">
                    <a:srgbClr val="FFFFFF"/>
                  </a:glow>
                </a:effectLst>
              </a:rPr>
              <a:t> девушкой по имени </a:t>
            </a:r>
            <a:r>
              <a:rPr lang="ru-RU" sz="3200" i="1" dirty="0" err="1" smtClean="0">
                <a:effectLst>
                  <a:glow rad="228600">
                    <a:srgbClr val="FFFFFF"/>
                  </a:glow>
                </a:effectLst>
              </a:rPr>
              <a:t>Прил_гательное</a:t>
            </a:r>
            <a:r>
              <a:rPr lang="ru-RU" sz="3200" i="1" dirty="0" smtClean="0">
                <a:effectLst>
                  <a:glow rad="228600">
                    <a:srgbClr val="FFFFFF"/>
                  </a:glow>
                </a:effectLst>
              </a:rPr>
              <a:t>.</a:t>
            </a:r>
          </a:p>
          <a:p>
            <a:r>
              <a:rPr lang="ru-RU" sz="3200" i="1" dirty="0" smtClean="0">
                <a:effectLst>
                  <a:glow rad="228600">
                    <a:srgbClr val="FFFFFF"/>
                  </a:glow>
                </a:effectLst>
              </a:rPr>
              <a:t>  </a:t>
            </a:r>
            <a:endParaRPr lang="ru-RU" sz="3200" dirty="0">
              <a:effectLst>
                <a:glow rad="228600">
                  <a:srgbClr val="FFFFFF"/>
                </a:glow>
              </a:effectLst>
            </a:endParaRPr>
          </a:p>
        </p:txBody>
      </p:sp>
      <p:pic>
        <p:nvPicPr>
          <p:cNvPr id="10" name="Рисунок 9" descr="герой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54" r="83031" b="14744"/>
          <a:stretch>
            <a:fillRect/>
          </a:stretch>
        </p:blipFill>
        <p:spPr>
          <a:xfrm>
            <a:off x="7924800" y="3505200"/>
            <a:ext cx="409292" cy="1066799"/>
          </a:xfrm>
          <a:prstGeom prst="rect">
            <a:avLst/>
          </a:prstGeom>
        </p:spPr>
      </p:pic>
      <p:pic>
        <p:nvPicPr>
          <p:cNvPr id="11" name="Рисунок 10" descr="фея 2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rcRect l="593" t="6171" r="68204"/>
          <a:stretch>
            <a:fillRect/>
          </a:stretch>
        </p:blipFill>
        <p:spPr>
          <a:xfrm>
            <a:off x="3429000" y="4572000"/>
            <a:ext cx="513856" cy="97985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04800" y="5715000"/>
            <a:ext cx="868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3399"/>
                </a:solidFill>
              </a:rPr>
              <a:t>Задание: спишите текст, вставляя пропущенные буквы. </a:t>
            </a:r>
            <a:endParaRPr lang="ru-RU" sz="2400" b="1" dirty="0">
              <a:solidFill>
                <a:srgbClr val="003399"/>
              </a:solidFill>
            </a:endParaRPr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  <p:bldP spid="9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замок.jpg"/>
          <p:cNvPicPr>
            <a:picLocks noChangeAspect="1"/>
          </p:cNvPicPr>
          <p:nvPr/>
        </p:nvPicPr>
        <p:blipFill>
          <a:blip r:embed="rId2" cstate="print">
            <a:lum bright="53000" contrast="-57000"/>
          </a:blip>
          <a:srcRect b="-5801"/>
          <a:stretch>
            <a:fillRect/>
          </a:stretch>
        </p:blipFill>
        <p:spPr>
          <a:xfrm>
            <a:off x="0" y="0"/>
            <a:ext cx="9144000" cy="72558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-609600" y="434340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rot="5400000">
            <a:off x="1486694" y="3847306"/>
            <a:ext cx="5410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52400" y="5943600"/>
            <a:ext cx="441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3399"/>
                </a:solidFill>
              </a:rPr>
              <a:t>Задание:  объясните орфограммы вставленных букв.</a:t>
            </a:r>
            <a:endParaRPr lang="ru-RU" sz="2000" b="1" dirty="0">
              <a:solidFill>
                <a:srgbClr val="003399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2000" y="1143000"/>
            <a:ext cx="7620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/>
              <a:t>Эта ска</a:t>
            </a:r>
            <a:r>
              <a:rPr lang="ru-RU" sz="3200" b="1" i="1" dirty="0" smtClean="0">
                <a:solidFill>
                  <a:srgbClr val="FF0000"/>
                </a:solidFill>
              </a:rPr>
              <a:t>з</a:t>
            </a:r>
            <a:r>
              <a:rPr lang="ru-RU" sz="3200" i="1" dirty="0" smtClean="0"/>
              <a:t>ка началась в стране Морфология.</a:t>
            </a:r>
          </a:p>
          <a:p>
            <a:r>
              <a:rPr lang="ru-RU" sz="3200" i="1" dirty="0" smtClean="0"/>
              <a:t>   В полноч</a:t>
            </a:r>
            <a:r>
              <a:rPr lang="ru-RU" sz="3200" b="1" i="1" dirty="0" smtClean="0">
                <a:solidFill>
                  <a:srgbClr val="FF0000"/>
                </a:solidFill>
              </a:rPr>
              <a:t>ь</a:t>
            </a:r>
            <a:r>
              <a:rPr lang="ru-RU" sz="3200" b="1" i="1" dirty="0" smtClean="0"/>
              <a:t> </a:t>
            </a:r>
            <a:r>
              <a:rPr lang="ru-RU" sz="3200" i="1" dirty="0" smtClean="0"/>
              <a:t>ч</a:t>
            </a:r>
            <a:r>
              <a:rPr lang="ru-RU" sz="3200" b="1" i="1" dirty="0" smtClean="0">
                <a:solidFill>
                  <a:srgbClr val="FF0000"/>
                </a:solidFill>
              </a:rPr>
              <a:t>ё</a:t>
            </a:r>
            <a:r>
              <a:rPr lang="ru-RU" sz="3200" i="1" dirty="0" smtClean="0"/>
              <a:t>рное небо осветилось яркими огнями ф</a:t>
            </a:r>
            <a:r>
              <a:rPr lang="ru-RU" sz="3200" b="1" i="1" dirty="0" smtClean="0">
                <a:solidFill>
                  <a:srgbClr val="FF0000"/>
                </a:solidFill>
              </a:rPr>
              <a:t>е</a:t>
            </a:r>
            <a:r>
              <a:rPr lang="ru-RU" sz="3200" i="1" dirty="0" smtClean="0"/>
              <a:t>й</a:t>
            </a:r>
            <a:r>
              <a:rPr lang="ru-RU" sz="3200" b="1" i="1" dirty="0" smtClean="0">
                <a:solidFill>
                  <a:srgbClr val="FF0000"/>
                </a:solidFill>
              </a:rPr>
              <a:t>е</a:t>
            </a:r>
            <a:r>
              <a:rPr lang="ru-RU" sz="3200" i="1" dirty="0" smtClean="0"/>
              <a:t>рверка. Радо</a:t>
            </a:r>
            <a:r>
              <a:rPr lang="ru-RU" sz="3200" b="1" i="1" dirty="0" smtClean="0">
                <a:solidFill>
                  <a:srgbClr val="FF0000"/>
                </a:solidFill>
              </a:rPr>
              <a:t>ст</a:t>
            </a:r>
            <a:r>
              <a:rPr lang="ru-RU" sz="3200" i="1" dirty="0" smtClean="0"/>
              <a:t>ные залпы орудий опов</a:t>
            </a:r>
            <a:r>
              <a:rPr lang="ru-RU" sz="3200" b="1" i="1" dirty="0" smtClean="0">
                <a:solidFill>
                  <a:srgbClr val="FF0000"/>
                </a:solidFill>
              </a:rPr>
              <a:t>е</a:t>
            </a:r>
            <a:r>
              <a:rPr lang="ru-RU" sz="3200" i="1" dirty="0" smtClean="0"/>
              <a:t>стили о сча</a:t>
            </a:r>
            <a:r>
              <a:rPr lang="ru-RU" sz="3200" b="1" i="1" dirty="0" smtClean="0">
                <a:solidFill>
                  <a:srgbClr val="FF0000"/>
                </a:solidFill>
              </a:rPr>
              <a:t>ст</a:t>
            </a:r>
            <a:r>
              <a:rPr lang="ru-RU" sz="3200" i="1" dirty="0" smtClean="0"/>
              <a:t>ливом</a:t>
            </a:r>
            <a:r>
              <a:rPr lang="ru-RU" sz="3200" b="1" i="1" dirty="0" smtClean="0"/>
              <a:t> </a:t>
            </a:r>
            <a:r>
              <a:rPr lang="ru-RU" sz="3200" i="1" dirty="0" smtClean="0"/>
              <a:t>событии: состоялась свадьба неугомо</a:t>
            </a:r>
            <a:r>
              <a:rPr lang="ru-RU" sz="3200" b="1" i="1" dirty="0" smtClean="0">
                <a:solidFill>
                  <a:srgbClr val="FF0000"/>
                </a:solidFill>
              </a:rPr>
              <a:t>нн</a:t>
            </a:r>
            <a:r>
              <a:rPr lang="ru-RU" sz="3200" i="1" dirty="0" smtClean="0"/>
              <a:t>ого</a:t>
            </a:r>
            <a:r>
              <a:rPr lang="ru-RU" sz="3200" b="1" i="1" dirty="0" smtClean="0"/>
              <a:t> </a:t>
            </a:r>
            <a:r>
              <a:rPr lang="ru-RU" sz="3200" i="1" dirty="0" smtClean="0"/>
              <a:t>Глагола  с прекра</a:t>
            </a:r>
            <a:r>
              <a:rPr lang="ru-RU" sz="3200" b="1" i="1" dirty="0" smtClean="0">
                <a:solidFill>
                  <a:srgbClr val="FF0000"/>
                </a:solidFill>
              </a:rPr>
              <a:t>сн</a:t>
            </a:r>
            <a:r>
              <a:rPr lang="ru-RU" sz="3200" i="1" dirty="0" smtClean="0"/>
              <a:t>ой девушкой по имени Прил</a:t>
            </a:r>
            <a:r>
              <a:rPr lang="ru-RU" sz="3200" b="1" i="1" dirty="0" smtClean="0">
                <a:solidFill>
                  <a:srgbClr val="FF0000"/>
                </a:solidFill>
              </a:rPr>
              <a:t>а</a:t>
            </a:r>
            <a:r>
              <a:rPr lang="ru-RU" sz="3200" i="1" dirty="0" smtClean="0"/>
              <a:t>гательное.</a:t>
            </a:r>
          </a:p>
          <a:p>
            <a:r>
              <a:rPr lang="ru-RU" sz="3200" i="1" dirty="0" smtClean="0"/>
              <a:t> 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1295400"/>
            <a:ext cx="434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  Эта </a:t>
            </a:r>
            <a:r>
              <a:rPr lang="ru-RU" sz="2400" b="1" i="1" dirty="0" smtClean="0"/>
              <a:t>ска</a:t>
            </a:r>
            <a:r>
              <a:rPr lang="ru-RU" sz="2400" b="1" i="1" dirty="0" smtClean="0">
                <a:solidFill>
                  <a:srgbClr val="FF0000"/>
                </a:solidFill>
              </a:rPr>
              <a:t>з</a:t>
            </a:r>
            <a:r>
              <a:rPr lang="ru-RU" sz="2400" b="1" i="1" dirty="0" smtClean="0"/>
              <a:t>ка</a:t>
            </a:r>
            <a:r>
              <a:rPr lang="ru-RU" sz="2400" i="1" dirty="0" smtClean="0"/>
              <a:t> началась в стране Морфология.</a:t>
            </a:r>
          </a:p>
          <a:p>
            <a:r>
              <a:rPr lang="ru-RU" sz="2400" i="1" dirty="0" smtClean="0"/>
              <a:t>   В </a:t>
            </a:r>
            <a:r>
              <a:rPr lang="ru-RU" sz="2400" b="1" i="1" dirty="0" smtClean="0"/>
              <a:t>полноч</a:t>
            </a:r>
            <a:r>
              <a:rPr lang="ru-RU" sz="2400" b="1" i="1" dirty="0" smtClean="0">
                <a:solidFill>
                  <a:srgbClr val="FF0000"/>
                </a:solidFill>
              </a:rPr>
              <a:t>ь</a:t>
            </a:r>
            <a:r>
              <a:rPr lang="ru-RU" sz="2400" i="1" dirty="0" smtClean="0"/>
              <a:t> </a:t>
            </a:r>
            <a:r>
              <a:rPr lang="ru-RU" sz="2400" b="1" i="1" dirty="0" smtClean="0"/>
              <a:t>ч</a:t>
            </a:r>
            <a:r>
              <a:rPr lang="ru-RU" sz="2400" b="1" i="1" dirty="0" smtClean="0">
                <a:solidFill>
                  <a:srgbClr val="FF0000"/>
                </a:solidFill>
              </a:rPr>
              <a:t>ё</a:t>
            </a:r>
            <a:r>
              <a:rPr lang="ru-RU" sz="2400" b="1" i="1" dirty="0" smtClean="0"/>
              <a:t>рное</a:t>
            </a:r>
            <a:r>
              <a:rPr lang="ru-RU" sz="2400" i="1" dirty="0" smtClean="0"/>
              <a:t> небо осветилось яркими огнями </a:t>
            </a:r>
            <a:r>
              <a:rPr lang="ru-RU" sz="2400" b="1" i="1" dirty="0" smtClean="0"/>
              <a:t>ф</a:t>
            </a:r>
            <a:r>
              <a:rPr lang="ru-RU" sz="2400" b="1" i="1" dirty="0" smtClean="0">
                <a:solidFill>
                  <a:srgbClr val="FF0000"/>
                </a:solidFill>
              </a:rPr>
              <a:t>е</a:t>
            </a:r>
            <a:r>
              <a:rPr lang="ru-RU" sz="2400" b="1" i="1" dirty="0" smtClean="0"/>
              <a:t>й</a:t>
            </a:r>
            <a:r>
              <a:rPr lang="ru-RU" sz="2400" b="1" i="1" dirty="0" smtClean="0">
                <a:solidFill>
                  <a:srgbClr val="FF0000"/>
                </a:solidFill>
              </a:rPr>
              <a:t>е</a:t>
            </a:r>
            <a:r>
              <a:rPr lang="ru-RU" sz="2400" b="1" i="1" dirty="0" smtClean="0"/>
              <a:t>рверка</a:t>
            </a:r>
            <a:r>
              <a:rPr lang="ru-RU" sz="2400" i="1" dirty="0" smtClean="0"/>
              <a:t>. </a:t>
            </a:r>
            <a:r>
              <a:rPr lang="ru-RU" sz="2400" b="1" i="1" dirty="0" smtClean="0"/>
              <a:t>Радос</a:t>
            </a:r>
            <a:r>
              <a:rPr lang="ru-RU" sz="2400" b="1" i="1" dirty="0" smtClean="0">
                <a:solidFill>
                  <a:srgbClr val="FF0000"/>
                </a:solidFill>
              </a:rPr>
              <a:t>т</a:t>
            </a:r>
            <a:r>
              <a:rPr lang="ru-RU" sz="2400" b="1" i="1" dirty="0" smtClean="0"/>
              <a:t>ные</a:t>
            </a:r>
            <a:r>
              <a:rPr lang="ru-RU" sz="2400" i="1" dirty="0" smtClean="0"/>
              <a:t> залпы орудий </a:t>
            </a:r>
            <a:r>
              <a:rPr lang="ru-RU" sz="2400" b="1" i="1" dirty="0" smtClean="0"/>
              <a:t>опов</a:t>
            </a:r>
            <a:r>
              <a:rPr lang="ru-RU" sz="2400" b="1" i="1" dirty="0" smtClean="0">
                <a:solidFill>
                  <a:srgbClr val="FF0000"/>
                </a:solidFill>
              </a:rPr>
              <a:t>е</a:t>
            </a:r>
            <a:r>
              <a:rPr lang="ru-RU" sz="2400" b="1" i="1" dirty="0" smtClean="0"/>
              <a:t>стили</a:t>
            </a:r>
            <a:r>
              <a:rPr lang="ru-RU" sz="2400" i="1" dirty="0" smtClean="0"/>
              <a:t> о </a:t>
            </a:r>
            <a:r>
              <a:rPr lang="ru-RU" sz="2400" b="1" i="1" dirty="0" smtClean="0"/>
              <a:t>счас</a:t>
            </a:r>
            <a:r>
              <a:rPr lang="ru-RU" sz="2400" b="1" i="1" dirty="0" smtClean="0">
                <a:solidFill>
                  <a:srgbClr val="FF0000"/>
                </a:solidFill>
              </a:rPr>
              <a:t>т</a:t>
            </a:r>
            <a:r>
              <a:rPr lang="ru-RU" sz="2400" b="1" i="1" dirty="0" smtClean="0"/>
              <a:t>ливом </a:t>
            </a:r>
            <a:r>
              <a:rPr lang="ru-RU" sz="2400" i="1" dirty="0" smtClean="0"/>
              <a:t>событии: состоялась свадьба </a:t>
            </a:r>
            <a:r>
              <a:rPr lang="ru-RU" sz="2400" b="1" i="1" dirty="0" smtClean="0"/>
              <a:t>неугомо</a:t>
            </a:r>
            <a:r>
              <a:rPr lang="ru-RU" sz="2400" b="1" i="1" dirty="0" smtClean="0">
                <a:solidFill>
                  <a:srgbClr val="FF0000"/>
                </a:solidFill>
              </a:rPr>
              <a:t>нн</a:t>
            </a:r>
            <a:r>
              <a:rPr lang="ru-RU" sz="2400" b="1" i="1" dirty="0" smtClean="0"/>
              <a:t>ого</a:t>
            </a:r>
            <a:r>
              <a:rPr lang="ru-RU" sz="2400" i="1" dirty="0" smtClean="0"/>
              <a:t> Глагола  с </a:t>
            </a:r>
            <a:r>
              <a:rPr lang="ru-RU" sz="2400" b="1" i="1" dirty="0" smtClean="0"/>
              <a:t>прекра</a:t>
            </a:r>
            <a:r>
              <a:rPr lang="ru-RU" sz="2400" b="1" i="1" dirty="0" smtClean="0">
                <a:solidFill>
                  <a:srgbClr val="FF0000"/>
                </a:solidFill>
              </a:rPr>
              <a:t>сн</a:t>
            </a:r>
            <a:r>
              <a:rPr lang="ru-RU" sz="2400" b="1" i="1" dirty="0" smtClean="0"/>
              <a:t>ой</a:t>
            </a:r>
            <a:r>
              <a:rPr lang="ru-RU" sz="2400" i="1" dirty="0" smtClean="0"/>
              <a:t> девушкой по имени </a:t>
            </a:r>
            <a:r>
              <a:rPr lang="ru-RU" sz="2400" b="1" i="1" dirty="0" smtClean="0"/>
              <a:t>Прил</a:t>
            </a:r>
            <a:r>
              <a:rPr lang="ru-RU" sz="2400" b="1" i="1" dirty="0" smtClean="0">
                <a:solidFill>
                  <a:srgbClr val="FF0000"/>
                </a:solidFill>
              </a:rPr>
              <a:t>а</a:t>
            </a:r>
            <a:r>
              <a:rPr lang="ru-RU" sz="2400" b="1" i="1" dirty="0" smtClean="0"/>
              <a:t>гательное</a:t>
            </a:r>
            <a:r>
              <a:rPr lang="ru-RU" sz="2400" i="1" dirty="0" smtClean="0"/>
              <a:t>.</a:t>
            </a:r>
          </a:p>
          <a:p>
            <a:r>
              <a:rPr lang="ru-RU" sz="2400" i="1" dirty="0" smtClean="0"/>
              <a:t> </a:t>
            </a:r>
            <a:endParaRPr lang="ru-RU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4267200" y="838200"/>
            <a:ext cx="5029200" cy="646331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r>
              <a:rPr lang="ru-RU" sz="2400" b="1" i="1" dirty="0" smtClean="0"/>
              <a:t>ска</a:t>
            </a:r>
            <a:r>
              <a:rPr lang="ru-RU" sz="2400" b="1" i="1" dirty="0" smtClean="0">
                <a:solidFill>
                  <a:srgbClr val="FF0000"/>
                </a:solidFill>
              </a:rPr>
              <a:t>з</a:t>
            </a:r>
            <a:r>
              <a:rPr lang="ru-RU" sz="2400" b="1" i="1" dirty="0" smtClean="0"/>
              <a:t>ка</a:t>
            </a:r>
            <a:r>
              <a:rPr lang="ru-RU" sz="2000" b="1" i="1" dirty="0" smtClean="0"/>
              <a:t> –</a:t>
            </a:r>
            <a:r>
              <a:rPr lang="ru-RU" dirty="0" smtClean="0"/>
              <a:t>правописание звонких и глухих согласных 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4114800" y="1447800"/>
            <a:ext cx="5029200" cy="369332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r>
              <a:rPr lang="ru-RU" sz="2400" b="1" i="1" dirty="0" smtClean="0"/>
              <a:t>полноч</a:t>
            </a:r>
            <a:r>
              <a:rPr lang="ru-RU" sz="2400" b="1" i="1" dirty="0" smtClean="0">
                <a:solidFill>
                  <a:srgbClr val="FF0000"/>
                </a:solidFill>
              </a:rPr>
              <a:t>ь</a:t>
            </a:r>
            <a:r>
              <a:rPr lang="ru-RU" sz="2000" b="1" i="1" dirty="0" smtClean="0">
                <a:solidFill>
                  <a:srgbClr val="FF0000"/>
                </a:solidFill>
              </a:rPr>
              <a:t> </a:t>
            </a:r>
            <a:r>
              <a:rPr lang="ru-RU" sz="2000" b="1" i="1" dirty="0" smtClean="0"/>
              <a:t>– </a:t>
            </a:r>
            <a:r>
              <a:rPr lang="ru-RU" dirty="0" smtClean="0"/>
              <a:t>правописание </a:t>
            </a:r>
            <a:r>
              <a:rPr lang="ru-RU" dirty="0" err="1" smtClean="0">
                <a:solidFill>
                  <a:srgbClr val="FF0000"/>
                </a:solidFill>
              </a:rPr>
              <a:t>ь</a:t>
            </a:r>
            <a:r>
              <a:rPr lang="ru-RU" dirty="0" smtClean="0"/>
              <a:t> на конце шипящих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4343400" y="1752600"/>
            <a:ext cx="5029200" cy="369332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r>
              <a:rPr lang="ru-RU" sz="2400" b="1" i="1" dirty="0" smtClean="0"/>
              <a:t>ч</a:t>
            </a:r>
            <a:r>
              <a:rPr lang="ru-RU" sz="2400" b="1" i="1" dirty="0" smtClean="0">
                <a:solidFill>
                  <a:srgbClr val="FF0000"/>
                </a:solidFill>
              </a:rPr>
              <a:t>ё</a:t>
            </a:r>
            <a:r>
              <a:rPr lang="ru-RU" sz="2400" b="1" i="1" dirty="0" smtClean="0"/>
              <a:t>рное </a:t>
            </a:r>
            <a:r>
              <a:rPr lang="ru-RU" sz="2000" b="1" i="1" dirty="0" smtClean="0"/>
              <a:t>– </a:t>
            </a:r>
            <a:r>
              <a:rPr lang="ru-RU" dirty="0" smtClean="0"/>
              <a:t>правописание </a:t>
            </a:r>
            <a:r>
              <a:rPr lang="ru-RU" dirty="0" err="1" smtClean="0">
                <a:solidFill>
                  <a:srgbClr val="FF0000"/>
                </a:solidFill>
              </a:rPr>
              <a:t>о</a:t>
            </a:r>
            <a:r>
              <a:rPr lang="ru-RU" dirty="0" err="1" smtClean="0"/>
              <a:t>-</a:t>
            </a:r>
            <a:r>
              <a:rPr lang="ru-RU" dirty="0" err="1" smtClean="0">
                <a:solidFill>
                  <a:srgbClr val="FF0000"/>
                </a:solidFill>
              </a:rPr>
              <a:t>ё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после шипящей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4267200" y="2209800"/>
            <a:ext cx="5029200" cy="646331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r>
              <a:rPr lang="ru-RU" sz="2400" b="1" i="1" dirty="0" smtClean="0"/>
              <a:t>ф</a:t>
            </a:r>
            <a:r>
              <a:rPr lang="ru-RU" sz="2400" b="1" i="1" dirty="0" smtClean="0">
                <a:solidFill>
                  <a:srgbClr val="FF0000"/>
                </a:solidFill>
              </a:rPr>
              <a:t>е</a:t>
            </a:r>
            <a:r>
              <a:rPr lang="ru-RU" sz="2400" b="1" i="1" dirty="0" smtClean="0"/>
              <a:t>й</a:t>
            </a:r>
            <a:r>
              <a:rPr lang="ru-RU" sz="2400" b="1" i="1" dirty="0" smtClean="0">
                <a:solidFill>
                  <a:srgbClr val="FF0000"/>
                </a:solidFill>
              </a:rPr>
              <a:t>е</a:t>
            </a:r>
            <a:r>
              <a:rPr lang="ru-RU" sz="2400" b="1" i="1" dirty="0" smtClean="0"/>
              <a:t>рверка</a:t>
            </a:r>
            <a:r>
              <a:rPr lang="ru-RU" sz="2000" b="1" i="1" dirty="0" smtClean="0"/>
              <a:t> – </a:t>
            </a:r>
            <a:r>
              <a:rPr lang="ru-RU" dirty="0" smtClean="0"/>
              <a:t>непроверяемые гласные в корне слова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4343400" y="2819400"/>
            <a:ext cx="4953000" cy="646331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r>
              <a:rPr lang="ru-RU" sz="2400" b="1" i="1" dirty="0" smtClean="0"/>
              <a:t>радос</a:t>
            </a:r>
            <a:r>
              <a:rPr lang="ru-RU" sz="2400" b="1" i="1" dirty="0" smtClean="0">
                <a:solidFill>
                  <a:srgbClr val="FF0000"/>
                </a:solidFill>
              </a:rPr>
              <a:t>т</a:t>
            </a:r>
            <a:r>
              <a:rPr lang="ru-RU" sz="2400" b="1" i="1" dirty="0" smtClean="0"/>
              <a:t>ные</a:t>
            </a:r>
            <a:r>
              <a:rPr lang="ru-RU" sz="2000" b="1" i="1" dirty="0" smtClean="0"/>
              <a:t> – </a:t>
            </a:r>
            <a:r>
              <a:rPr lang="ru-RU" dirty="0" smtClean="0"/>
              <a:t>непроизносимый  согласный</a:t>
            </a:r>
            <a:r>
              <a:rPr lang="ru-RU" sz="2000" i="1" dirty="0" smtClean="0"/>
              <a:t> </a:t>
            </a:r>
            <a:endParaRPr lang="ru-RU" sz="2000" dirty="0" smtClean="0"/>
          </a:p>
          <a:p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4343400" y="3124200"/>
            <a:ext cx="4953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опов</a:t>
            </a:r>
            <a:r>
              <a:rPr lang="ru-RU" sz="2400" b="1" i="1" dirty="0" smtClean="0">
                <a:solidFill>
                  <a:srgbClr val="FF0000"/>
                </a:solidFill>
              </a:rPr>
              <a:t>е</a:t>
            </a:r>
            <a:r>
              <a:rPr lang="ru-RU" sz="2400" b="1" i="1" dirty="0" smtClean="0"/>
              <a:t>стили</a:t>
            </a:r>
            <a:r>
              <a:rPr lang="ru-RU" sz="2000" b="1" i="1" dirty="0" smtClean="0"/>
              <a:t> – </a:t>
            </a:r>
            <a:r>
              <a:rPr lang="ru-RU" dirty="0" smtClean="0"/>
              <a:t>проверяемая безударная гласная в корне слова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4343400" y="4343400"/>
            <a:ext cx="5257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неугомо</a:t>
            </a:r>
            <a:r>
              <a:rPr lang="ru-RU" sz="2400" b="1" i="1" dirty="0" smtClean="0">
                <a:solidFill>
                  <a:srgbClr val="FF0000"/>
                </a:solidFill>
              </a:rPr>
              <a:t>нн</a:t>
            </a:r>
            <a:r>
              <a:rPr lang="ru-RU" sz="2400" b="1" i="1" dirty="0" smtClean="0"/>
              <a:t>ого </a:t>
            </a:r>
            <a:r>
              <a:rPr lang="ru-RU" sz="2000" b="1" i="1" dirty="0" smtClean="0"/>
              <a:t>– </a:t>
            </a:r>
            <a:r>
              <a:rPr lang="ru-RU" dirty="0" smtClean="0">
                <a:solidFill>
                  <a:srgbClr val="FF0000"/>
                </a:solidFill>
              </a:rPr>
              <a:t>Н</a:t>
            </a:r>
            <a:r>
              <a:rPr lang="ru-RU" dirty="0" smtClean="0"/>
              <a:t>-</a:t>
            </a:r>
            <a:r>
              <a:rPr lang="ru-RU" dirty="0" smtClean="0">
                <a:solidFill>
                  <a:srgbClr val="FF0000"/>
                </a:solidFill>
              </a:rPr>
              <a:t>НН</a:t>
            </a:r>
            <a:r>
              <a:rPr lang="ru-RU" dirty="0" smtClean="0"/>
              <a:t> в суффиксах прилагательных, образованных от существительного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4267200" y="5257800"/>
            <a:ext cx="502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с прекра</a:t>
            </a:r>
            <a:r>
              <a:rPr lang="ru-RU" sz="2400" b="1" i="1" dirty="0" smtClean="0">
                <a:solidFill>
                  <a:srgbClr val="FF0000"/>
                </a:solidFill>
              </a:rPr>
              <a:t>сн</a:t>
            </a:r>
            <a:r>
              <a:rPr lang="ru-RU" sz="2400" b="1" i="1" dirty="0" smtClean="0"/>
              <a:t>ой </a:t>
            </a:r>
            <a:r>
              <a:rPr lang="ru-RU" sz="2000" b="1" i="1" dirty="0" smtClean="0"/>
              <a:t>– </a:t>
            </a:r>
            <a:r>
              <a:rPr lang="ru-RU" dirty="0" smtClean="0"/>
              <a:t>непроизносимый согласный 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4191000" y="5638800"/>
            <a:ext cx="4953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прил</a:t>
            </a:r>
            <a:r>
              <a:rPr lang="ru-RU" sz="2400" b="1" i="1" dirty="0" smtClean="0">
                <a:solidFill>
                  <a:srgbClr val="FF0000"/>
                </a:solidFill>
              </a:rPr>
              <a:t>а</a:t>
            </a:r>
            <a:r>
              <a:rPr lang="ru-RU" sz="2400" b="1" i="1" dirty="0" smtClean="0"/>
              <a:t>гательное </a:t>
            </a:r>
            <a:r>
              <a:rPr lang="ru-RU" sz="2000" b="1" i="1" dirty="0" smtClean="0"/>
              <a:t>– </a:t>
            </a:r>
            <a:r>
              <a:rPr lang="ru-RU" dirty="0" smtClean="0"/>
              <a:t>чередование гласной в корне слова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4191000" y="3733800"/>
            <a:ext cx="4953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о счас</a:t>
            </a:r>
            <a:r>
              <a:rPr lang="ru-RU" sz="2400" b="1" i="1" dirty="0" smtClean="0">
                <a:solidFill>
                  <a:srgbClr val="FF0000"/>
                </a:solidFill>
              </a:rPr>
              <a:t>т</a:t>
            </a:r>
            <a:r>
              <a:rPr lang="ru-RU" sz="2400" b="1" i="1" dirty="0" smtClean="0"/>
              <a:t>ливом </a:t>
            </a:r>
            <a:r>
              <a:rPr lang="ru-RU" sz="2000" b="1" i="1" dirty="0" smtClean="0"/>
              <a:t>– </a:t>
            </a:r>
            <a:r>
              <a:rPr lang="ru-RU" dirty="0" smtClean="0"/>
              <a:t>непроизносимый согласный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4114800" y="381000"/>
            <a:ext cx="502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            </a:t>
            </a:r>
            <a:r>
              <a:rPr lang="ru-RU" sz="2400" b="1" dirty="0" smtClean="0">
                <a:solidFill>
                  <a:srgbClr val="0070C0"/>
                </a:solidFill>
              </a:rPr>
              <a:t>ПРОВЕРЬ СЕБЯ!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362200" y="685800"/>
            <a:ext cx="335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             ПРОВЕРЬ СЕБЯ!</a:t>
            </a:r>
            <a:endParaRPr lang="ru-RU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9" grpId="0"/>
      <p:bldP spid="9" grpId="1"/>
      <p:bldP spid="10" grpId="0"/>
      <p:bldP spid="13" grpId="0"/>
      <p:bldP spid="15" grpId="0"/>
      <p:bldP spid="16" grpId="0"/>
      <p:bldP spid="18" grpId="0"/>
      <p:bldP spid="20" grpId="0"/>
      <p:bldP spid="22" grpId="0"/>
      <p:bldP spid="23" grpId="0"/>
      <p:bldP spid="25" grpId="0"/>
      <p:bldP spid="26" grpId="0"/>
      <p:bldP spid="19" grpId="0"/>
      <p:bldP spid="21" grpId="0"/>
      <p:bldP spid="21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замо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533400" y="5181600"/>
            <a:ext cx="1021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i="1" dirty="0" smtClean="0">
                <a:solidFill>
                  <a:srgbClr val="0070C0"/>
                </a:solidFill>
              </a:rPr>
              <a:t>Страна  </a:t>
            </a:r>
            <a:r>
              <a:rPr lang="ru-RU" sz="5400" b="1" i="1" dirty="0" smtClean="0">
                <a:solidFill>
                  <a:srgbClr val="0070C0"/>
                </a:solidFill>
              </a:rPr>
              <a:t>   МОРФОЛОГИЯ</a:t>
            </a:r>
            <a:endParaRPr lang="ru-RU" sz="5400" b="1" i="1" dirty="0">
              <a:solidFill>
                <a:srgbClr val="0070C0"/>
              </a:solidFill>
            </a:endParaRPr>
          </a:p>
        </p:txBody>
      </p:sp>
      <p:pic>
        <p:nvPicPr>
          <p:cNvPr id="5" name="Рисунок 4" descr="замок.jpg"/>
          <p:cNvPicPr>
            <a:picLocks noChangeAspect="1"/>
          </p:cNvPicPr>
          <p:nvPr/>
        </p:nvPicPr>
        <p:blipFill>
          <a:blip r:embed="rId3" cstate="print">
            <a:lum bright="53000" contrast="-57000"/>
          </a:blip>
          <a:srcRect b="-5801"/>
          <a:stretch>
            <a:fillRect/>
          </a:stretch>
        </p:blipFill>
        <p:spPr>
          <a:xfrm>
            <a:off x="0" y="0"/>
            <a:ext cx="9144000" cy="72558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381000" y="381000"/>
            <a:ext cx="8305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i="1" dirty="0" smtClean="0">
                <a:solidFill>
                  <a:srgbClr val="0070C0"/>
                </a:solidFill>
              </a:rPr>
              <a:t>Страна  </a:t>
            </a:r>
            <a:r>
              <a:rPr lang="ru-RU" sz="4800" b="1" i="1" dirty="0" smtClean="0">
                <a:solidFill>
                  <a:srgbClr val="0070C0"/>
                </a:solidFill>
              </a:rPr>
              <a:t>   МОРФОЛОГИЯ</a:t>
            </a:r>
            <a:endParaRPr lang="ru-RU" sz="4800" b="1" i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1676400"/>
            <a:ext cx="86106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     </a:t>
            </a:r>
            <a:r>
              <a:rPr lang="ru-RU" sz="3200" i="1" dirty="0" smtClean="0"/>
              <a:t>Эта сказка началась в стране Морфология.</a:t>
            </a:r>
          </a:p>
          <a:p>
            <a:r>
              <a:rPr lang="ru-RU" sz="3200" i="1" dirty="0" smtClean="0"/>
              <a:t>   В полночь чёрное небо осветилось яркими огнями фейерверка. Радостные залпы орудий оповестили о счастливом событии: состоялась свадьба неугомонного Глагола         с прекрасной девушкой по имени Прилагательное.</a:t>
            </a:r>
          </a:p>
          <a:p>
            <a:r>
              <a:rPr lang="ru-RU" sz="3200" i="1" dirty="0" smtClean="0"/>
              <a:t>  </a:t>
            </a:r>
            <a:endParaRPr lang="ru-RU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381000" y="5486400"/>
            <a:ext cx="876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3399"/>
                </a:solidFill>
              </a:rPr>
              <a:t>Задание: найдите в тексте имена прилагательные и глаголы,  подчеркните их как члены предложения. </a:t>
            </a:r>
            <a:endParaRPr lang="ru-RU" sz="2400" b="1" dirty="0">
              <a:solidFill>
                <a:srgbClr val="003399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95400" y="838200"/>
            <a:ext cx="586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                      </a:t>
            </a:r>
            <a:r>
              <a:rPr lang="ru-RU" sz="3200" b="1" dirty="0" smtClean="0">
                <a:solidFill>
                  <a:srgbClr val="0070C0"/>
                </a:solidFill>
              </a:rPr>
              <a:t>ПРОВЕРЬ СЕБЯ!</a:t>
            </a:r>
            <a:endParaRPr lang="ru-RU" sz="3200" b="1" dirty="0">
              <a:solidFill>
                <a:srgbClr val="0070C0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2667000" y="2209800"/>
            <a:ext cx="1524000" cy="1588"/>
          </a:xfrm>
          <a:prstGeom prst="line">
            <a:avLst/>
          </a:prstGeom>
          <a:ln w="92075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4648200" y="2667000"/>
            <a:ext cx="1905000" cy="1588"/>
          </a:xfrm>
          <a:prstGeom prst="line">
            <a:avLst/>
          </a:prstGeom>
          <a:ln w="88900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04800" y="3657600"/>
            <a:ext cx="2057400" cy="1588"/>
          </a:xfrm>
          <a:prstGeom prst="line">
            <a:avLst/>
          </a:prstGeom>
          <a:ln w="88900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381000" y="4114800"/>
            <a:ext cx="1905000" cy="1588"/>
          </a:xfrm>
          <a:prstGeom prst="line">
            <a:avLst/>
          </a:prstGeom>
          <a:ln w="88900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олилиния 24"/>
          <p:cNvSpPr/>
          <p:nvPr/>
        </p:nvSpPr>
        <p:spPr>
          <a:xfrm>
            <a:off x="2393576" y="2602688"/>
            <a:ext cx="1237130" cy="182280"/>
          </a:xfrm>
          <a:custGeom>
            <a:avLst/>
            <a:gdLst>
              <a:gd name="connsiteX0" fmla="*/ 0 w 1237130"/>
              <a:gd name="connsiteY0" fmla="*/ 73277 h 182280"/>
              <a:gd name="connsiteX1" fmla="*/ 147918 w 1237130"/>
              <a:gd name="connsiteY1" fmla="*/ 59830 h 182280"/>
              <a:gd name="connsiteX2" fmla="*/ 174812 w 1237130"/>
              <a:gd name="connsiteY2" fmla="*/ 100171 h 182280"/>
              <a:gd name="connsiteX3" fmla="*/ 188259 w 1237130"/>
              <a:gd name="connsiteY3" fmla="*/ 153959 h 182280"/>
              <a:gd name="connsiteX4" fmla="*/ 228600 w 1237130"/>
              <a:gd name="connsiteY4" fmla="*/ 167406 h 182280"/>
              <a:gd name="connsiteX5" fmla="*/ 336177 w 1237130"/>
              <a:gd name="connsiteY5" fmla="*/ 153959 h 182280"/>
              <a:gd name="connsiteX6" fmla="*/ 349624 w 1237130"/>
              <a:gd name="connsiteY6" fmla="*/ 100171 h 182280"/>
              <a:gd name="connsiteX7" fmla="*/ 363071 w 1237130"/>
              <a:gd name="connsiteY7" fmla="*/ 59830 h 182280"/>
              <a:gd name="connsiteX8" fmla="*/ 457200 w 1237130"/>
              <a:gd name="connsiteY8" fmla="*/ 73277 h 182280"/>
              <a:gd name="connsiteX9" fmla="*/ 484095 w 1237130"/>
              <a:gd name="connsiteY9" fmla="*/ 100171 h 182280"/>
              <a:gd name="connsiteX10" fmla="*/ 605118 w 1237130"/>
              <a:gd name="connsiteY10" fmla="*/ 127065 h 182280"/>
              <a:gd name="connsiteX11" fmla="*/ 632012 w 1237130"/>
              <a:gd name="connsiteY11" fmla="*/ 73277 h 182280"/>
              <a:gd name="connsiteX12" fmla="*/ 820271 w 1237130"/>
              <a:gd name="connsiteY12" fmla="*/ 59830 h 182280"/>
              <a:gd name="connsiteX13" fmla="*/ 847165 w 1237130"/>
              <a:gd name="connsiteY13" fmla="*/ 100171 h 182280"/>
              <a:gd name="connsiteX14" fmla="*/ 860612 w 1237130"/>
              <a:gd name="connsiteY14" fmla="*/ 153959 h 182280"/>
              <a:gd name="connsiteX15" fmla="*/ 900953 w 1237130"/>
              <a:gd name="connsiteY15" fmla="*/ 180853 h 182280"/>
              <a:gd name="connsiteX16" fmla="*/ 968189 w 1237130"/>
              <a:gd name="connsiteY16" fmla="*/ 167406 h 182280"/>
              <a:gd name="connsiteX17" fmla="*/ 995083 w 1237130"/>
              <a:gd name="connsiteY17" fmla="*/ 100171 h 182280"/>
              <a:gd name="connsiteX18" fmla="*/ 1021977 w 1237130"/>
              <a:gd name="connsiteY18" fmla="*/ 59830 h 182280"/>
              <a:gd name="connsiteX19" fmla="*/ 1237130 w 1237130"/>
              <a:gd name="connsiteY19" fmla="*/ 100171 h 182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37130" h="182280">
                <a:moveTo>
                  <a:pt x="0" y="73277"/>
                </a:moveTo>
                <a:cubicBezTo>
                  <a:pt x="56158" y="35839"/>
                  <a:pt x="56175" y="23133"/>
                  <a:pt x="147918" y="59830"/>
                </a:cubicBezTo>
                <a:cubicBezTo>
                  <a:pt x="162923" y="65832"/>
                  <a:pt x="165847" y="86724"/>
                  <a:pt x="174812" y="100171"/>
                </a:cubicBezTo>
                <a:cubicBezTo>
                  <a:pt x="179294" y="118100"/>
                  <a:pt x="176714" y="139528"/>
                  <a:pt x="188259" y="153959"/>
                </a:cubicBezTo>
                <a:cubicBezTo>
                  <a:pt x="197114" y="165027"/>
                  <a:pt x="214426" y="167406"/>
                  <a:pt x="228600" y="167406"/>
                </a:cubicBezTo>
                <a:cubicBezTo>
                  <a:pt x="264738" y="167406"/>
                  <a:pt x="300318" y="158441"/>
                  <a:pt x="336177" y="153959"/>
                </a:cubicBezTo>
                <a:cubicBezTo>
                  <a:pt x="340659" y="136030"/>
                  <a:pt x="344547" y="117941"/>
                  <a:pt x="349624" y="100171"/>
                </a:cubicBezTo>
                <a:cubicBezTo>
                  <a:pt x="353518" y="86542"/>
                  <a:pt x="349320" y="63268"/>
                  <a:pt x="363071" y="59830"/>
                </a:cubicBezTo>
                <a:cubicBezTo>
                  <a:pt x="393820" y="52143"/>
                  <a:pt x="425824" y="68795"/>
                  <a:pt x="457200" y="73277"/>
                </a:cubicBezTo>
                <a:cubicBezTo>
                  <a:pt x="466165" y="82242"/>
                  <a:pt x="477572" y="89300"/>
                  <a:pt x="484095" y="100171"/>
                </a:cubicBezTo>
                <a:cubicBezTo>
                  <a:pt x="527482" y="172481"/>
                  <a:pt x="436279" y="148170"/>
                  <a:pt x="605118" y="127065"/>
                </a:cubicBezTo>
                <a:cubicBezTo>
                  <a:pt x="614083" y="109136"/>
                  <a:pt x="618966" y="88497"/>
                  <a:pt x="632012" y="73277"/>
                </a:cubicBezTo>
                <a:cubicBezTo>
                  <a:pt x="694821" y="0"/>
                  <a:pt x="720011" y="39778"/>
                  <a:pt x="820271" y="59830"/>
                </a:cubicBezTo>
                <a:cubicBezTo>
                  <a:pt x="829236" y="73277"/>
                  <a:pt x="840799" y="85316"/>
                  <a:pt x="847165" y="100171"/>
                </a:cubicBezTo>
                <a:cubicBezTo>
                  <a:pt x="854445" y="117158"/>
                  <a:pt x="850361" y="138582"/>
                  <a:pt x="860612" y="153959"/>
                </a:cubicBezTo>
                <a:cubicBezTo>
                  <a:pt x="869577" y="167406"/>
                  <a:pt x="887506" y="171888"/>
                  <a:pt x="900953" y="180853"/>
                </a:cubicBezTo>
                <a:cubicBezTo>
                  <a:pt x="923365" y="176371"/>
                  <a:pt x="950835" y="182280"/>
                  <a:pt x="968189" y="167406"/>
                </a:cubicBezTo>
                <a:cubicBezTo>
                  <a:pt x="986516" y="151697"/>
                  <a:pt x="984288" y="121761"/>
                  <a:pt x="995083" y="100171"/>
                </a:cubicBezTo>
                <a:cubicBezTo>
                  <a:pt x="1002311" y="85716"/>
                  <a:pt x="1013012" y="73277"/>
                  <a:pt x="1021977" y="59830"/>
                </a:cubicBezTo>
                <a:cubicBezTo>
                  <a:pt x="1233684" y="73944"/>
                  <a:pt x="1193548" y="13006"/>
                  <a:pt x="1237130" y="100171"/>
                </a:cubicBezTo>
              </a:path>
            </a:pathLst>
          </a:custGeom>
          <a:ln w="38100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олилиния 45"/>
          <p:cNvSpPr/>
          <p:nvPr/>
        </p:nvSpPr>
        <p:spPr>
          <a:xfrm>
            <a:off x="6777318" y="2630471"/>
            <a:ext cx="1241611" cy="112729"/>
          </a:xfrm>
          <a:custGeom>
            <a:avLst/>
            <a:gdLst>
              <a:gd name="connsiteX0" fmla="*/ 1237129 w 1241611"/>
              <a:gd name="connsiteY0" fmla="*/ 58941 h 112729"/>
              <a:gd name="connsiteX1" fmla="*/ 1223682 w 1241611"/>
              <a:gd name="connsiteY1" fmla="*/ 5153 h 112729"/>
              <a:gd name="connsiteX2" fmla="*/ 1035423 w 1241611"/>
              <a:gd name="connsiteY2" fmla="*/ 32047 h 112729"/>
              <a:gd name="connsiteX3" fmla="*/ 995082 w 1241611"/>
              <a:gd name="connsiteY3" fmla="*/ 58941 h 112729"/>
              <a:gd name="connsiteX4" fmla="*/ 900953 w 1241611"/>
              <a:gd name="connsiteY4" fmla="*/ 32047 h 112729"/>
              <a:gd name="connsiteX5" fmla="*/ 847164 w 1241611"/>
              <a:gd name="connsiteY5" fmla="*/ 18600 h 112729"/>
              <a:gd name="connsiteX6" fmla="*/ 766482 w 1241611"/>
              <a:gd name="connsiteY6" fmla="*/ 32047 h 112729"/>
              <a:gd name="connsiteX7" fmla="*/ 685800 w 1241611"/>
              <a:gd name="connsiteY7" fmla="*/ 85835 h 112729"/>
              <a:gd name="connsiteX8" fmla="*/ 632011 w 1241611"/>
              <a:gd name="connsiteY8" fmla="*/ 58941 h 112729"/>
              <a:gd name="connsiteX9" fmla="*/ 551329 w 1241611"/>
              <a:gd name="connsiteY9" fmla="*/ 32047 h 112729"/>
              <a:gd name="connsiteX10" fmla="*/ 470647 w 1241611"/>
              <a:gd name="connsiteY10" fmla="*/ 45494 h 112729"/>
              <a:gd name="connsiteX11" fmla="*/ 376517 w 1241611"/>
              <a:gd name="connsiteY11" fmla="*/ 85835 h 112729"/>
              <a:gd name="connsiteX12" fmla="*/ 309282 w 1241611"/>
              <a:gd name="connsiteY12" fmla="*/ 45494 h 112729"/>
              <a:gd name="connsiteX13" fmla="*/ 268941 w 1241611"/>
              <a:gd name="connsiteY13" fmla="*/ 18600 h 112729"/>
              <a:gd name="connsiteX14" fmla="*/ 53788 w 1241611"/>
              <a:gd name="connsiteY14" fmla="*/ 32047 h 112729"/>
              <a:gd name="connsiteX15" fmla="*/ 13447 w 1241611"/>
              <a:gd name="connsiteY15" fmla="*/ 72388 h 112729"/>
              <a:gd name="connsiteX16" fmla="*/ 0 w 1241611"/>
              <a:gd name="connsiteY16" fmla="*/ 112729 h 112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41611" h="112729">
                <a:moveTo>
                  <a:pt x="1237129" y="58941"/>
                </a:moveTo>
                <a:cubicBezTo>
                  <a:pt x="1232647" y="41012"/>
                  <a:pt x="1241611" y="9635"/>
                  <a:pt x="1223682" y="5153"/>
                </a:cubicBezTo>
                <a:cubicBezTo>
                  <a:pt x="1203069" y="0"/>
                  <a:pt x="1082244" y="8636"/>
                  <a:pt x="1035423" y="32047"/>
                </a:cubicBezTo>
                <a:cubicBezTo>
                  <a:pt x="1020968" y="39275"/>
                  <a:pt x="1008529" y="49976"/>
                  <a:pt x="995082" y="58941"/>
                </a:cubicBezTo>
                <a:cubicBezTo>
                  <a:pt x="826917" y="16900"/>
                  <a:pt x="1036003" y="70632"/>
                  <a:pt x="900953" y="32047"/>
                </a:cubicBezTo>
                <a:cubicBezTo>
                  <a:pt x="883183" y="26970"/>
                  <a:pt x="865094" y="23082"/>
                  <a:pt x="847164" y="18600"/>
                </a:cubicBezTo>
                <a:cubicBezTo>
                  <a:pt x="820270" y="23082"/>
                  <a:pt x="791650" y="21560"/>
                  <a:pt x="766482" y="32047"/>
                </a:cubicBezTo>
                <a:cubicBezTo>
                  <a:pt x="736646" y="44479"/>
                  <a:pt x="717495" y="79496"/>
                  <a:pt x="685800" y="85835"/>
                </a:cubicBezTo>
                <a:cubicBezTo>
                  <a:pt x="666143" y="89766"/>
                  <a:pt x="650623" y="66386"/>
                  <a:pt x="632011" y="58941"/>
                </a:cubicBezTo>
                <a:cubicBezTo>
                  <a:pt x="605690" y="48413"/>
                  <a:pt x="551329" y="32047"/>
                  <a:pt x="551329" y="32047"/>
                </a:cubicBezTo>
                <a:cubicBezTo>
                  <a:pt x="524435" y="36529"/>
                  <a:pt x="497263" y="39579"/>
                  <a:pt x="470647" y="45494"/>
                </a:cubicBezTo>
                <a:cubicBezTo>
                  <a:pt x="435033" y="53408"/>
                  <a:pt x="409404" y="69392"/>
                  <a:pt x="376517" y="85835"/>
                </a:cubicBezTo>
                <a:cubicBezTo>
                  <a:pt x="354105" y="72388"/>
                  <a:pt x="331446" y="59346"/>
                  <a:pt x="309282" y="45494"/>
                </a:cubicBezTo>
                <a:cubicBezTo>
                  <a:pt x="295577" y="36929"/>
                  <a:pt x="285080" y="19449"/>
                  <a:pt x="268941" y="18600"/>
                </a:cubicBezTo>
                <a:lnTo>
                  <a:pt x="53788" y="32047"/>
                </a:lnTo>
                <a:cubicBezTo>
                  <a:pt x="40341" y="45494"/>
                  <a:pt x="23996" y="56565"/>
                  <a:pt x="13447" y="72388"/>
                </a:cubicBezTo>
                <a:cubicBezTo>
                  <a:pt x="5584" y="84182"/>
                  <a:pt x="0" y="112729"/>
                  <a:pt x="0" y="112729"/>
                </a:cubicBezTo>
              </a:path>
            </a:pathLst>
          </a:custGeom>
          <a:ln w="38100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олилиния 46"/>
          <p:cNvSpPr/>
          <p:nvPr/>
        </p:nvSpPr>
        <p:spPr>
          <a:xfrm>
            <a:off x="3886200" y="3124200"/>
            <a:ext cx="2017558" cy="137118"/>
          </a:xfrm>
          <a:custGeom>
            <a:avLst/>
            <a:gdLst>
              <a:gd name="connsiteX0" fmla="*/ 2017059 w 2017558"/>
              <a:gd name="connsiteY0" fmla="*/ 105927 h 137118"/>
              <a:gd name="connsiteX1" fmla="*/ 2003612 w 2017558"/>
              <a:gd name="connsiteY1" fmla="*/ 65586 h 137118"/>
              <a:gd name="connsiteX2" fmla="*/ 1680882 w 2017558"/>
              <a:gd name="connsiteY2" fmla="*/ 79033 h 137118"/>
              <a:gd name="connsiteX3" fmla="*/ 1667435 w 2017558"/>
              <a:gd name="connsiteY3" fmla="*/ 132821 h 137118"/>
              <a:gd name="connsiteX4" fmla="*/ 1600200 w 2017558"/>
              <a:gd name="connsiteY4" fmla="*/ 92480 h 137118"/>
              <a:gd name="connsiteX5" fmla="*/ 1559859 w 2017558"/>
              <a:gd name="connsiteY5" fmla="*/ 65586 h 137118"/>
              <a:gd name="connsiteX6" fmla="*/ 1452282 w 2017558"/>
              <a:gd name="connsiteY6" fmla="*/ 25245 h 137118"/>
              <a:gd name="connsiteX7" fmla="*/ 1331259 w 2017558"/>
              <a:gd name="connsiteY7" fmla="*/ 38692 h 137118"/>
              <a:gd name="connsiteX8" fmla="*/ 1277471 w 2017558"/>
              <a:gd name="connsiteY8" fmla="*/ 79033 h 137118"/>
              <a:gd name="connsiteX9" fmla="*/ 1237129 w 2017558"/>
              <a:gd name="connsiteY9" fmla="*/ 92480 h 137118"/>
              <a:gd name="connsiteX10" fmla="*/ 1075765 w 2017558"/>
              <a:gd name="connsiteY10" fmla="*/ 52139 h 137118"/>
              <a:gd name="connsiteX11" fmla="*/ 1021977 w 2017558"/>
              <a:gd name="connsiteY11" fmla="*/ 38692 h 137118"/>
              <a:gd name="connsiteX12" fmla="*/ 927847 w 2017558"/>
              <a:gd name="connsiteY12" fmla="*/ 65586 h 137118"/>
              <a:gd name="connsiteX13" fmla="*/ 793377 w 2017558"/>
              <a:gd name="connsiteY13" fmla="*/ 105927 h 137118"/>
              <a:gd name="connsiteX14" fmla="*/ 712694 w 2017558"/>
              <a:gd name="connsiteY14" fmla="*/ 52139 h 137118"/>
              <a:gd name="connsiteX15" fmla="*/ 632012 w 2017558"/>
              <a:gd name="connsiteY15" fmla="*/ 11797 h 137118"/>
              <a:gd name="connsiteX16" fmla="*/ 484094 w 2017558"/>
              <a:gd name="connsiteY16" fmla="*/ 52139 h 137118"/>
              <a:gd name="connsiteX17" fmla="*/ 416859 w 2017558"/>
              <a:gd name="connsiteY17" fmla="*/ 65586 h 137118"/>
              <a:gd name="connsiteX18" fmla="*/ 376518 w 2017558"/>
              <a:gd name="connsiteY18" fmla="*/ 79033 h 137118"/>
              <a:gd name="connsiteX19" fmla="*/ 322729 w 2017558"/>
              <a:gd name="connsiteY19" fmla="*/ 52139 h 137118"/>
              <a:gd name="connsiteX20" fmla="*/ 282388 w 2017558"/>
              <a:gd name="connsiteY20" fmla="*/ 38692 h 137118"/>
              <a:gd name="connsiteX21" fmla="*/ 242047 w 2017558"/>
              <a:gd name="connsiteY21" fmla="*/ 11797 h 137118"/>
              <a:gd name="connsiteX22" fmla="*/ 188259 w 2017558"/>
              <a:gd name="connsiteY22" fmla="*/ 25245 h 137118"/>
              <a:gd name="connsiteX23" fmla="*/ 94129 w 2017558"/>
              <a:gd name="connsiteY23" fmla="*/ 79033 h 137118"/>
              <a:gd name="connsiteX24" fmla="*/ 40341 w 2017558"/>
              <a:gd name="connsiteY24" fmla="*/ 65586 h 137118"/>
              <a:gd name="connsiteX25" fmla="*/ 0 w 2017558"/>
              <a:gd name="connsiteY25" fmla="*/ 38692 h 137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017558" h="137118">
                <a:moveTo>
                  <a:pt x="2017059" y="105927"/>
                </a:moveTo>
                <a:cubicBezTo>
                  <a:pt x="2012577" y="92480"/>
                  <a:pt x="2017558" y="68122"/>
                  <a:pt x="2003612" y="65586"/>
                </a:cubicBezTo>
                <a:cubicBezTo>
                  <a:pt x="1752298" y="19893"/>
                  <a:pt x="1791536" y="5266"/>
                  <a:pt x="1680882" y="79033"/>
                </a:cubicBezTo>
                <a:cubicBezTo>
                  <a:pt x="1676400" y="96962"/>
                  <a:pt x="1685665" y="129783"/>
                  <a:pt x="1667435" y="132821"/>
                </a:cubicBezTo>
                <a:cubicBezTo>
                  <a:pt x="1641654" y="137118"/>
                  <a:pt x="1622364" y="106332"/>
                  <a:pt x="1600200" y="92480"/>
                </a:cubicBezTo>
                <a:cubicBezTo>
                  <a:pt x="1586495" y="83915"/>
                  <a:pt x="1574314" y="72814"/>
                  <a:pt x="1559859" y="65586"/>
                </a:cubicBezTo>
                <a:cubicBezTo>
                  <a:pt x="1527698" y="49506"/>
                  <a:pt x="1487198" y="36883"/>
                  <a:pt x="1452282" y="25245"/>
                </a:cubicBezTo>
                <a:cubicBezTo>
                  <a:pt x="1411941" y="29727"/>
                  <a:pt x="1370053" y="26755"/>
                  <a:pt x="1331259" y="38692"/>
                </a:cubicBezTo>
                <a:cubicBezTo>
                  <a:pt x="1309838" y="45283"/>
                  <a:pt x="1296930" y="67914"/>
                  <a:pt x="1277471" y="79033"/>
                </a:cubicBezTo>
                <a:cubicBezTo>
                  <a:pt x="1265164" y="86066"/>
                  <a:pt x="1250576" y="87998"/>
                  <a:pt x="1237129" y="92480"/>
                </a:cubicBezTo>
                <a:lnTo>
                  <a:pt x="1075765" y="52139"/>
                </a:lnTo>
                <a:lnTo>
                  <a:pt x="1021977" y="38692"/>
                </a:lnTo>
                <a:cubicBezTo>
                  <a:pt x="990600" y="47657"/>
                  <a:pt x="959755" y="58749"/>
                  <a:pt x="927847" y="65586"/>
                </a:cubicBezTo>
                <a:cubicBezTo>
                  <a:pt x="800331" y="92911"/>
                  <a:pt x="868956" y="55541"/>
                  <a:pt x="793377" y="105927"/>
                </a:cubicBezTo>
                <a:cubicBezTo>
                  <a:pt x="716901" y="29453"/>
                  <a:pt x="790538" y="91061"/>
                  <a:pt x="712694" y="52139"/>
                </a:cubicBezTo>
                <a:cubicBezTo>
                  <a:pt x="608416" y="0"/>
                  <a:pt x="733417" y="45601"/>
                  <a:pt x="632012" y="11797"/>
                </a:cubicBezTo>
                <a:cubicBezTo>
                  <a:pt x="404395" y="44316"/>
                  <a:pt x="638105" y="802"/>
                  <a:pt x="484094" y="52139"/>
                </a:cubicBezTo>
                <a:cubicBezTo>
                  <a:pt x="462411" y="59367"/>
                  <a:pt x="439032" y="60043"/>
                  <a:pt x="416859" y="65586"/>
                </a:cubicBezTo>
                <a:cubicBezTo>
                  <a:pt x="403108" y="69024"/>
                  <a:pt x="389965" y="74551"/>
                  <a:pt x="376518" y="79033"/>
                </a:cubicBezTo>
                <a:cubicBezTo>
                  <a:pt x="358588" y="70068"/>
                  <a:pt x="341154" y="60035"/>
                  <a:pt x="322729" y="52139"/>
                </a:cubicBezTo>
                <a:cubicBezTo>
                  <a:pt x="309701" y="46555"/>
                  <a:pt x="295066" y="45031"/>
                  <a:pt x="282388" y="38692"/>
                </a:cubicBezTo>
                <a:cubicBezTo>
                  <a:pt x="267933" y="31464"/>
                  <a:pt x="255494" y="20762"/>
                  <a:pt x="242047" y="11797"/>
                </a:cubicBezTo>
                <a:cubicBezTo>
                  <a:pt x="224118" y="16280"/>
                  <a:pt x="205563" y="18756"/>
                  <a:pt x="188259" y="25245"/>
                </a:cubicBezTo>
                <a:cubicBezTo>
                  <a:pt x="149263" y="39869"/>
                  <a:pt x="127570" y="56740"/>
                  <a:pt x="94129" y="79033"/>
                </a:cubicBezTo>
                <a:cubicBezTo>
                  <a:pt x="76200" y="74551"/>
                  <a:pt x="57328" y="72866"/>
                  <a:pt x="40341" y="65586"/>
                </a:cubicBezTo>
                <a:cubicBezTo>
                  <a:pt x="25486" y="59220"/>
                  <a:pt x="0" y="38692"/>
                  <a:pt x="0" y="38692"/>
                </a:cubicBezTo>
              </a:path>
            </a:pathLst>
          </a:cu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олилиния 48"/>
          <p:cNvSpPr/>
          <p:nvPr/>
        </p:nvSpPr>
        <p:spPr>
          <a:xfrm>
            <a:off x="2743200" y="3581400"/>
            <a:ext cx="2205318" cy="134471"/>
          </a:xfrm>
          <a:custGeom>
            <a:avLst/>
            <a:gdLst>
              <a:gd name="connsiteX0" fmla="*/ 2205318 w 2205318"/>
              <a:gd name="connsiteY0" fmla="*/ 67236 h 134471"/>
              <a:gd name="connsiteX1" fmla="*/ 2057400 w 2205318"/>
              <a:gd name="connsiteY1" fmla="*/ 80683 h 134471"/>
              <a:gd name="connsiteX2" fmla="*/ 2003612 w 2205318"/>
              <a:gd name="connsiteY2" fmla="*/ 107577 h 134471"/>
              <a:gd name="connsiteX3" fmla="*/ 1963271 w 2205318"/>
              <a:gd name="connsiteY3" fmla="*/ 121024 h 134471"/>
              <a:gd name="connsiteX4" fmla="*/ 1855694 w 2205318"/>
              <a:gd name="connsiteY4" fmla="*/ 67236 h 134471"/>
              <a:gd name="connsiteX5" fmla="*/ 1788459 w 2205318"/>
              <a:gd name="connsiteY5" fmla="*/ 40342 h 134471"/>
              <a:gd name="connsiteX6" fmla="*/ 1667435 w 2205318"/>
              <a:gd name="connsiteY6" fmla="*/ 67236 h 134471"/>
              <a:gd name="connsiteX7" fmla="*/ 1613647 w 2205318"/>
              <a:gd name="connsiteY7" fmla="*/ 107577 h 134471"/>
              <a:gd name="connsiteX8" fmla="*/ 1573306 w 2205318"/>
              <a:gd name="connsiteY8" fmla="*/ 134471 h 134471"/>
              <a:gd name="connsiteX9" fmla="*/ 1492624 w 2205318"/>
              <a:gd name="connsiteY9" fmla="*/ 94130 h 134471"/>
              <a:gd name="connsiteX10" fmla="*/ 1465729 w 2205318"/>
              <a:gd name="connsiteY10" fmla="*/ 67236 h 134471"/>
              <a:gd name="connsiteX11" fmla="*/ 1425388 w 2205318"/>
              <a:gd name="connsiteY11" fmla="*/ 40342 h 134471"/>
              <a:gd name="connsiteX12" fmla="*/ 1304365 w 2205318"/>
              <a:gd name="connsiteY12" fmla="*/ 53789 h 134471"/>
              <a:gd name="connsiteX13" fmla="*/ 1210235 w 2205318"/>
              <a:gd name="connsiteY13" fmla="*/ 107577 h 134471"/>
              <a:gd name="connsiteX14" fmla="*/ 1062318 w 2205318"/>
              <a:gd name="connsiteY14" fmla="*/ 67236 h 134471"/>
              <a:gd name="connsiteX15" fmla="*/ 1021976 w 2205318"/>
              <a:gd name="connsiteY15" fmla="*/ 40342 h 134471"/>
              <a:gd name="connsiteX16" fmla="*/ 941294 w 2205318"/>
              <a:gd name="connsiteY16" fmla="*/ 67236 h 134471"/>
              <a:gd name="connsiteX17" fmla="*/ 874059 w 2205318"/>
              <a:gd name="connsiteY17" fmla="*/ 94130 h 134471"/>
              <a:gd name="connsiteX18" fmla="*/ 726141 w 2205318"/>
              <a:gd name="connsiteY18" fmla="*/ 67236 h 134471"/>
              <a:gd name="connsiteX19" fmla="*/ 672353 w 2205318"/>
              <a:gd name="connsiteY19" fmla="*/ 26895 h 134471"/>
              <a:gd name="connsiteX20" fmla="*/ 632012 w 2205318"/>
              <a:gd name="connsiteY20" fmla="*/ 0 h 134471"/>
              <a:gd name="connsiteX21" fmla="*/ 578224 w 2205318"/>
              <a:gd name="connsiteY21" fmla="*/ 26895 h 134471"/>
              <a:gd name="connsiteX22" fmla="*/ 403412 w 2205318"/>
              <a:gd name="connsiteY22" fmla="*/ 80683 h 134471"/>
              <a:gd name="connsiteX23" fmla="*/ 363071 w 2205318"/>
              <a:gd name="connsiteY23" fmla="*/ 107577 h 134471"/>
              <a:gd name="connsiteX24" fmla="*/ 309282 w 2205318"/>
              <a:gd name="connsiteY24" fmla="*/ 67236 h 134471"/>
              <a:gd name="connsiteX25" fmla="*/ 268941 w 2205318"/>
              <a:gd name="connsiteY25" fmla="*/ 53789 h 134471"/>
              <a:gd name="connsiteX26" fmla="*/ 53788 w 2205318"/>
              <a:gd name="connsiteY26" fmla="*/ 80683 h 134471"/>
              <a:gd name="connsiteX27" fmla="*/ 0 w 2205318"/>
              <a:gd name="connsiteY27" fmla="*/ 53789 h 134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205318" h="134471">
                <a:moveTo>
                  <a:pt x="2205318" y="67236"/>
                </a:moveTo>
                <a:cubicBezTo>
                  <a:pt x="2156012" y="71718"/>
                  <a:pt x="2105948" y="70973"/>
                  <a:pt x="2057400" y="80683"/>
                </a:cubicBezTo>
                <a:cubicBezTo>
                  <a:pt x="2037744" y="84614"/>
                  <a:pt x="2022037" y="99681"/>
                  <a:pt x="2003612" y="107577"/>
                </a:cubicBezTo>
                <a:cubicBezTo>
                  <a:pt x="1990584" y="113161"/>
                  <a:pt x="1976718" y="116542"/>
                  <a:pt x="1963271" y="121024"/>
                </a:cubicBezTo>
                <a:cubicBezTo>
                  <a:pt x="1872302" y="90702"/>
                  <a:pt x="1982715" y="130747"/>
                  <a:pt x="1855694" y="67236"/>
                </a:cubicBezTo>
                <a:cubicBezTo>
                  <a:pt x="1834104" y="56441"/>
                  <a:pt x="1810871" y="49307"/>
                  <a:pt x="1788459" y="40342"/>
                </a:cubicBezTo>
                <a:cubicBezTo>
                  <a:pt x="1768708" y="43634"/>
                  <a:pt x="1694697" y="51658"/>
                  <a:pt x="1667435" y="67236"/>
                </a:cubicBezTo>
                <a:cubicBezTo>
                  <a:pt x="1647976" y="78355"/>
                  <a:pt x="1631884" y="94550"/>
                  <a:pt x="1613647" y="107577"/>
                </a:cubicBezTo>
                <a:cubicBezTo>
                  <a:pt x="1600496" y="116971"/>
                  <a:pt x="1586753" y="125506"/>
                  <a:pt x="1573306" y="134471"/>
                </a:cubicBezTo>
                <a:cubicBezTo>
                  <a:pt x="1546412" y="121024"/>
                  <a:pt x="1518122" y="110066"/>
                  <a:pt x="1492624" y="94130"/>
                </a:cubicBezTo>
                <a:cubicBezTo>
                  <a:pt x="1481873" y="87411"/>
                  <a:pt x="1475629" y="75156"/>
                  <a:pt x="1465729" y="67236"/>
                </a:cubicBezTo>
                <a:cubicBezTo>
                  <a:pt x="1453109" y="57140"/>
                  <a:pt x="1438835" y="49307"/>
                  <a:pt x="1425388" y="40342"/>
                </a:cubicBezTo>
                <a:cubicBezTo>
                  <a:pt x="1385047" y="44824"/>
                  <a:pt x="1343915" y="44662"/>
                  <a:pt x="1304365" y="53789"/>
                </a:cubicBezTo>
                <a:cubicBezTo>
                  <a:pt x="1278270" y="59811"/>
                  <a:pt x="1233274" y="92218"/>
                  <a:pt x="1210235" y="107577"/>
                </a:cubicBezTo>
                <a:cubicBezTo>
                  <a:pt x="1174150" y="100360"/>
                  <a:pt x="1091566" y="86734"/>
                  <a:pt x="1062318" y="67236"/>
                </a:cubicBezTo>
                <a:lnTo>
                  <a:pt x="1021976" y="40342"/>
                </a:lnTo>
                <a:cubicBezTo>
                  <a:pt x="995082" y="49307"/>
                  <a:pt x="967936" y="57548"/>
                  <a:pt x="941294" y="67236"/>
                </a:cubicBezTo>
                <a:cubicBezTo>
                  <a:pt x="918609" y="75485"/>
                  <a:pt x="898197" y="94130"/>
                  <a:pt x="874059" y="94130"/>
                </a:cubicBezTo>
                <a:cubicBezTo>
                  <a:pt x="823945" y="94130"/>
                  <a:pt x="775447" y="76201"/>
                  <a:pt x="726141" y="67236"/>
                </a:cubicBezTo>
                <a:cubicBezTo>
                  <a:pt x="708212" y="53789"/>
                  <a:pt x="690590" y="39922"/>
                  <a:pt x="672353" y="26895"/>
                </a:cubicBezTo>
                <a:cubicBezTo>
                  <a:pt x="659202" y="17501"/>
                  <a:pt x="648173" y="0"/>
                  <a:pt x="632012" y="0"/>
                </a:cubicBezTo>
                <a:cubicBezTo>
                  <a:pt x="611966" y="0"/>
                  <a:pt x="596934" y="19699"/>
                  <a:pt x="578224" y="26895"/>
                </a:cubicBezTo>
                <a:cubicBezTo>
                  <a:pt x="492456" y="59883"/>
                  <a:pt x="475511" y="62658"/>
                  <a:pt x="403412" y="80683"/>
                </a:cubicBezTo>
                <a:cubicBezTo>
                  <a:pt x="389965" y="89648"/>
                  <a:pt x="379070" y="109863"/>
                  <a:pt x="363071" y="107577"/>
                </a:cubicBezTo>
                <a:cubicBezTo>
                  <a:pt x="340884" y="104408"/>
                  <a:pt x="328741" y="78355"/>
                  <a:pt x="309282" y="67236"/>
                </a:cubicBezTo>
                <a:cubicBezTo>
                  <a:pt x="296975" y="60204"/>
                  <a:pt x="282388" y="58271"/>
                  <a:pt x="268941" y="53789"/>
                </a:cubicBezTo>
                <a:cubicBezTo>
                  <a:pt x="197223" y="62754"/>
                  <a:pt x="126064" y="80683"/>
                  <a:pt x="53788" y="80683"/>
                </a:cubicBezTo>
                <a:cubicBezTo>
                  <a:pt x="33742" y="80683"/>
                  <a:pt x="0" y="53789"/>
                  <a:pt x="0" y="53789"/>
                </a:cubicBezTo>
              </a:path>
            </a:pathLst>
          </a:custGeom>
          <a:ln w="38100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олилиния 53"/>
          <p:cNvSpPr/>
          <p:nvPr/>
        </p:nvSpPr>
        <p:spPr>
          <a:xfrm>
            <a:off x="3913094" y="4074459"/>
            <a:ext cx="2420471" cy="113947"/>
          </a:xfrm>
          <a:custGeom>
            <a:avLst/>
            <a:gdLst>
              <a:gd name="connsiteX0" fmla="*/ 2420471 w 2420471"/>
              <a:gd name="connsiteY0" fmla="*/ 107576 h 113947"/>
              <a:gd name="connsiteX1" fmla="*/ 2380130 w 2420471"/>
              <a:gd name="connsiteY1" fmla="*/ 40341 h 113947"/>
              <a:gd name="connsiteX2" fmla="*/ 2326341 w 2420471"/>
              <a:gd name="connsiteY2" fmla="*/ 26894 h 113947"/>
              <a:gd name="connsiteX3" fmla="*/ 2164977 w 2420471"/>
              <a:gd name="connsiteY3" fmla="*/ 53788 h 113947"/>
              <a:gd name="connsiteX4" fmla="*/ 2124635 w 2420471"/>
              <a:gd name="connsiteY4" fmla="*/ 67235 h 113947"/>
              <a:gd name="connsiteX5" fmla="*/ 2084294 w 2420471"/>
              <a:gd name="connsiteY5" fmla="*/ 53788 h 113947"/>
              <a:gd name="connsiteX6" fmla="*/ 2030506 w 2420471"/>
              <a:gd name="connsiteY6" fmla="*/ 26894 h 113947"/>
              <a:gd name="connsiteX7" fmla="*/ 1949824 w 2420471"/>
              <a:gd name="connsiteY7" fmla="*/ 13447 h 113947"/>
              <a:gd name="connsiteX8" fmla="*/ 1896035 w 2420471"/>
              <a:gd name="connsiteY8" fmla="*/ 40341 h 113947"/>
              <a:gd name="connsiteX9" fmla="*/ 1815353 w 2420471"/>
              <a:gd name="connsiteY9" fmla="*/ 67235 h 113947"/>
              <a:gd name="connsiteX10" fmla="*/ 1775012 w 2420471"/>
              <a:gd name="connsiteY10" fmla="*/ 94129 h 113947"/>
              <a:gd name="connsiteX11" fmla="*/ 1627094 w 2420471"/>
              <a:gd name="connsiteY11" fmla="*/ 0 h 113947"/>
              <a:gd name="connsiteX12" fmla="*/ 1479177 w 2420471"/>
              <a:gd name="connsiteY12" fmla="*/ 13447 h 113947"/>
              <a:gd name="connsiteX13" fmla="*/ 1425388 w 2420471"/>
              <a:gd name="connsiteY13" fmla="*/ 53788 h 113947"/>
              <a:gd name="connsiteX14" fmla="*/ 1385047 w 2420471"/>
              <a:gd name="connsiteY14" fmla="*/ 80682 h 113947"/>
              <a:gd name="connsiteX15" fmla="*/ 1344706 w 2420471"/>
              <a:gd name="connsiteY15" fmla="*/ 67235 h 113947"/>
              <a:gd name="connsiteX16" fmla="*/ 1290918 w 2420471"/>
              <a:gd name="connsiteY16" fmla="*/ 53788 h 113947"/>
              <a:gd name="connsiteX17" fmla="*/ 1223682 w 2420471"/>
              <a:gd name="connsiteY17" fmla="*/ 26894 h 113947"/>
              <a:gd name="connsiteX18" fmla="*/ 1129553 w 2420471"/>
              <a:gd name="connsiteY18" fmla="*/ 107576 h 113947"/>
              <a:gd name="connsiteX19" fmla="*/ 995082 w 2420471"/>
              <a:gd name="connsiteY19" fmla="*/ 94129 h 113947"/>
              <a:gd name="connsiteX20" fmla="*/ 954741 w 2420471"/>
              <a:gd name="connsiteY20" fmla="*/ 67235 h 113947"/>
              <a:gd name="connsiteX21" fmla="*/ 900953 w 2420471"/>
              <a:gd name="connsiteY21" fmla="*/ 26894 h 113947"/>
              <a:gd name="connsiteX22" fmla="*/ 820271 w 2420471"/>
              <a:gd name="connsiteY22" fmla="*/ 13447 h 113947"/>
              <a:gd name="connsiteX23" fmla="*/ 753035 w 2420471"/>
              <a:gd name="connsiteY23" fmla="*/ 40341 h 113947"/>
              <a:gd name="connsiteX24" fmla="*/ 712694 w 2420471"/>
              <a:gd name="connsiteY24" fmla="*/ 67235 h 113947"/>
              <a:gd name="connsiteX25" fmla="*/ 524435 w 2420471"/>
              <a:gd name="connsiteY25" fmla="*/ 53788 h 113947"/>
              <a:gd name="connsiteX26" fmla="*/ 484094 w 2420471"/>
              <a:gd name="connsiteY26" fmla="*/ 26894 h 113947"/>
              <a:gd name="connsiteX27" fmla="*/ 430306 w 2420471"/>
              <a:gd name="connsiteY27" fmla="*/ 67235 h 113947"/>
              <a:gd name="connsiteX28" fmla="*/ 349624 w 2420471"/>
              <a:gd name="connsiteY28" fmla="*/ 107576 h 113947"/>
              <a:gd name="connsiteX29" fmla="*/ 255494 w 2420471"/>
              <a:gd name="connsiteY29" fmla="*/ 40341 h 113947"/>
              <a:gd name="connsiteX30" fmla="*/ 201706 w 2420471"/>
              <a:gd name="connsiteY30" fmla="*/ 26894 h 113947"/>
              <a:gd name="connsiteX31" fmla="*/ 121024 w 2420471"/>
              <a:gd name="connsiteY31" fmla="*/ 40341 h 113947"/>
              <a:gd name="connsiteX32" fmla="*/ 13447 w 2420471"/>
              <a:gd name="connsiteY32" fmla="*/ 67235 h 113947"/>
              <a:gd name="connsiteX33" fmla="*/ 0 w 2420471"/>
              <a:gd name="connsiteY33" fmla="*/ 40341 h 113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2420471" h="113947">
                <a:moveTo>
                  <a:pt x="2420471" y="107576"/>
                </a:moveTo>
                <a:cubicBezTo>
                  <a:pt x="2407024" y="85164"/>
                  <a:pt x="2399974" y="57350"/>
                  <a:pt x="2380130" y="40341"/>
                </a:cubicBezTo>
                <a:cubicBezTo>
                  <a:pt x="2366098" y="28314"/>
                  <a:pt x="2344822" y="26894"/>
                  <a:pt x="2326341" y="26894"/>
                </a:cubicBezTo>
                <a:cubicBezTo>
                  <a:pt x="2277229" y="26894"/>
                  <a:pt x="2214546" y="39626"/>
                  <a:pt x="2164977" y="53788"/>
                </a:cubicBezTo>
                <a:cubicBezTo>
                  <a:pt x="2151348" y="57682"/>
                  <a:pt x="2138082" y="62753"/>
                  <a:pt x="2124635" y="67235"/>
                </a:cubicBezTo>
                <a:cubicBezTo>
                  <a:pt x="2111188" y="62753"/>
                  <a:pt x="2097322" y="59372"/>
                  <a:pt x="2084294" y="53788"/>
                </a:cubicBezTo>
                <a:cubicBezTo>
                  <a:pt x="2065869" y="45892"/>
                  <a:pt x="2049706" y="32654"/>
                  <a:pt x="2030506" y="26894"/>
                </a:cubicBezTo>
                <a:cubicBezTo>
                  <a:pt x="2004391" y="19059"/>
                  <a:pt x="1976718" y="17929"/>
                  <a:pt x="1949824" y="13447"/>
                </a:cubicBezTo>
                <a:cubicBezTo>
                  <a:pt x="1931894" y="22412"/>
                  <a:pt x="1914647" y="32896"/>
                  <a:pt x="1896035" y="40341"/>
                </a:cubicBezTo>
                <a:cubicBezTo>
                  <a:pt x="1869714" y="50869"/>
                  <a:pt x="1838941" y="51510"/>
                  <a:pt x="1815353" y="67235"/>
                </a:cubicBezTo>
                <a:lnTo>
                  <a:pt x="1775012" y="94129"/>
                </a:lnTo>
                <a:cubicBezTo>
                  <a:pt x="1650426" y="31836"/>
                  <a:pt x="1695784" y="68690"/>
                  <a:pt x="1627094" y="0"/>
                </a:cubicBezTo>
                <a:cubicBezTo>
                  <a:pt x="1577788" y="4482"/>
                  <a:pt x="1527014" y="690"/>
                  <a:pt x="1479177" y="13447"/>
                </a:cubicBezTo>
                <a:cubicBezTo>
                  <a:pt x="1457522" y="19222"/>
                  <a:pt x="1443625" y="40761"/>
                  <a:pt x="1425388" y="53788"/>
                </a:cubicBezTo>
                <a:cubicBezTo>
                  <a:pt x="1412237" y="63181"/>
                  <a:pt x="1398494" y="71717"/>
                  <a:pt x="1385047" y="80682"/>
                </a:cubicBezTo>
                <a:cubicBezTo>
                  <a:pt x="1371600" y="76200"/>
                  <a:pt x="1358335" y="71129"/>
                  <a:pt x="1344706" y="67235"/>
                </a:cubicBezTo>
                <a:cubicBezTo>
                  <a:pt x="1326936" y="62158"/>
                  <a:pt x="1308451" y="59632"/>
                  <a:pt x="1290918" y="53788"/>
                </a:cubicBezTo>
                <a:cubicBezTo>
                  <a:pt x="1268018" y="46155"/>
                  <a:pt x="1246094" y="35859"/>
                  <a:pt x="1223682" y="26894"/>
                </a:cubicBezTo>
                <a:cubicBezTo>
                  <a:pt x="1208966" y="41610"/>
                  <a:pt x="1149678" y="104701"/>
                  <a:pt x="1129553" y="107576"/>
                </a:cubicBezTo>
                <a:cubicBezTo>
                  <a:pt x="1084959" y="113947"/>
                  <a:pt x="1039906" y="98611"/>
                  <a:pt x="995082" y="94129"/>
                </a:cubicBezTo>
                <a:cubicBezTo>
                  <a:pt x="981635" y="85164"/>
                  <a:pt x="967892" y="76629"/>
                  <a:pt x="954741" y="67235"/>
                </a:cubicBezTo>
                <a:cubicBezTo>
                  <a:pt x="936504" y="54208"/>
                  <a:pt x="921762" y="35217"/>
                  <a:pt x="900953" y="26894"/>
                </a:cubicBezTo>
                <a:cubicBezTo>
                  <a:pt x="875638" y="16768"/>
                  <a:pt x="847165" y="17929"/>
                  <a:pt x="820271" y="13447"/>
                </a:cubicBezTo>
                <a:cubicBezTo>
                  <a:pt x="797859" y="22412"/>
                  <a:pt x="774625" y="29546"/>
                  <a:pt x="753035" y="40341"/>
                </a:cubicBezTo>
                <a:cubicBezTo>
                  <a:pt x="738580" y="47568"/>
                  <a:pt x="728827" y="66286"/>
                  <a:pt x="712694" y="67235"/>
                </a:cubicBezTo>
                <a:cubicBezTo>
                  <a:pt x="649890" y="70929"/>
                  <a:pt x="587188" y="58270"/>
                  <a:pt x="524435" y="53788"/>
                </a:cubicBezTo>
                <a:cubicBezTo>
                  <a:pt x="510988" y="44823"/>
                  <a:pt x="500093" y="24608"/>
                  <a:pt x="484094" y="26894"/>
                </a:cubicBezTo>
                <a:cubicBezTo>
                  <a:pt x="461908" y="30063"/>
                  <a:pt x="448543" y="54208"/>
                  <a:pt x="430306" y="67235"/>
                </a:cubicBezTo>
                <a:cubicBezTo>
                  <a:pt x="384688" y="99819"/>
                  <a:pt x="399581" y="90924"/>
                  <a:pt x="349624" y="107576"/>
                </a:cubicBezTo>
                <a:cubicBezTo>
                  <a:pt x="343504" y="102986"/>
                  <a:pt x="270786" y="46895"/>
                  <a:pt x="255494" y="40341"/>
                </a:cubicBezTo>
                <a:cubicBezTo>
                  <a:pt x="238507" y="33061"/>
                  <a:pt x="219635" y="31376"/>
                  <a:pt x="201706" y="26894"/>
                </a:cubicBezTo>
                <a:cubicBezTo>
                  <a:pt x="174812" y="31376"/>
                  <a:pt x="147640" y="34426"/>
                  <a:pt x="121024" y="40341"/>
                </a:cubicBezTo>
                <a:cubicBezTo>
                  <a:pt x="88722" y="47519"/>
                  <a:pt x="46656" y="72770"/>
                  <a:pt x="13447" y="67235"/>
                </a:cubicBezTo>
                <a:cubicBezTo>
                  <a:pt x="3561" y="65587"/>
                  <a:pt x="4482" y="49306"/>
                  <a:pt x="0" y="40341"/>
                </a:cubicBezTo>
              </a:path>
            </a:pathLst>
          </a:custGeom>
          <a:ln w="38100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олилиния 54"/>
          <p:cNvSpPr/>
          <p:nvPr/>
        </p:nvSpPr>
        <p:spPr>
          <a:xfrm>
            <a:off x="381000" y="4495800"/>
            <a:ext cx="1982387" cy="228600"/>
          </a:xfrm>
          <a:custGeom>
            <a:avLst/>
            <a:gdLst>
              <a:gd name="connsiteX0" fmla="*/ 1982387 w 1982387"/>
              <a:gd name="connsiteY0" fmla="*/ 153487 h 153487"/>
              <a:gd name="connsiteX1" fmla="*/ 1968940 w 1982387"/>
              <a:gd name="connsiteY1" fmla="*/ 113146 h 153487"/>
              <a:gd name="connsiteX2" fmla="*/ 1847916 w 1982387"/>
              <a:gd name="connsiteY2" fmla="*/ 72805 h 153487"/>
              <a:gd name="connsiteX3" fmla="*/ 1767234 w 1982387"/>
              <a:gd name="connsiteY3" fmla="*/ 99699 h 153487"/>
              <a:gd name="connsiteX4" fmla="*/ 1726893 w 1982387"/>
              <a:gd name="connsiteY4" fmla="*/ 140040 h 153487"/>
              <a:gd name="connsiteX5" fmla="*/ 1605869 w 1982387"/>
              <a:gd name="connsiteY5" fmla="*/ 99699 h 153487"/>
              <a:gd name="connsiteX6" fmla="*/ 1484846 w 1982387"/>
              <a:gd name="connsiteY6" fmla="*/ 5570 h 153487"/>
              <a:gd name="connsiteX7" fmla="*/ 1269693 w 1982387"/>
              <a:gd name="connsiteY7" fmla="*/ 59358 h 153487"/>
              <a:gd name="connsiteX8" fmla="*/ 1229352 w 1982387"/>
              <a:gd name="connsiteY8" fmla="*/ 86252 h 153487"/>
              <a:gd name="connsiteX9" fmla="*/ 1189010 w 1982387"/>
              <a:gd name="connsiteY9" fmla="*/ 45911 h 153487"/>
              <a:gd name="connsiteX10" fmla="*/ 1108328 w 1982387"/>
              <a:gd name="connsiteY10" fmla="*/ 19017 h 153487"/>
              <a:gd name="connsiteX11" fmla="*/ 987305 w 1982387"/>
              <a:gd name="connsiteY11" fmla="*/ 86252 h 153487"/>
              <a:gd name="connsiteX12" fmla="*/ 933516 w 1982387"/>
              <a:gd name="connsiteY12" fmla="*/ 113146 h 153487"/>
              <a:gd name="connsiteX13" fmla="*/ 772152 w 1982387"/>
              <a:gd name="connsiteY13" fmla="*/ 72805 h 153487"/>
              <a:gd name="connsiteX14" fmla="*/ 704916 w 1982387"/>
              <a:gd name="connsiteY14" fmla="*/ 19017 h 153487"/>
              <a:gd name="connsiteX15" fmla="*/ 637681 w 1982387"/>
              <a:gd name="connsiteY15" fmla="*/ 45911 h 153487"/>
              <a:gd name="connsiteX16" fmla="*/ 583893 w 1982387"/>
              <a:gd name="connsiteY16" fmla="*/ 86252 h 153487"/>
              <a:gd name="connsiteX17" fmla="*/ 503210 w 1982387"/>
              <a:gd name="connsiteY17" fmla="*/ 113146 h 153487"/>
              <a:gd name="connsiteX18" fmla="*/ 328399 w 1982387"/>
              <a:gd name="connsiteY18" fmla="*/ 86252 h 153487"/>
              <a:gd name="connsiteX19" fmla="*/ 301505 w 1982387"/>
              <a:gd name="connsiteY19" fmla="*/ 45911 h 153487"/>
              <a:gd name="connsiteX20" fmla="*/ 261163 w 1982387"/>
              <a:gd name="connsiteY20" fmla="*/ 32464 h 153487"/>
              <a:gd name="connsiteX21" fmla="*/ 126693 w 1982387"/>
              <a:gd name="connsiteY21" fmla="*/ 59358 h 153487"/>
              <a:gd name="connsiteX22" fmla="*/ 59458 w 1982387"/>
              <a:gd name="connsiteY22" fmla="*/ 72805 h 153487"/>
              <a:gd name="connsiteX23" fmla="*/ 5669 w 1982387"/>
              <a:gd name="connsiteY23" fmla="*/ 86252 h 153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982387" h="153487">
                <a:moveTo>
                  <a:pt x="1982387" y="153487"/>
                </a:moveTo>
                <a:cubicBezTo>
                  <a:pt x="1977905" y="140040"/>
                  <a:pt x="1978963" y="123169"/>
                  <a:pt x="1968940" y="113146"/>
                </a:cubicBezTo>
                <a:cubicBezTo>
                  <a:pt x="1941103" y="85309"/>
                  <a:pt x="1881910" y="79604"/>
                  <a:pt x="1847916" y="72805"/>
                </a:cubicBezTo>
                <a:cubicBezTo>
                  <a:pt x="1821022" y="81770"/>
                  <a:pt x="1792015" y="85932"/>
                  <a:pt x="1767234" y="99699"/>
                </a:cubicBezTo>
                <a:cubicBezTo>
                  <a:pt x="1750610" y="108934"/>
                  <a:pt x="1745178" y="134816"/>
                  <a:pt x="1726893" y="140040"/>
                </a:cubicBezTo>
                <a:cubicBezTo>
                  <a:pt x="1710005" y="144865"/>
                  <a:pt x="1611483" y="101945"/>
                  <a:pt x="1605869" y="99699"/>
                </a:cubicBezTo>
                <a:cubicBezTo>
                  <a:pt x="1539403" y="0"/>
                  <a:pt x="1583776" y="25356"/>
                  <a:pt x="1484846" y="5570"/>
                </a:cubicBezTo>
                <a:cubicBezTo>
                  <a:pt x="1465449" y="9449"/>
                  <a:pt x="1305135" y="35730"/>
                  <a:pt x="1269693" y="59358"/>
                </a:cubicBezTo>
                <a:lnTo>
                  <a:pt x="1229352" y="86252"/>
                </a:lnTo>
                <a:cubicBezTo>
                  <a:pt x="1215905" y="72805"/>
                  <a:pt x="1205634" y="55146"/>
                  <a:pt x="1189010" y="45911"/>
                </a:cubicBezTo>
                <a:cubicBezTo>
                  <a:pt x="1164229" y="32144"/>
                  <a:pt x="1108328" y="19017"/>
                  <a:pt x="1108328" y="19017"/>
                </a:cubicBezTo>
                <a:cubicBezTo>
                  <a:pt x="979353" y="83504"/>
                  <a:pt x="1139281" y="1822"/>
                  <a:pt x="987305" y="86252"/>
                </a:cubicBezTo>
                <a:cubicBezTo>
                  <a:pt x="969782" y="95987"/>
                  <a:pt x="951446" y="104181"/>
                  <a:pt x="933516" y="113146"/>
                </a:cubicBezTo>
                <a:cubicBezTo>
                  <a:pt x="892369" y="104917"/>
                  <a:pt x="805325" y="89392"/>
                  <a:pt x="772152" y="72805"/>
                </a:cubicBezTo>
                <a:cubicBezTo>
                  <a:pt x="746481" y="59969"/>
                  <a:pt x="727328" y="36946"/>
                  <a:pt x="704916" y="19017"/>
                </a:cubicBezTo>
                <a:cubicBezTo>
                  <a:pt x="682504" y="27982"/>
                  <a:pt x="658781" y="34189"/>
                  <a:pt x="637681" y="45911"/>
                </a:cubicBezTo>
                <a:cubicBezTo>
                  <a:pt x="618090" y="56795"/>
                  <a:pt x="603939" y="76229"/>
                  <a:pt x="583893" y="86252"/>
                </a:cubicBezTo>
                <a:cubicBezTo>
                  <a:pt x="558537" y="98930"/>
                  <a:pt x="530104" y="104181"/>
                  <a:pt x="503210" y="113146"/>
                </a:cubicBezTo>
                <a:cubicBezTo>
                  <a:pt x="444940" y="104181"/>
                  <a:pt x="384329" y="104895"/>
                  <a:pt x="328399" y="86252"/>
                </a:cubicBezTo>
                <a:cubicBezTo>
                  <a:pt x="313067" y="81141"/>
                  <a:pt x="314125" y="56007"/>
                  <a:pt x="301505" y="45911"/>
                </a:cubicBezTo>
                <a:cubicBezTo>
                  <a:pt x="290436" y="37056"/>
                  <a:pt x="274610" y="36946"/>
                  <a:pt x="261163" y="32464"/>
                </a:cubicBezTo>
                <a:cubicBezTo>
                  <a:pt x="103064" y="58814"/>
                  <a:pt x="247051" y="32612"/>
                  <a:pt x="126693" y="59358"/>
                </a:cubicBezTo>
                <a:cubicBezTo>
                  <a:pt x="104382" y="64316"/>
                  <a:pt x="81631" y="67262"/>
                  <a:pt x="59458" y="72805"/>
                </a:cubicBezTo>
                <a:cubicBezTo>
                  <a:pt x="0" y="87669"/>
                  <a:pt x="37991" y="86252"/>
                  <a:pt x="5669" y="86252"/>
                </a:cubicBezTo>
              </a:path>
            </a:pathLst>
          </a:custGeom>
          <a:ln w="38100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0" y="2743200"/>
            <a:ext cx="9144000" cy="1323439"/>
          </a:xfrm>
          <a:prstGeom prst="rect">
            <a:avLst/>
          </a:prstGeom>
          <a:noFill/>
          <a:scene3d>
            <a:camera prst="orthographicFront">
              <a:rot lat="0" lon="0" rev="1800000"/>
            </a:camera>
            <a:lightRig rig="threePt" dir="t"/>
          </a:scene3d>
        </p:spPr>
        <p:txBody>
          <a:bodyPr wrap="square" rtlCol="0">
            <a:spAutoFit/>
            <a:scene3d>
              <a:camera prst="perspectiveFront" fov="1800000"/>
              <a:lightRig rig="threePt" dir="t"/>
            </a:scene3d>
          </a:bodyPr>
          <a:lstStyle/>
          <a:p>
            <a:r>
              <a:rPr lang="ru-RU" sz="4000" b="1" dirty="0" smtClean="0">
                <a:effectLst>
                  <a:glow rad="228600">
                    <a:srgbClr val="FFFFFF"/>
                  </a:glow>
                </a:effectLst>
              </a:rPr>
              <a:t>    </a:t>
            </a:r>
            <a:r>
              <a:rPr lang="ru-RU" sz="4000" b="1" dirty="0" smtClean="0">
                <a:solidFill>
                  <a:srgbClr val="002060"/>
                </a:solidFill>
                <a:effectLst>
                  <a:glow rad="228600">
                    <a:srgbClr val="FFFFFF"/>
                  </a:glow>
                </a:effectLst>
              </a:rPr>
              <a:t>По каким признакам вы определили    эти части речи?</a:t>
            </a:r>
            <a:endParaRPr lang="ru-RU" sz="4000" b="1" dirty="0">
              <a:solidFill>
                <a:srgbClr val="002060"/>
              </a:solidFill>
              <a:effectLst>
                <a:glow rad="228600">
                  <a:srgbClr val="FFFFFF"/>
                </a:glow>
              </a:effectLst>
            </a:endParaRPr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9" presetClass="entr" presetSubtype="1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10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  <p:bldP spid="13" grpId="0"/>
      <p:bldP spid="25" grpId="0" animBg="1"/>
      <p:bldP spid="46" grpId="0" animBg="1"/>
      <p:bldP spid="47" grpId="0" animBg="1"/>
      <p:bldP spid="49" grpId="0" animBg="1"/>
      <p:bldP spid="54" grpId="0" animBg="1"/>
      <p:bldP spid="55" grpId="0" animBg="1"/>
      <p:bldP spid="19" grpId="1"/>
      <p:bldP spid="19" grpId="2"/>
      <p:bldP spid="19" grpId="3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замок.jpg"/>
          <p:cNvPicPr>
            <a:picLocks noChangeAspect="1"/>
          </p:cNvPicPr>
          <p:nvPr/>
        </p:nvPicPr>
        <p:blipFill>
          <a:blip r:embed="rId2" cstate="print">
            <a:lum bright="53000" contrast="-57000"/>
          </a:blip>
          <a:srcRect/>
          <a:stretch>
            <a:fillRect/>
          </a:stretch>
        </p:blipFill>
        <p:spPr>
          <a:xfrm>
            <a:off x="0" y="-91440"/>
            <a:ext cx="9265965" cy="6949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герой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72" r="79077" b="16382"/>
          <a:stretch>
            <a:fillRect/>
          </a:stretch>
        </p:blipFill>
        <p:spPr>
          <a:xfrm>
            <a:off x="609600" y="685800"/>
            <a:ext cx="832629" cy="173736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0"/>
          </a:sp3d>
        </p:spPr>
      </p:pic>
      <p:sp>
        <p:nvSpPr>
          <p:cNvPr id="10" name="Плюс 9"/>
          <p:cNvSpPr/>
          <p:nvPr/>
        </p:nvSpPr>
        <p:spPr>
          <a:xfrm>
            <a:off x="2286000" y="1219200"/>
            <a:ext cx="822960" cy="822960"/>
          </a:xfrm>
          <a:prstGeom prst="mathPlus">
            <a:avLst>
              <a:gd name="adj1" fmla="val 155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 descr="Рисунок1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7026" r="70732"/>
          <a:stretch>
            <a:fillRect/>
          </a:stretch>
        </p:blipFill>
        <p:spPr>
          <a:xfrm>
            <a:off x="4267200" y="685800"/>
            <a:ext cx="704456" cy="1737360"/>
          </a:xfrm>
          <a:prstGeom prst="rect">
            <a:avLst/>
          </a:prstGeom>
        </p:spPr>
      </p:pic>
      <p:sp>
        <p:nvSpPr>
          <p:cNvPr id="11" name="Равно 10"/>
          <p:cNvSpPr/>
          <p:nvPr/>
        </p:nvSpPr>
        <p:spPr>
          <a:xfrm flipV="1">
            <a:off x="5638800" y="1219200"/>
            <a:ext cx="838200" cy="685800"/>
          </a:xfrm>
          <a:prstGeom prst="mathEqual">
            <a:avLst>
              <a:gd name="adj1" fmla="val 23520"/>
              <a:gd name="adj2" fmla="val 1494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7200" y="304800"/>
            <a:ext cx="1042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005C2A"/>
                </a:solidFill>
              </a:rPr>
              <a:t>  Глагол</a:t>
            </a:r>
            <a:endParaRPr lang="ru-RU" sz="2000" b="1" i="1" dirty="0">
              <a:solidFill>
                <a:srgbClr val="005C2A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243840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5C2A"/>
                </a:solidFill>
              </a:rPr>
              <a:t> </a:t>
            </a:r>
            <a:r>
              <a:rPr lang="ru-RU" sz="1600" dirty="0" smtClean="0">
                <a:solidFill>
                  <a:srgbClr val="005C2A"/>
                </a:solidFill>
              </a:rPr>
              <a:t>- </a:t>
            </a:r>
            <a:r>
              <a:rPr lang="ru-RU" sz="1600" i="1" dirty="0" smtClean="0">
                <a:solidFill>
                  <a:srgbClr val="005C2A"/>
                </a:solidFill>
              </a:rPr>
              <a:t>действие предмета</a:t>
            </a:r>
          </a:p>
          <a:p>
            <a:r>
              <a:rPr lang="ru-RU" sz="1600" i="1" dirty="0" smtClean="0">
                <a:solidFill>
                  <a:srgbClr val="005C2A"/>
                </a:solidFill>
              </a:rPr>
              <a:t> - что делать? что сделать</a:t>
            </a:r>
            <a:r>
              <a:rPr lang="ru-RU" i="1" dirty="0" smtClean="0">
                <a:solidFill>
                  <a:srgbClr val="005C2A"/>
                </a:solidFill>
              </a:rPr>
              <a:t>?</a:t>
            </a:r>
            <a:endParaRPr lang="ru-RU" i="1" dirty="0">
              <a:solidFill>
                <a:srgbClr val="005C2A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0" y="3048000"/>
            <a:ext cx="220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Постоянные признаки:</a:t>
            </a:r>
            <a:endParaRPr lang="ru-RU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0" y="3505200"/>
            <a:ext cx="22860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005C2A"/>
                </a:solidFill>
              </a:rPr>
              <a:t>- </a:t>
            </a:r>
            <a:r>
              <a:rPr lang="ru-RU" sz="1600" i="1" dirty="0" smtClean="0">
                <a:solidFill>
                  <a:srgbClr val="005C2A"/>
                </a:solidFill>
              </a:rPr>
              <a:t>вид (совершенный и        несовершенный)</a:t>
            </a:r>
            <a:endParaRPr lang="ru-RU" dirty="0">
              <a:solidFill>
                <a:srgbClr val="005C2A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0" y="3276600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olidFill>
                  <a:srgbClr val="00B050"/>
                </a:solidFill>
              </a:rPr>
              <a:t> </a:t>
            </a:r>
            <a:r>
              <a:rPr lang="ru-RU" sz="1600" i="1" dirty="0" smtClean="0">
                <a:solidFill>
                  <a:srgbClr val="005C2A"/>
                </a:solidFill>
              </a:rPr>
              <a:t>- спряжение (</a:t>
            </a:r>
            <a:r>
              <a:rPr lang="en-US" sz="1600" i="1" dirty="0" smtClean="0">
                <a:solidFill>
                  <a:srgbClr val="005C2A"/>
                </a:solidFill>
              </a:rPr>
              <a:t>I  </a:t>
            </a:r>
            <a:r>
              <a:rPr lang="ru-RU" sz="1600" i="1" dirty="0" smtClean="0">
                <a:solidFill>
                  <a:srgbClr val="005C2A"/>
                </a:solidFill>
              </a:rPr>
              <a:t>и </a:t>
            </a:r>
            <a:r>
              <a:rPr lang="en-US" sz="1600" i="1" dirty="0" smtClean="0">
                <a:solidFill>
                  <a:srgbClr val="005C2A"/>
                </a:solidFill>
              </a:rPr>
              <a:t>II</a:t>
            </a:r>
            <a:r>
              <a:rPr lang="ru-RU" sz="1600" i="1" dirty="0" smtClean="0">
                <a:solidFill>
                  <a:srgbClr val="005C2A"/>
                </a:solidFill>
              </a:rPr>
              <a:t>)</a:t>
            </a:r>
            <a:endParaRPr lang="ru-RU" sz="1600" i="1" dirty="0">
              <a:solidFill>
                <a:srgbClr val="005C2A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114800"/>
            <a:ext cx="2514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Непостоянные признаки:</a:t>
            </a:r>
            <a:endParaRPr lang="ru-RU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0" y="4343400"/>
            <a:ext cx="83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olidFill>
                  <a:srgbClr val="002060"/>
                </a:solidFill>
              </a:rPr>
              <a:t> </a:t>
            </a:r>
            <a:r>
              <a:rPr lang="ru-RU" sz="1600" i="1" dirty="0" smtClean="0">
                <a:solidFill>
                  <a:srgbClr val="005C2A"/>
                </a:solidFill>
              </a:rPr>
              <a:t>- число </a:t>
            </a:r>
            <a:endParaRPr lang="ru-RU" sz="1600" i="1" dirty="0">
              <a:solidFill>
                <a:srgbClr val="005C2A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0" y="4572000"/>
            <a:ext cx="76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olidFill>
                  <a:srgbClr val="005C2A"/>
                </a:solidFill>
              </a:rPr>
              <a:t> - лицо</a:t>
            </a:r>
            <a:endParaRPr lang="ru-RU" sz="1600" i="1" dirty="0">
              <a:solidFill>
                <a:srgbClr val="005C2A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0" y="4800600"/>
            <a:ext cx="68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olidFill>
                  <a:srgbClr val="005C2A"/>
                </a:solidFill>
              </a:rPr>
              <a:t> - род</a:t>
            </a:r>
            <a:endParaRPr lang="ru-RU" sz="1600" i="1" dirty="0">
              <a:solidFill>
                <a:srgbClr val="005C2A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0" y="5029200"/>
            <a:ext cx="220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olidFill>
                  <a:srgbClr val="005C2A"/>
                </a:solidFill>
              </a:rPr>
              <a:t> - время (настоящее, будущее, прошедшее)</a:t>
            </a:r>
            <a:endParaRPr lang="ru-RU" sz="1600" i="1" dirty="0">
              <a:solidFill>
                <a:srgbClr val="005C2A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0" y="5638800"/>
            <a:ext cx="220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Синтаксическая роль:</a:t>
            </a:r>
            <a:endParaRPr lang="ru-RU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0" y="5867400"/>
            <a:ext cx="1447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olidFill>
                  <a:srgbClr val="005C2A"/>
                </a:solidFill>
              </a:rPr>
              <a:t> - сказуемое</a:t>
            </a:r>
            <a:endParaRPr lang="ru-RU" sz="1600" i="1" dirty="0">
              <a:solidFill>
                <a:srgbClr val="005C2A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581400" y="304800"/>
            <a:ext cx="2209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2402EE"/>
                </a:solidFill>
              </a:rPr>
              <a:t>Прилагательное</a:t>
            </a:r>
            <a:endParaRPr lang="ru-RU" sz="2000" b="1" i="1" dirty="0">
              <a:solidFill>
                <a:srgbClr val="2402EE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352800" y="2438400"/>
            <a:ext cx="213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olidFill>
                  <a:srgbClr val="2402EE"/>
                </a:solidFill>
              </a:rPr>
              <a:t> - признак предмета</a:t>
            </a:r>
          </a:p>
          <a:p>
            <a:r>
              <a:rPr lang="ru-RU" sz="1600" i="1" dirty="0" smtClean="0">
                <a:solidFill>
                  <a:srgbClr val="2402EE"/>
                </a:solidFill>
              </a:rPr>
              <a:t> - какой? чей? каков?</a:t>
            </a:r>
            <a:endParaRPr lang="ru-RU" sz="1600" i="1" dirty="0">
              <a:solidFill>
                <a:srgbClr val="2402EE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048000" y="3048000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       Постоянные признаки:</a:t>
            </a:r>
            <a:endParaRPr lang="ru-RU" sz="1600" dirty="0"/>
          </a:p>
        </p:txBody>
      </p:sp>
      <p:sp>
        <p:nvSpPr>
          <p:cNvPr id="31" name="TextBox 30"/>
          <p:cNvSpPr txBox="1"/>
          <p:nvPr/>
        </p:nvSpPr>
        <p:spPr>
          <a:xfrm>
            <a:off x="3352800" y="4114800"/>
            <a:ext cx="2667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  Непостоянные признаки:</a:t>
            </a:r>
            <a:endParaRPr lang="ru-RU" sz="1600" dirty="0"/>
          </a:p>
        </p:txBody>
      </p:sp>
      <p:sp>
        <p:nvSpPr>
          <p:cNvPr id="32" name="TextBox 31"/>
          <p:cNvSpPr txBox="1"/>
          <p:nvPr/>
        </p:nvSpPr>
        <p:spPr>
          <a:xfrm>
            <a:off x="3352800" y="5638800"/>
            <a:ext cx="2590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  Синтаксическая роль:</a:t>
            </a:r>
            <a:endParaRPr lang="ru-RU" sz="1600" dirty="0"/>
          </a:p>
        </p:txBody>
      </p:sp>
      <p:sp>
        <p:nvSpPr>
          <p:cNvPr id="33" name="TextBox 32"/>
          <p:cNvSpPr txBox="1"/>
          <p:nvPr/>
        </p:nvSpPr>
        <p:spPr>
          <a:xfrm>
            <a:off x="3429000" y="3352800"/>
            <a:ext cx="2362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olidFill>
                  <a:srgbClr val="00B0F0"/>
                </a:solidFill>
              </a:rPr>
              <a:t> </a:t>
            </a:r>
            <a:r>
              <a:rPr lang="ru-RU" sz="1600" i="1" dirty="0" smtClean="0">
                <a:solidFill>
                  <a:srgbClr val="2402EE"/>
                </a:solidFill>
              </a:rPr>
              <a:t>- разряд (качественное, относительное, притяжательное)</a:t>
            </a:r>
            <a:endParaRPr lang="ru-RU" sz="1600" i="1" dirty="0">
              <a:solidFill>
                <a:srgbClr val="2402EE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429000" y="4343400"/>
            <a:ext cx="2133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olidFill>
                  <a:srgbClr val="2402EE"/>
                </a:solidFill>
              </a:rPr>
              <a:t> - род, число, падеж</a:t>
            </a:r>
            <a:endParaRPr lang="ru-RU" sz="1600" i="1" dirty="0">
              <a:solidFill>
                <a:srgbClr val="2402EE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29000" y="4800600"/>
            <a:ext cx="2133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olidFill>
                  <a:srgbClr val="2402EE"/>
                </a:solidFill>
              </a:rPr>
              <a:t>у качественных:</a:t>
            </a:r>
          </a:p>
          <a:p>
            <a:r>
              <a:rPr lang="ru-RU" sz="1600" i="1" dirty="0" smtClean="0">
                <a:solidFill>
                  <a:srgbClr val="2402EE"/>
                </a:solidFill>
              </a:rPr>
              <a:t> - степень сравнения</a:t>
            </a:r>
          </a:p>
          <a:p>
            <a:r>
              <a:rPr lang="ru-RU" sz="1600" i="1" dirty="0" smtClean="0">
                <a:solidFill>
                  <a:srgbClr val="2402EE"/>
                </a:solidFill>
              </a:rPr>
              <a:t> - краткая форма</a:t>
            </a:r>
            <a:endParaRPr lang="ru-RU" sz="1600" i="1" dirty="0">
              <a:solidFill>
                <a:srgbClr val="2402EE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05200" y="5867400"/>
            <a:ext cx="2057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olidFill>
                  <a:srgbClr val="2402EE"/>
                </a:solidFill>
              </a:rPr>
              <a:t> - определение</a:t>
            </a:r>
            <a:endParaRPr lang="ru-RU" sz="1600" i="1" dirty="0">
              <a:solidFill>
                <a:srgbClr val="2402EE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09600" y="0"/>
            <a:ext cx="99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005C2A"/>
                </a:solidFill>
              </a:rPr>
              <a:t> папа</a:t>
            </a:r>
            <a:endParaRPr lang="ru-RU" sz="2000" b="1" i="1" dirty="0">
              <a:solidFill>
                <a:srgbClr val="005C2A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10000" y="0"/>
            <a:ext cx="175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00B0F0"/>
                </a:solidFill>
              </a:rPr>
              <a:t>      </a:t>
            </a:r>
            <a:r>
              <a:rPr lang="ru-RU" sz="2000" b="1" i="1" dirty="0" smtClean="0">
                <a:solidFill>
                  <a:srgbClr val="2402EE"/>
                </a:solidFill>
              </a:rPr>
              <a:t>мама</a:t>
            </a:r>
            <a:endParaRPr lang="ru-RU" sz="2000" b="1" i="1" dirty="0">
              <a:solidFill>
                <a:srgbClr val="2402EE"/>
              </a:solidFill>
            </a:endParaRPr>
          </a:p>
        </p:txBody>
      </p:sp>
      <p:pic>
        <p:nvPicPr>
          <p:cNvPr id="40" name="Рисунок 39" descr="вопрос1.PN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1834" t="23762" r="32396" b="36436"/>
          <a:stretch>
            <a:fillRect/>
          </a:stretch>
        </p:blipFill>
        <p:spPr>
          <a:xfrm>
            <a:off x="6934200" y="609600"/>
            <a:ext cx="1051609" cy="1676400"/>
          </a:xfrm>
          <a:prstGeom prst="rect">
            <a:avLst/>
          </a:prstGeom>
        </p:spPr>
      </p:pic>
    </p:spTree>
  </p:cSld>
  <p:clrMapOvr>
    <a:masterClrMapping/>
  </p:clrMapOvr>
  <p:transition>
    <p:dissolve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2000"/>
                            </p:stCondLst>
                            <p:childTnLst>
                              <p:par>
                                <p:cTn id="1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6000"/>
                            </p:stCondLst>
                            <p:childTnLst>
                              <p:par>
                                <p:cTn id="17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8000"/>
                            </p:stCondLst>
                            <p:childTnLst>
                              <p:par>
                                <p:cTn id="17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6" grpId="0"/>
      <p:bldP spid="17" grpId="0"/>
      <p:bldP spid="18" grpId="0"/>
      <p:bldP spid="19" grpId="1"/>
      <p:bldP spid="20" grpId="0"/>
      <p:bldP spid="21" grpId="0"/>
      <p:bldP spid="22" grpId="0"/>
      <p:bldP spid="23" grpId="0"/>
      <p:bldP spid="24" grpId="0"/>
      <p:bldP spid="25" grpId="0"/>
      <p:bldP spid="26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замо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533400" y="5181600"/>
            <a:ext cx="1021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i="1" dirty="0" smtClean="0">
                <a:solidFill>
                  <a:srgbClr val="0070C0"/>
                </a:solidFill>
              </a:rPr>
              <a:t>Страна  </a:t>
            </a:r>
            <a:r>
              <a:rPr lang="ru-RU" sz="5400" b="1" i="1" dirty="0" smtClean="0">
                <a:solidFill>
                  <a:srgbClr val="0070C0"/>
                </a:solidFill>
              </a:rPr>
              <a:t>   МОРФОЛОГИЯ</a:t>
            </a:r>
            <a:endParaRPr lang="ru-RU" sz="5400" b="1" i="1" dirty="0">
              <a:solidFill>
                <a:srgbClr val="0070C0"/>
              </a:solidFill>
            </a:endParaRPr>
          </a:p>
        </p:txBody>
      </p:sp>
      <p:pic>
        <p:nvPicPr>
          <p:cNvPr id="5" name="Рисунок 4" descr="замок.jpg"/>
          <p:cNvPicPr>
            <a:picLocks noChangeAspect="1"/>
          </p:cNvPicPr>
          <p:nvPr/>
        </p:nvPicPr>
        <p:blipFill>
          <a:blip r:embed="rId3" cstate="print">
            <a:lum bright="53000" contrast="-57000"/>
          </a:blip>
          <a:srcRect b="-5801"/>
          <a:stretch>
            <a:fillRect/>
          </a:stretch>
        </p:blipFill>
        <p:spPr>
          <a:xfrm>
            <a:off x="0" y="0"/>
            <a:ext cx="9144000" cy="72558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381000" y="381000"/>
            <a:ext cx="8305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i="1" dirty="0" smtClean="0">
                <a:solidFill>
                  <a:srgbClr val="0070C0"/>
                </a:solidFill>
              </a:rPr>
              <a:t>Страна  </a:t>
            </a:r>
            <a:r>
              <a:rPr lang="ru-RU" sz="4800" b="1" i="1" dirty="0" smtClean="0">
                <a:solidFill>
                  <a:srgbClr val="0070C0"/>
                </a:solidFill>
              </a:rPr>
              <a:t>   МОРФОЛОГИЯ</a:t>
            </a:r>
            <a:endParaRPr lang="ru-RU" sz="4800" b="1" i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43000"/>
            <a:ext cx="86106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     </a:t>
            </a:r>
            <a:r>
              <a:rPr lang="ru-RU" sz="3200" i="1" dirty="0" smtClean="0"/>
              <a:t>Эта сказка началась в стране Морфология.</a:t>
            </a:r>
          </a:p>
          <a:p>
            <a:r>
              <a:rPr lang="ru-RU" sz="3200" i="1" dirty="0" smtClean="0"/>
              <a:t>   В полночь чёрное небо осветилось яркими огнями фейерверка. Радостные залпы орудий оповестили о счастливом событии: состоялась свадьба неугомонного Глагола         с прекрасной девушкой по имени Прилагательное.</a:t>
            </a:r>
          </a:p>
          <a:p>
            <a:r>
              <a:rPr lang="ru-RU" sz="3200" i="1" dirty="0" smtClean="0"/>
              <a:t>  </a:t>
            </a:r>
            <a:endParaRPr lang="ru-RU" sz="3200" dirty="0"/>
          </a:p>
        </p:txBody>
      </p:sp>
      <p:pic>
        <p:nvPicPr>
          <p:cNvPr id="10" name="Рисунок 9" descr="герой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54" r="83031" b="14744"/>
          <a:stretch>
            <a:fillRect/>
          </a:stretch>
        </p:blipFill>
        <p:spPr>
          <a:xfrm>
            <a:off x="7924800" y="2895600"/>
            <a:ext cx="409292" cy="1066799"/>
          </a:xfrm>
          <a:prstGeom prst="rect">
            <a:avLst/>
          </a:prstGeom>
        </p:spPr>
      </p:pic>
      <p:pic>
        <p:nvPicPr>
          <p:cNvPr id="11" name="Рисунок 10" descr="фея 2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93" t="6171" r="68204"/>
          <a:stretch>
            <a:fillRect/>
          </a:stretch>
        </p:blipFill>
        <p:spPr>
          <a:xfrm>
            <a:off x="3429000" y="4038600"/>
            <a:ext cx="513856" cy="97985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0" y="601980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3399"/>
                </a:solidFill>
              </a:rPr>
              <a:t>Задание: продолжите сказку (1-2 предложения)</a:t>
            </a:r>
            <a:endParaRPr lang="ru-RU" sz="2400" b="1" dirty="0">
              <a:solidFill>
                <a:srgbClr val="003399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67200" y="4114800"/>
            <a:ext cx="4876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/>
              <a:t>Через год у них родился ребёнок Причастие.</a:t>
            </a:r>
            <a:endParaRPr lang="ru-RU" sz="3200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4343400" y="40386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…………………..</a:t>
            </a:r>
            <a:endParaRPr lang="ru-RU" sz="3600" dirty="0"/>
          </a:p>
        </p:txBody>
      </p:sp>
      <p:pic>
        <p:nvPicPr>
          <p:cNvPr id="17" name="Рисунок 16" descr="принцесса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24800" y="4572000"/>
            <a:ext cx="381000" cy="685800"/>
          </a:xfrm>
          <a:prstGeom prst="rect">
            <a:avLst/>
          </a:prstGeom>
        </p:spPr>
      </p:pic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  <p:bldP spid="16" grpId="0"/>
      <p:bldP spid="16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замок.jpg"/>
          <p:cNvPicPr>
            <a:picLocks noChangeAspect="1"/>
          </p:cNvPicPr>
          <p:nvPr/>
        </p:nvPicPr>
        <p:blipFill>
          <a:blip r:embed="rId2" cstate="print">
            <a:lum bright="53000" contrast="-57000"/>
          </a:blip>
          <a:srcRect/>
          <a:stretch>
            <a:fillRect/>
          </a:stretch>
        </p:blipFill>
        <p:spPr>
          <a:xfrm>
            <a:off x="-121965" y="0"/>
            <a:ext cx="9265965" cy="6949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" name="Рисунок 39" descr="вопрос1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1834" t="23762" r="32396" b="36436"/>
          <a:stretch>
            <a:fillRect/>
          </a:stretch>
        </p:blipFill>
        <p:spPr>
          <a:xfrm>
            <a:off x="7620000" y="685800"/>
            <a:ext cx="1051609" cy="1676400"/>
          </a:xfrm>
          <a:prstGeom prst="rect">
            <a:avLst/>
          </a:prstGeom>
        </p:spPr>
      </p:pic>
      <p:pic>
        <p:nvPicPr>
          <p:cNvPr id="4" name="Рисунок 3" descr="герой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72" r="79077" b="16382"/>
          <a:stretch>
            <a:fillRect/>
          </a:stretch>
        </p:blipFill>
        <p:spPr>
          <a:xfrm>
            <a:off x="609600" y="685800"/>
            <a:ext cx="832629" cy="173736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0"/>
          </a:sp3d>
        </p:spPr>
      </p:pic>
      <p:sp>
        <p:nvSpPr>
          <p:cNvPr id="10" name="Плюс 9"/>
          <p:cNvSpPr/>
          <p:nvPr/>
        </p:nvSpPr>
        <p:spPr>
          <a:xfrm>
            <a:off x="2286000" y="1219200"/>
            <a:ext cx="822960" cy="822960"/>
          </a:xfrm>
          <a:prstGeom prst="mathPlus">
            <a:avLst>
              <a:gd name="adj1" fmla="val 155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 descr="Рисунок1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7026" r="70732"/>
          <a:stretch>
            <a:fillRect/>
          </a:stretch>
        </p:blipFill>
        <p:spPr>
          <a:xfrm>
            <a:off x="4191000" y="685800"/>
            <a:ext cx="704456" cy="1737360"/>
          </a:xfrm>
          <a:prstGeom prst="rect">
            <a:avLst/>
          </a:prstGeom>
        </p:spPr>
      </p:pic>
      <p:sp>
        <p:nvSpPr>
          <p:cNvPr id="11" name="Равно 10"/>
          <p:cNvSpPr/>
          <p:nvPr/>
        </p:nvSpPr>
        <p:spPr>
          <a:xfrm flipV="1">
            <a:off x="6172200" y="1219200"/>
            <a:ext cx="838200" cy="685800"/>
          </a:xfrm>
          <a:prstGeom prst="mathEqual">
            <a:avLst>
              <a:gd name="adj1" fmla="val 23520"/>
              <a:gd name="adj2" fmla="val 1494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принцесса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48600" y="1143000"/>
            <a:ext cx="653697" cy="128016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57200" y="304800"/>
            <a:ext cx="1042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</a:rPr>
              <a:t>  </a:t>
            </a:r>
            <a:r>
              <a:rPr lang="ru-RU" sz="2000" b="1" i="1" dirty="0" smtClean="0">
                <a:solidFill>
                  <a:srgbClr val="005C2A"/>
                </a:solidFill>
              </a:rPr>
              <a:t>Глагол</a:t>
            </a:r>
            <a:endParaRPr lang="ru-RU" sz="2000" b="1" i="1" dirty="0">
              <a:solidFill>
                <a:srgbClr val="005C2A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243840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1600" dirty="0" smtClean="0">
                <a:solidFill>
                  <a:srgbClr val="005C2A"/>
                </a:solidFill>
              </a:rPr>
              <a:t>- </a:t>
            </a:r>
            <a:r>
              <a:rPr lang="ru-RU" sz="1600" i="1" dirty="0" smtClean="0">
                <a:solidFill>
                  <a:srgbClr val="005C2A"/>
                </a:solidFill>
              </a:rPr>
              <a:t>действие предмета</a:t>
            </a:r>
          </a:p>
          <a:p>
            <a:r>
              <a:rPr lang="ru-RU" sz="1600" i="1" dirty="0" smtClean="0">
                <a:solidFill>
                  <a:srgbClr val="005C2A"/>
                </a:solidFill>
              </a:rPr>
              <a:t> - что делать? что сделать</a:t>
            </a:r>
            <a:r>
              <a:rPr lang="ru-RU" i="1" dirty="0" smtClean="0">
                <a:solidFill>
                  <a:srgbClr val="005C2A"/>
                </a:solidFill>
              </a:rPr>
              <a:t>?</a:t>
            </a:r>
            <a:endParaRPr lang="ru-RU" i="1" dirty="0">
              <a:solidFill>
                <a:srgbClr val="005C2A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0" y="3048000"/>
            <a:ext cx="220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Постоянные признаки:</a:t>
            </a:r>
            <a:endParaRPr lang="ru-RU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0" y="3505200"/>
            <a:ext cx="22860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5C2A"/>
                </a:solidFill>
              </a:rPr>
              <a:t> - </a:t>
            </a:r>
            <a:r>
              <a:rPr lang="ru-RU" sz="1600" i="1" dirty="0" smtClean="0">
                <a:solidFill>
                  <a:srgbClr val="005C2A"/>
                </a:solidFill>
              </a:rPr>
              <a:t>вид (совершенный и        несовершенный)</a:t>
            </a:r>
            <a:endParaRPr lang="ru-RU" dirty="0">
              <a:solidFill>
                <a:srgbClr val="005C2A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0" y="3276600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olidFill>
                  <a:srgbClr val="005C2A"/>
                </a:solidFill>
              </a:rPr>
              <a:t> - спряжение (</a:t>
            </a:r>
            <a:r>
              <a:rPr lang="en-US" sz="1600" i="1" dirty="0" smtClean="0">
                <a:solidFill>
                  <a:srgbClr val="005C2A"/>
                </a:solidFill>
              </a:rPr>
              <a:t>I  </a:t>
            </a:r>
            <a:r>
              <a:rPr lang="ru-RU" sz="1600" i="1" dirty="0" smtClean="0">
                <a:solidFill>
                  <a:srgbClr val="005C2A"/>
                </a:solidFill>
              </a:rPr>
              <a:t>и </a:t>
            </a:r>
            <a:r>
              <a:rPr lang="en-US" sz="1600" i="1" dirty="0" smtClean="0">
                <a:solidFill>
                  <a:srgbClr val="005C2A"/>
                </a:solidFill>
              </a:rPr>
              <a:t>II</a:t>
            </a:r>
            <a:r>
              <a:rPr lang="ru-RU" sz="1600" i="1" dirty="0" smtClean="0">
                <a:solidFill>
                  <a:srgbClr val="005C2A"/>
                </a:solidFill>
              </a:rPr>
              <a:t>)</a:t>
            </a:r>
            <a:endParaRPr lang="ru-RU" sz="1600" i="1" dirty="0">
              <a:solidFill>
                <a:srgbClr val="005C2A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114800"/>
            <a:ext cx="2514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Непостоянные признаки:</a:t>
            </a:r>
            <a:endParaRPr lang="ru-RU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0" y="4343400"/>
            <a:ext cx="83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olidFill>
                  <a:srgbClr val="002060"/>
                </a:solidFill>
              </a:rPr>
              <a:t> </a:t>
            </a:r>
            <a:r>
              <a:rPr lang="ru-RU" sz="1600" i="1" dirty="0" smtClean="0">
                <a:solidFill>
                  <a:srgbClr val="005C2A"/>
                </a:solidFill>
              </a:rPr>
              <a:t>- число </a:t>
            </a:r>
            <a:endParaRPr lang="ru-RU" sz="1600" i="1" dirty="0">
              <a:solidFill>
                <a:srgbClr val="005C2A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0" y="4572000"/>
            <a:ext cx="76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olidFill>
                  <a:srgbClr val="00B050"/>
                </a:solidFill>
              </a:rPr>
              <a:t> </a:t>
            </a:r>
            <a:r>
              <a:rPr lang="ru-RU" sz="1600" i="1" dirty="0" smtClean="0">
                <a:solidFill>
                  <a:srgbClr val="005C2A"/>
                </a:solidFill>
              </a:rPr>
              <a:t>- лицо</a:t>
            </a:r>
            <a:endParaRPr lang="ru-RU" sz="1600" i="1" dirty="0">
              <a:solidFill>
                <a:srgbClr val="005C2A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0" y="4800600"/>
            <a:ext cx="68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olidFill>
                  <a:srgbClr val="00B050"/>
                </a:solidFill>
              </a:rPr>
              <a:t> </a:t>
            </a:r>
            <a:r>
              <a:rPr lang="ru-RU" sz="1600" i="1" dirty="0" smtClean="0">
                <a:solidFill>
                  <a:srgbClr val="005C2A"/>
                </a:solidFill>
              </a:rPr>
              <a:t>- род</a:t>
            </a:r>
            <a:endParaRPr lang="ru-RU" sz="1600" i="1" dirty="0">
              <a:solidFill>
                <a:srgbClr val="005C2A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0" y="5029200"/>
            <a:ext cx="220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olidFill>
                  <a:srgbClr val="002060"/>
                </a:solidFill>
              </a:rPr>
              <a:t> </a:t>
            </a:r>
            <a:r>
              <a:rPr lang="ru-RU" sz="1600" i="1" dirty="0" smtClean="0">
                <a:solidFill>
                  <a:srgbClr val="005C2A"/>
                </a:solidFill>
              </a:rPr>
              <a:t>- время (настоящее, будущее, прошедшее)</a:t>
            </a:r>
            <a:endParaRPr lang="ru-RU" sz="1600" i="1" dirty="0">
              <a:solidFill>
                <a:srgbClr val="005C2A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0" y="5638800"/>
            <a:ext cx="220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Синтаксическая роль:</a:t>
            </a:r>
            <a:endParaRPr lang="ru-RU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0" y="5867400"/>
            <a:ext cx="1447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olidFill>
                  <a:srgbClr val="002060"/>
                </a:solidFill>
              </a:rPr>
              <a:t> </a:t>
            </a:r>
            <a:r>
              <a:rPr lang="ru-RU" sz="1600" i="1" dirty="0" smtClean="0">
                <a:solidFill>
                  <a:srgbClr val="005C2A"/>
                </a:solidFill>
              </a:rPr>
              <a:t>- сказуемое</a:t>
            </a:r>
            <a:endParaRPr lang="ru-RU" sz="1600" i="1" dirty="0">
              <a:solidFill>
                <a:srgbClr val="005C2A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581400" y="304800"/>
            <a:ext cx="2209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3A0BE5"/>
                </a:solidFill>
              </a:rPr>
              <a:t>Прилагательное</a:t>
            </a:r>
            <a:endParaRPr lang="ru-RU" sz="2000" b="1" i="1" dirty="0">
              <a:solidFill>
                <a:srgbClr val="3A0BE5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352800" y="2438400"/>
            <a:ext cx="213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olidFill>
                  <a:srgbClr val="3A0BE5"/>
                </a:solidFill>
              </a:rPr>
              <a:t> - признак предмета</a:t>
            </a:r>
          </a:p>
          <a:p>
            <a:r>
              <a:rPr lang="ru-RU" sz="1600" i="1" dirty="0" smtClean="0">
                <a:solidFill>
                  <a:srgbClr val="3A0BE5"/>
                </a:solidFill>
              </a:rPr>
              <a:t> - какой? чей? каков?</a:t>
            </a:r>
            <a:endParaRPr lang="ru-RU" sz="1600" i="1" dirty="0">
              <a:solidFill>
                <a:srgbClr val="3A0BE5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048000" y="3048000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       Постоянные признаки:</a:t>
            </a:r>
            <a:endParaRPr lang="ru-RU" sz="1600" dirty="0"/>
          </a:p>
        </p:txBody>
      </p:sp>
      <p:sp>
        <p:nvSpPr>
          <p:cNvPr id="31" name="TextBox 30"/>
          <p:cNvSpPr txBox="1"/>
          <p:nvPr/>
        </p:nvSpPr>
        <p:spPr>
          <a:xfrm>
            <a:off x="3352800" y="4114800"/>
            <a:ext cx="2667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  Непостоянные признаки:</a:t>
            </a:r>
            <a:endParaRPr lang="ru-RU" sz="1600" dirty="0"/>
          </a:p>
        </p:txBody>
      </p:sp>
      <p:sp>
        <p:nvSpPr>
          <p:cNvPr id="32" name="TextBox 31"/>
          <p:cNvSpPr txBox="1"/>
          <p:nvPr/>
        </p:nvSpPr>
        <p:spPr>
          <a:xfrm>
            <a:off x="3352800" y="5638800"/>
            <a:ext cx="2590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  Синтаксическая роль:</a:t>
            </a:r>
            <a:endParaRPr lang="ru-RU" sz="1600" dirty="0"/>
          </a:p>
        </p:txBody>
      </p:sp>
      <p:sp>
        <p:nvSpPr>
          <p:cNvPr id="33" name="TextBox 32"/>
          <p:cNvSpPr txBox="1"/>
          <p:nvPr/>
        </p:nvSpPr>
        <p:spPr>
          <a:xfrm>
            <a:off x="3429000" y="3352800"/>
            <a:ext cx="2362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olidFill>
                  <a:srgbClr val="00B0F0"/>
                </a:solidFill>
              </a:rPr>
              <a:t> </a:t>
            </a:r>
            <a:r>
              <a:rPr lang="ru-RU" sz="1600" i="1" dirty="0" smtClean="0">
                <a:solidFill>
                  <a:srgbClr val="3A0BE5"/>
                </a:solidFill>
              </a:rPr>
              <a:t>- разряд (качественное, относительное, притяжательное)</a:t>
            </a:r>
            <a:endParaRPr lang="ru-RU" sz="1600" i="1" dirty="0">
              <a:solidFill>
                <a:srgbClr val="3A0BE5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429000" y="4343400"/>
            <a:ext cx="2133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olidFill>
                  <a:srgbClr val="3A0BE5"/>
                </a:solidFill>
              </a:rPr>
              <a:t> - род, число, падеж</a:t>
            </a:r>
            <a:endParaRPr lang="ru-RU" sz="1600" i="1" dirty="0">
              <a:solidFill>
                <a:srgbClr val="3A0BE5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29000" y="4800600"/>
            <a:ext cx="2133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olidFill>
                  <a:srgbClr val="3A0BE5"/>
                </a:solidFill>
              </a:rPr>
              <a:t>у качественных:</a:t>
            </a:r>
          </a:p>
          <a:p>
            <a:r>
              <a:rPr lang="ru-RU" sz="1600" i="1" dirty="0" smtClean="0">
                <a:solidFill>
                  <a:srgbClr val="3A0BE5"/>
                </a:solidFill>
              </a:rPr>
              <a:t> - степень сравнения</a:t>
            </a:r>
          </a:p>
          <a:p>
            <a:r>
              <a:rPr lang="ru-RU" sz="1600" i="1" dirty="0" smtClean="0">
                <a:solidFill>
                  <a:srgbClr val="3A0BE5"/>
                </a:solidFill>
              </a:rPr>
              <a:t> - краткая форма</a:t>
            </a:r>
            <a:endParaRPr lang="ru-RU" sz="1600" i="1" dirty="0">
              <a:solidFill>
                <a:srgbClr val="3A0BE5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05200" y="5867400"/>
            <a:ext cx="2057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olidFill>
                  <a:srgbClr val="3A0BE5"/>
                </a:solidFill>
              </a:rPr>
              <a:t> - определение</a:t>
            </a:r>
            <a:endParaRPr lang="ru-RU" sz="1600" i="1" dirty="0">
              <a:solidFill>
                <a:srgbClr val="3A0BE5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09600" y="0"/>
            <a:ext cx="99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005C2A"/>
                </a:solidFill>
              </a:rPr>
              <a:t> папа</a:t>
            </a:r>
            <a:endParaRPr lang="ru-RU" sz="2000" b="1" i="1" dirty="0">
              <a:solidFill>
                <a:srgbClr val="005C2A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10000" y="0"/>
            <a:ext cx="175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00B0F0"/>
                </a:solidFill>
              </a:rPr>
              <a:t>      </a:t>
            </a:r>
            <a:r>
              <a:rPr lang="ru-RU" sz="2000" b="1" i="1" dirty="0" smtClean="0">
                <a:solidFill>
                  <a:srgbClr val="3A0BE5"/>
                </a:solidFill>
              </a:rPr>
              <a:t>мама</a:t>
            </a:r>
            <a:endParaRPr lang="ru-RU" sz="2000" b="1" i="1" dirty="0">
              <a:solidFill>
                <a:srgbClr val="3A0BE5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391400" y="304800"/>
            <a:ext cx="1447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C00000"/>
                </a:solidFill>
              </a:rPr>
              <a:t>   ребёнок Причастие</a:t>
            </a:r>
            <a:endParaRPr lang="ru-RU" sz="20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dissolve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04800" y="381000"/>
            <a:ext cx="8458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002060"/>
                </a:solidFill>
              </a:rPr>
              <a:t>           </a:t>
            </a:r>
            <a:r>
              <a:rPr lang="ru-RU" sz="3200" b="1" i="1" dirty="0" smtClean="0">
                <a:solidFill>
                  <a:srgbClr val="002060"/>
                </a:solidFill>
              </a:rPr>
              <a:t>Вы хотите «увидеть» причастие?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90600" y="1447800"/>
            <a:ext cx="144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    что?</a:t>
            </a:r>
            <a:endParaRPr lang="ru-RU" sz="2800" b="1" dirty="0"/>
          </a:p>
        </p:txBody>
      </p:sp>
      <p:pic>
        <p:nvPicPr>
          <p:cNvPr id="17" name="Рисунок 16" descr="мячик5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581400" y="2667000"/>
            <a:ext cx="1251284" cy="12192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0" y="2362200"/>
            <a:ext cx="1676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solidFill>
                  <a:srgbClr val="002060"/>
                </a:solidFill>
              </a:rPr>
              <a:t>    </a:t>
            </a:r>
            <a:r>
              <a:rPr lang="ru-RU" sz="3200" b="1" i="1" dirty="0" smtClean="0">
                <a:solidFill>
                  <a:srgbClr val="FFC000"/>
                </a:solidFill>
              </a:rPr>
              <a:t>мяч</a:t>
            </a:r>
            <a:endParaRPr lang="ru-RU" sz="3200" b="1" i="1" dirty="0">
              <a:solidFill>
                <a:srgbClr val="FFC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33400" y="22098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сущ.</a:t>
            </a:r>
            <a:endParaRPr lang="ru-RU" dirty="0"/>
          </a:p>
        </p:txBody>
      </p:sp>
      <p:cxnSp>
        <p:nvCxnSpPr>
          <p:cNvPr id="22" name="Прямая со стрелкой 21"/>
          <p:cNvCxnSpPr/>
          <p:nvPr/>
        </p:nvCxnSpPr>
        <p:spPr>
          <a:xfrm rot="5400000">
            <a:off x="914400" y="1752600"/>
            <a:ext cx="4572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16200000" flipH="1">
            <a:off x="1943100" y="2095500"/>
            <a:ext cx="4572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676400" y="2362200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    </a:t>
            </a:r>
            <a:r>
              <a:rPr lang="ru-RU" sz="2400" b="1" dirty="0" smtClean="0">
                <a:solidFill>
                  <a:srgbClr val="FFC000"/>
                </a:solidFill>
              </a:rPr>
              <a:t>предмет</a:t>
            </a:r>
            <a:endParaRPr lang="ru-RU" sz="2400" b="1" dirty="0">
              <a:solidFill>
                <a:srgbClr val="FFC000"/>
              </a:solidFill>
            </a:endParaRPr>
          </a:p>
        </p:txBody>
      </p:sp>
      <p:cxnSp>
        <p:nvCxnSpPr>
          <p:cNvPr id="27" name="Прямая со стрелкой 26"/>
          <p:cNvCxnSpPr/>
          <p:nvPr/>
        </p:nvCxnSpPr>
        <p:spPr>
          <a:xfrm flipV="1">
            <a:off x="1219200" y="2590800"/>
            <a:ext cx="7620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562600" y="1219200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что делает?</a:t>
            </a:r>
            <a:endParaRPr lang="ru-RU" sz="2800" b="1" dirty="0"/>
          </a:p>
        </p:txBody>
      </p:sp>
      <p:cxnSp>
        <p:nvCxnSpPr>
          <p:cNvPr id="30" name="Прямая со стрелкой 29"/>
          <p:cNvCxnSpPr/>
          <p:nvPr/>
        </p:nvCxnSpPr>
        <p:spPr>
          <a:xfrm rot="3900000">
            <a:off x="5940899" y="1707163"/>
            <a:ext cx="365760" cy="7315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6553200" y="1752600"/>
            <a:ext cx="7620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105400" y="2438400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5C2A"/>
                </a:solidFill>
              </a:rPr>
              <a:t>скачет</a:t>
            </a:r>
            <a:endParaRPr lang="ru-RU" sz="2800" b="1" i="1" dirty="0">
              <a:solidFill>
                <a:srgbClr val="005C2A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62800" y="1981200"/>
            <a:ext cx="1676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5C2A"/>
                </a:solidFill>
              </a:rPr>
              <a:t>действие </a:t>
            </a:r>
            <a:r>
              <a:rPr lang="ru-RU" sz="2400" b="1" dirty="0" smtClean="0">
                <a:solidFill>
                  <a:srgbClr val="FFC000"/>
                </a:solidFill>
              </a:rPr>
              <a:t>предмета</a:t>
            </a:r>
            <a:endParaRPr lang="ru-RU" sz="2400" b="1" dirty="0">
              <a:solidFill>
                <a:srgbClr val="FFC000"/>
              </a:solidFill>
            </a:endParaRPr>
          </a:p>
        </p:txBody>
      </p:sp>
      <p:cxnSp>
        <p:nvCxnSpPr>
          <p:cNvPr id="36" name="Прямая со стрелкой 35"/>
          <p:cNvCxnSpPr/>
          <p:nvPr/>
        </p:nvCxnSpPr>
        <p:spPr>
          <a:xfrm flipV="1">
            <a:off x="6400800" y="2438400"/>
            <a:ext cx="8382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334000" y="22860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глагол</a:t>
            </a:r>
            <a:endParaRPr lang="ru-RU" dirty="0"/>
          </a:p>
        </p:txBody>
      </p:sp>
      <p:sp>
        <p:nvSpPr>
          <p:cNvPr id="38" name="TextBox 37"/>
          <p:cNvSpPr txBox="1"/>
          <p:nvPr/>
        </p:nvSpPr>
        <p:spPr>
          <a:xfrm>
            <a:off x="609600" y="4038600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какой?</a:t>
            </a:r>
            <a:endParaRPr lang="ru-RU" sz="2800" b="1" dirty="0"/>
          </a:p>
        </p:txBody>
      </p:sp>
      <p:cxnSp>
        <p:nvCxnSpPr>
          <p:cNvPr id="40" name="Прямая со стрелкой 39"/>
          <p:cNvCxnSpPr/>
          <p:nvPr/>
        </p:nvCxnSpPr>
        <p:spPr>
          <a:xfrm rot="5400000">
            <a:off x="495300" y="4533900"/>
            <a:ext cx="4572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>
            <a:off x="1676400" y="4495800"/>
            <a:ext cx="4572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0" y="50292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 </a:t>
            </a:r>
            <a:r>
              <a:rPr lang="ru-RU" sz="2800" b="1" i="1" dirty="0" smtClean="0">
                <a:solidFill>
                  <a:srgbClr val="003399"/>
                </a:solidFill>
              </a:rPr>
              <a:t>круглый</a:t>
            </a:r>
            <a:endParaRPr lang="ru-RU" sz="2800" b="1" i="1" dirty="0">
              <a:solidFill>
                <a:srgbClr val="003399"/>
              </a:solidFill>
            </a:endParaRPr>
          </a:p>
        </p:txBody>
      </p:sp>
      <p:cxnSp>
        <p:nvCxnSpPr>
          <p:cNvPr id="51" name="Прямая со стрелкой 50"/>
          <p:cNvCxnSpPr/>
          <p:nvPr/>
        </p:nvCxnSpPr>
        <p:spPr>
          <a:xfrm flipV="1">
            <a:off x="1524000" y="5029200"/>
            <a:ext cx="64008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2057400" y="4648200"/>
            <a:ext cx="152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3399"/>
                </a:solidFill>
              </a:rPr>
              <a:t>признак </a:t>
            </a:r>
            <a:r>
              <a:rPr lang="ru-RU" sz="2400" b="1" dirty="0" smtClean="0">
                <a:solidFill>
                  <a:srgbClr val="FFC000"/>
                </a:solidFill>
              </a:rPr>
              <a:t>предмета</a:t>
            </a:r>
            <a:endParaRPr lang="ru-RU" sz="2400" b="1" dirty="0">
              <a:solidFill>
                <a:srgbClr val="FFC0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28600" y="48768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прилагат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4" name="TextBox 53"/>
          <p:cNvSpPr txBox="1"/>
          <p:nvPr/>
        </p:nvSpPr>
        <p:spPr>
          <a:xfrm>
            <a:off x="5410200" y="3048000"/>
            <a:ext cx="3200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какой? (</a:t>
            </a:r>
            <a:r>
              <a:rPr lang="ru-RU" sz="2800" b="1" dirty="0" smtClean="0">
                <a:solidFill>
                  <a:srgbClr val="005C2A"/>
                </a:solidFill>
              </a:rPr>
              <a:t>прыгает,      надувать, катится</a:t>
            </a:r>
            <a:r>
              <a:rPr lang="ru-RU" sz="2800" b="1" dirty="0" smtClean="0"/>
              <a:t>)</a:t>
            </a:r>
            <a:endParaRPr lang="ru-RU" sz="2800" b="1" dirty="0"/>
          </a:p>
        </p:txBody>
      </p:sp>
      <p:cxnSp>
        <p:nvCxnSpPr>
          <p:cNvPr id="56" name="Прямая со стрелкой 55"/>
          <p:cNvCxnSpPr/>
          <p:nvPr/>
        </p:nvCxnSpPr>
        <p:spPr>
          <a:xfrm rot="5400000">
            <a:off x="4876800" y="3962400"/>
            <a:ext cx="5334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/>
          <p:nvPr/>
        </p:nvCxnSpPr>
        <p:spPr>
          <a:xfrm rot="1200000">
            <a:off x="6188316" y="4085818"/>
            <a:ext cx="7620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3581400" y="4648200"/>
            <a:ext cx="2895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прыгающий</a:t>
            </a:r>
          </a:p>
          <a:p>
            <a:r>
              <a:rPr lang="ru-RU" sz="2800" b="1" i="1" dirty="0" smtClean="0">
                <a:solidFill>
                  <a:srgbClr val="FF0000"/>
                </a:solidFill>
              </a:rPr>
              <a:t>надуваемый</a:t>
            </a:r>
          </a:p>
          <a:p>
            <a:r>
              <a:rPr lang="ru-RU" sz="2800" b="1" i="1" dirty="0" smtClean="0">
                <a:solidFill>
                  <a:srgbClr val="FF0000"/>
                </a:solidFill>
              </a:rPr>
              <a:t>катившийся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cxnSp>
        <p:nvCxnSpPr>
          <p:cNvPr id="61" name="Прямая со стрелкой 60"/>
          <p:cNvCxnSpPr/>
          <p:nvPr/>
        </p:nvCxnSpPr>
        <p:spPr>
          <a:xfrm rot="1020000" flipV="1">
            <a:off x="5712912" y="4589273"/>
            <a:ext cx="731520" cy="6162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6477000" y="4343400"/>
            <a:ext cx="304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3399"/>
                </a:solidFill>
              </a:rPr>
              <a:t>признак</a:t>
            </a:r>
            <a:r>
              <a:rPr lang="ru-RU" sz="2400" b="1" dirty="0" smtClean="0"/>
              <a:t> </a:t>
            </a:r>
            <a:r>
              <a:rPr lang="ru-RU" sz="2400" b="1" dirty="0" smtClean="0">
                <a:solidFill>
                  <a:srgbClr val="FFC000"/>
                </a:solidFill>
              </a:rPr>
              <a:t>предмета</a:t>
            </a:r>
          </a:p>
          <a:p>
            <a:r>
              <a:rPr lang="ru-RU" sz="2400" b="1" dirty="0" smtClean="0"/>
              <a:t> </a:t>
            </a:r>
            <a:r>
              <a:rPr lang="ru-RU" sz="2400" b="1" dirty="0" smtClean="0">
                <a:solidFill>
                  <a:srgbClr val="005C2A"/>
                </a:solidFill>
              </a:rPr>
              <a:t>по действию</a:t>
            </a:r>
            <a:endParaRPr lang="ru-RU" sz="2400" b="1" dirty="0">
              <a:solidFill>
                <a:srgbClr val="005C2A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114800" y="44196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причастие</a:t>
            </a:r>
            <a:endParaRPr lang="ru-RU" dirty="0"/>
          </a:p>
        </p:txBody>
      </p:sp>
    </p:spTree>
  </p:cSld>
  <p:clrMapOvr>
    <a:masterClrMapping/>
  </p:clrMapOvr>
  <p:transition spd="med" advClick="0">
    <p:fade thruBlk="1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000"/>
                            </p:stCondLst>
                            <p:childTnLst>
                              <p:par>
                                <p:cTn id="9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2000"/>
                            </p:stCondLst>
                            <p:childTnLst>
                              <p:par>
                                <p:cTn id="1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4000"/>
                            </p:stCondLst>
                            <p:childTnLst>
                              <p:par>
                                <p:cTn id="134" presetID="2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5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5000"/>
                            </p:stCondLst>
                            <p:childTnLst>
                              <p:par>
                                <p:cTn id="14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2000"/>
                            </p:stCondLst>
                            <p:childTnLst>
                              <p:par>
                                <p:cTn id="17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000"/>
                            </p:stCondLst>
                            <p:childTnLst>
                              <p:par>
                                <p:cTn id="19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000"/>
                            </p:stCondLst>
                            <p:childTnLst>
                              <p:par>
                                <p:cTn id="2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8" fill="hold">
                      <p:stCondLst>
                        <p:cond delay="indefinite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2000"/>
                            </p:stCondLst>
                            <p:childTnLst>
                              <p:par>
                                <p:cTn id="2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0" fill="hold">
                      <p:stCondLst>
                        <p:cond delay="indefinite"/>
                      </p:stCondLst>
                      <p:childTnLst>
                        <p:par>
                          <p:cTn id="261" fill="hold">
                            <p:stCondLst>
                              <p:cond delay="0"/>
                            </p:stCondLst>
                            <p:childTnLst>
                              <p:par>
                                <p:cTn id="26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8" fill="hold">
                            <p:stCondLst>
                              <p:cond delay="2000"/>
                            </p:stCondLst>
                            <p:childTnLst>
                              <p:par>
                                <p:cTn id="27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5" fill="hold">
                      <p:stCondLst>
                        <p:cond delay="indefinite"/>
                      </p:stCondLst>
                      <p:childTnLst>
                        <p:par>
                          <p:cTn id="296" fill="hold">
                            <p:stCondLst>
                              <p:cond delay="0"/>
                            </p:stCondLst>
                            <p:childTnLst>
                              <p:par>
                                <p:cTn id="29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3" fill="hold">
                            <p:stCondLst>
                              <p:cond delay="2000"/>
                            </p:stCondLst>
                            <p:childTnLst>
                              <p:par>
                                <p:cTn id="31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6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7" fill="hold">
                      <p:stCondLst>
                        <p:cond delay="indefinite"/>
                      </p:stCondLst>
                      <p:childTnLst>
                        <p:par>
                          <p:cTn id="338" fill="hold">
                            <p:stCondLst>
                              <p:cond delay="0"/>
                            </p:stCondLst>
                            <p:childTnLst>
                              <p:par>
                                <p:cTn id="33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2000"/>
                            </p:stCondLst>
                            <p:childTnLst>
                              <p:par>
                                <p:cTn id="3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8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9" fill="hold">
                      <p:stCondLst>
                        <p:cond delay="indefinite"/>
                      </p:stCondLst>
                      <p:childTnLst>
                        <p:par>
                          <p:cTn id="360" fill="hold">
                            <p:stCondLst>
                              <p:cond delay="0"/>
                            </p:stCondLst>
                            <p:childTnLst>
                              <p:par>
                                <p:cTn id="36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7" fill="hold">
                            <p:stCondLst>
                              <p:cond delay="2000"/>
                            </p:stCondLst>
                            <p:childTnLst>
                              <p:par>
                                <p:cTn id="37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6" grpId="0"/>
      <p:bldP spid="18" grpId="0"/>
      <p:bldP spid="20" grpId="0"/>
      <p:bldP spid="25" grpId="0"/>
      <p:bldP spid="28" grpId="0"/>
      <p:bldP spid="33" grpId="0"/>
      <p:bldP spid="34" grpId="0"/>
      <p:bldP spid="37" grpId="0"/>
      <p:bldP spid="38" grpId="0"/>
      <p:bldP spid="47" grpId="0"/>
      <p:bldP spid="52" grpId="0"/>
      <p:bldP spid="53" grpId="0"/>
      <p:bldP spid="54" grpId="0"/>
      <p:bldP spid="59" grpId="0"/>
      <p:bldP spid="62" grpId="0"/>
      <p:bldP spid="6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замок.jpg"/>
          <p:cNvPicPr>
            <a:picLocks noChangeAspect="1"/>
          </p:cNvPicPr>
          <p:nvPr/>
        </p:nvPicPr>
        <p:blipFill>
          <a:blip r:embed="rId2" cstate="print">
            <a:lum bright="53000" contrast="-57000"/>
          </a:blip>
          <a:srcRect b="-5801"/>
          <a:stretch>
            <a:fillRect/>
          </a:stretch>
        </p:blipFill>
        <p:spPr>
          <a:xfrm>
            <a:off x="-74808" y="0"/>
            <a:ext cx="9218808" cy="7315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381000" y="1219200"/>
            <a:ext cx="838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09600" y="304800"/>
            <a:ext cx="80772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         </a:t>
            </a:r>
            <a:r>
              <a:rPr lang="ru-RU" sz="2800" i="1" dirty="0" smtClean="0"/>
              <a:t>Тема:</a:t>
            </a:r>
            <a:r>
              <a:rPr lang="ru-RU" sz="3200" b="1" i="1" dirty="0" smtClean="0"/>
              <a:t> </a:t>
            </a:r>
            <a:r>
              <a:rPr lang="ru-RU" sz="3200" b="1" i="1" dirty="0" smtClean="0">
                <a:solidFill>
                  <a:srgbClr val="C00000"/>
                </a:solidFill>
              </a:rPr>
              <a:t>Что такое причастие?</a:t>
            </a:r>
          </a:p>
          <a:p>
            <a:r>
              <a:rPr lang="ru-RU" sz="2800" i="1" dirty="0" smtClean="0"/>
              <a:t>Цель:</a:t>
            </a:r>
            <a:r>
              <a:rPr lang="ru-RU" sz="2800" b="1" i="1" dirty="0" smtClean="0"/>
              <a:t> </a:t>
            </a:r>
            <a:r>
              <a:rPr lang="ru-RU" sz="2800" i="1" dirty="0" smtClean="0">
                <a:solidFill>
                  <a:srgbClr val="002060"/>
                </a:solidFill>
              </a:rPr>
              <a:t>познакомиться с основными признаками причастия и его типичными суффиксами.</a:t>
            </a:r>
            <a:endParaRPr lang="ru-RU" sz="2800" i="1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0" y="5562600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3399"/>
                </a:solidFill>
              </a:rPr>
              <a:t>Задание: определите, от какой части речи образованы причастия и с помощью каких суффиксов.</a:t>
            </a:r>
            <a:endParaRPr lang="ru-RU" sz="2400" b="1" dirty="0">
              <a:solidFill>
                <a:srgbClr val="003399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81000" y="2209800"/>
            <a:ext cx="8763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прыгающий</a:t>
            </a:r>
          </a:p>
          <a:p>
            <a:endParaRPr lang="ru-RU" sz="2800" b="1" i="1" dirty="0" smtClean="0">
              <a:solidFill>
                <a:srgbClr val="002060"/>
              </a:solidFill>
            </a:endParaRP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надуваемый</a:t>
            </a:r>
          </a:p>
          <a:p>
            <a:endParaRPr lang="ru-RU" sz="2800" b="1" i="1" dirty="0" smtClean="0">
              <a:solidFill>
                <a:srgbClr val="002060"/>
              </a:solidFill>
            </a:endParaRP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катившийся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cxnSp>
        <p:nvCxnSpPr>
          <p:cNvPr id="18" name="Прямая со стрелкой 17"/>
          <p:cNvCxnSpPr/>
          <p:nvPr/>
        </p:nvCxnSpPr>
        <p:spPr>
          <a:xfrm rot="10800000">
            <a:off x="2514600" y="3352800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10800000">
            <a:off x="2514600" y="4191000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10800000">
            <a:off x="2438400" y="2514600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895600" y="2209800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прыгать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971800" y="304800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надувать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48000" y="3886200"/>
            <a:ext cx="342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катиться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14600" y="7620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Проверь себя!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21" name="Половина рамки 20"/>
          <p:cNvSpPr/>
          <p:nvPr/>
        </p:nvSpPr>
        <p:spPr>
          <a:xfrm rot="2700000">
            <a:off x="1663192" y="2196592"/>
            <a:ext cx="304800" cy="304800"/>
          </a:xfrm>
          <a:prstGeom prst="halfFrame">
            <a:avLst/>
          </a:prstGeom>
          <a:solidFill>
            <a:schemeClr val="dk1"/>
          </a:solidFill>
          <a:ln cmpd="dbl">
            <a:solidFill>
              <a:schemeClr val="tx1">
                <a:alpha val="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3" name="Половина рамки 22"/>
          <p:cNvSpPr/>
          <p:nvPr/>
        </p:nvSpPr>
        <p:spPr>
          <a:xfrm rot="2700000">
            <a:off x="1663195" y="3034795"/>
            <a:ext cx="304800" cy="304800"/>
          </a:xfrm>
          <a:prstGeom prst="halfFrame">
            <a:avLst/>
          </a:prstGeom>
          <a:ln>
            <a:solidFill>
              <a:schemeClr val="tx1">
                <a:alpha val="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6" name="Половина рамки 25"/>
          <p:cNvSpPr/>
          <p:nvPr/>
        </p:nvSpPr>
        <p:spPr>
          <a:xfrm rot="2700000">
            <a:off x="1434595" y="3872996"/>
            <a:ext cx="304800" cy="304800"/>
          </a:xfrm>
          <a:prstGeom prst="halfFrame">
            <a:avLst/>
          </a:prstGeom>
          <a:ln>
            <a:solidFill>
              <a:schemeClr val="tx1">
                <a:alpha val="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105400" y="2209800"/>
            <a:ext cx="121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</a:rPr>
              <a:t>-</a:t>
            </a:r>
            <a:r>
              <a:rPr lang="ru-RU" sz="2800" b="1" i="1" dirty="0" err="1" smtClean="0">
                <a:solidFill>
                  <a:srgbClr val="C00000"/>
                </a:solidFill>
              </a:rPr>
              <a:t>ющ</a:t>
            </a:r>
            <a:r>
              <a:rPr lang="ru-RU" sz="2800" b="1" i="1" dirty="0" smtClean="0">
                <a:solidFill>
                  <a:srgbClr val="C00000"/>
                </a:solidFill>
              </a:rPr>
              <a:t>-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181600" y="31242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</a:rPr>
              <a:t>-ем-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181600" y="3962400"/>
            <a:ext cx="91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</a:rPr>
              <a:t>-</a:t>
            </a:r>
            <a:r>
              <a:rPr lang="ru-RU" sz="2800" b="1" i="1" dirty="0" err="1" smtClean="0">
                <a:solidFill>
                  <a:srgbClr val="C00000"/>
                </a:solidFill>
              </a:rPr>
              <a:t>вш</a:t>
            </a:r>
            <a:r>
              <a:rPr lang="ru-RU" sz="2800" b="1" i="1" dirty="0" smtClean="0">
                <a:solidFill>
                  <a:srgbClr val="C00000"/>
                </a:solidFill>
              </a:rPr>
              <a:t>-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39" name="Половина рамки 38"/>
          <p:cNvSpPr/>
          <p:nvPr/>
        </p:nvSpPr>
        <p:spPr>
          <a:xfrm rot="2700000">
            <a:off x="5397126" y="2196727"/>
            <a:ext cx="304800" cy="304800"/>
          </a:xfrm>
          <a:prstGeom prst="halfFrame">
            <a:avLst/>
          </a:prstGeom>
          <a:solidFill>
            <a:schemeClr val="dk1"/>
          </a:solidFill>
          <a:ln cmpd="dbl">
            <a:solidFill>
              <a:schemeClr val="tx1">
                <a:alpha val="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0" name="Половина рамки 39"/>
          <p:cNvSpPr/>
          <p:nvPr/>
        </p:nvSpPr>
        <p:spPr>
          <a:xfrm rot="2700000">
            <a:off x="5473325" y="3111127"/>
            <a:ext cx="304800" cy="304800"/>
          </a:xfrm>
          <a:prstGeom prst="halfFrame">
            <a:avLst/>
          </a:prstGeom>
          <a:solidFill>
            <a:schemeClr val="dk1"/>
          </a:solidFill>
          <a:ln cmpd="dbl">
            <a:solidFill>
              <a:schemeClr val="tx1">
                <a:alpha val="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1" name="Половина рамки 40"/>
          <p:cNvSpPr/>
          <p:nvPr/>
        </p:nvSpPr>
        <p:spPr>
          <a:xfrm rot="2700000">
            <a:off x="5473326" y="3949327"/>
            <a:ext cx="304800" cy="304800"/>
          </a:xfrm>
          <a:prstGeom prst="halfFrame">
            <a:avLst/>
          </a:prstGeom>
          <a:solidFill>
            <a:schemeClr val="dk1"/>
          </a:solidFill>
          <a:ln cmpd="dbl">
            <a:solidFill>
              <a:schemeClr val="tx1">
                <a:alpha val="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8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9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4" grpId="0"/>
      <p:bldP spid="25" grpId="0"/>
      <p:bldP spid="15" grpId="0"/>
      <p:bldP spid="16" grpId="0"/>
      <p:bldP spid="17" grpId="0"/>
      <p:bldP spid="21" grpId="0" animBg="1"/>
      <p:bldP spid="23" grpId="0" animBg="1"/>
      <p:bldP spid="26" grpId="0" animBg="1"/>
      <p:bldP spid="35" grpId="0"/>
      <p:bldP spid="36" grpId="0"/>
      <p:bldP spid="38" grpId="0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2979</TotalTime>
  <Words>1057</Words>
  <Application>Microsoft Office PowerPoint</Application>
  <PresentationFormat>Экран (4:3)</PresentationFormat>
  <Paragraphs>199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Ирина</cp:lastModifiedBy>
  <cp:revision>318</cp:revision>
  <dcterms:created xsi:type="dcterms:W3CDTF">2010-02-23T19:00:52Z</dcterms:created>
  <dcterms:modified xsi:type="dcterms:W3CDTF">2011-03-09T18:41:00Z</dcterms:modified>
</cp:coreProperties>
</file>