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81" r:id="rId3"/>
    <p:sldId id="282" r:id="rId4"/>
    <p:sldId id="258" r:id="rId5"/>
    <p:sldId id="259" r:id="rId6"/>
    <p:sldId id="276" r:id="rId7"/>
    <p:sldId id="260" r:id="rId8"/>
    <p:sldId id="261" r:id="rId9"/>
    <p:sldId id="264" r:id="rId10"/>
    <p:sldId id="279" r:id="rId11"/>
    <p:sldId id="263" r:id="rId12"/>
    <p:sldId id="265" r:id="rId13"/>
    <p:sldId id="266" r:id="rId14"/>
    <p:sldId id="267" r:id="rId15"/>
    <p:sldId id="269" r:id="rId16"/>
    <p:sldId id="284" r:id="rId17"/>
    <p:sldId id="283" r:id="rId18"/>
    <p:sldId id="257" r:id="rId19"/>
    <p:sldId id="278" r:id="rId20"/>
    <p:sldId id="274" r:id="rId21"/>
    <p:sldId id="275" r:id="rId22"/>
    <p:sldId id="277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3605"/>
    <a:srgbClr val="FFCC66"/>
    <a:srgbClr val="3F1E03"/>
    <a:srgbClr val="FF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28201-532C-41FE-822E-EDA3E018177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124EC-A26A-431C-82D7-FF85E74068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85821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«Волшебные сады» городецкой росписи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2348880"/>
            <a:ext cx="7286676" cy="7920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6" name="Picture 8" descr="https://im3-tub-ru.yandex.net/i?id=3a5c494c3dc4fbb7f1f4b5199e40f2d5&amp;n=33&amp;h=194&amp;w=4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166892"/>
            <a:ext cx="7704856" cy="332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13605"/>
                </a:solidFill>
              </a:rPr>
              <a:t>Историческая справка:</a:t>
            </a:r>
            <a:endParaRPr lang="ru-RU" b="1" dirty="0">
              <a:solidFill>
                <a:srgbClr val="71360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412777"/>
            <a:ext cx="7560840" cy="20882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Городецкая роспись </a:t>
            </a:r>
            <a:r>
              <a:rPr lang="ru-RU" dirty="0" smtClean="0"/>
              <a:t>– яркая и лаконичная. Она отображает жанровые сцены, фигурки коней, петухов, цветочные узоры.</a:t>
            </a:r>
            <a:endParaRPr lang="ru-RU" dirty="0"/>
          </a:p>
        </p:txBody>
      </p:sp>
      <p:pic>
        <p:nvPicPr>
          <p:cNvPr id="35842" name="Picture 2" descr="http://day-off39.ru/images/uploads/specpredlozhenia/hudozhestvennaya-studiya-art4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429000"/>
            <a:ext cx="4329733" cy="30859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Историческая справка: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89119"/>
            <a:ext cx="660022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Городецкая роспись символична: 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конь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>- богатство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птица</a:t>
            </a:r>
            <a:r>
              <a:rPr lang="ru-RU" dirty="0" smtClean="0"/>
              <a:t> - счастье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цветы</a:t>
            </a:r>
            <a:r>
              <a:rPr lang="ru-RU" dirty="0" smtClean="0"/>
              <a:t> - здоровье и процветание в делах. </a:t>
            </a:r>
            <a:endParaRPr lang="ru-RU" dirty="0"/>
          </a:p>
        </p:txBody>
      </p:sp>
      <p:pic>
        <p:nvPicPr>
          <p:cNvPr id="16388" name="Picture 4" descr="http://rucco.ru/upload/clu/images/cfa4ebeb3f.jpg"/>
          <p:cNvPicPr>
            <a:picLocks noChangeAspect="1" noChangeArrowheads="1"/>
          </p:cNvPicPr>
          <p:nvPr/>
        </p:nvPicPr>
        <p:blipFill>
          <a:blip r:embed="rId3" cstate="print"/>
          <a:srcRect l="6480" t="15515" r="64360" b="39351"/>
          <a:stretch>
            <a:fillRect/>
          </a:stretch>
        </p:blipFill>
        <p:spPr bwMode="auto">
          <a:xfrm>
            <a:off x="5364088" y="3140968"/>
            <a:ext cx="1215135" cy="1440160"/>
          </a:xfrm>
          <a:prstGeom prst="rect">
            <a:avLst/>
          </a:prstGeom>
          <a:noFill/>
        </p:spPr>
      </p:pic>
      <p:pic>
        <p:nvPicPr>
          <p:cNvPr id="16390" name="Picture 6" descr="http://raskraska1.com/assets/images/resources/224/raskraska-gorodetskaya-rospis32.jpg"/>
          <p:cNvPicPr>
            <a:picLocks noChangeAspect="1" noChangeArrowheads="1"/>
          </p:cNvPicPr>
          <p:nvPr/>
        </p:nvPicPr>
        <p:blipFill>
          <a:blip r:embed="rId4" cstate="print"/>
          <a:srcRect l="23987" t="29160" r="51653" b="30881"/>
          <a:stretch>
            <a:fillRect/>
          </a:stretch>
        </p:blipFill>
        <p:spPr bwMode="auto">
          <a:xfrm>
            <a:off x="6876256" y="2204864"/>
            <a:ext cx="1224136" cy="1561829"/>
          </a:xfrm>
          <a:prstGeom prst="rect">
            <a:avLst/>
          </a:prstGeom>
          <a:noFill/>
        </p:spPr>
      </p:pic>
      <p:pic>
        <p:nvPicPr>
          <p:cNvPr id="7" name="Picture 2" descr="http://psiholik.ru/veselij-gorodec-gorodeckaya-rospise/929288_html_1222d671.jpg"/>
          <p:cNvPicPr>
            <a:picLocks noChangeAspect="1" noChangeArrowheads="1"/>
          </p:cNvPicPr>
          <p:nvPr/>
        </p:nvPicPr>
        <p:blipFill>
          <a:blip r:embed="rId5" cstate="print"/>
          <a:srcRect t="8955" b="7462"/>
          <a:stretch>
            <a:fillRect/>
          </a:stretch>
        </p:blipFill>
        <p:spPr bwMode="auto">
          <a:xfrm>
            <a:off x="3491880" y="5301208"/>
            <a:ext cx="2255615" cy="11213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Историческая справка: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340768"/>
            <a:ext cx="7416824" cy="51125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Краски:</a:t>
            </a:r>
          </a:p>
          <a:p>
            <a:r>
              <a:rPr lang="ru-RU" dirty="0" smtClean="0"/>
              <a:t>Раньше применялись </a:t>
            </a:r>
            <a:r>
              <a:rPr lang="ru-RU" u="sng" dirty="0" smtClean="0"/>
              <a:t>яичные краски</a:t>
            </a:r>
            <a:r>
              <a:rPr lang="ru-RU" dirty="0" smtClean="0"/>
              <a:t>, с преобладанием синих, красных, белых и черных цветов. В наши дни мастера перешли на </a:t>
            </a:r>
            <a:r>
              <a:rPr lang="ru-RU" u="sng" dirty="0" smtClean="0"/>
              <a:t>масляную краску </a:t>
            </a:r>
            <a:r>
              <a:rPr lang="ru-RU" dirty="0" smtClean="0"/>
              <a:t>и расширили цветовую гамму.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Основные цвета:</a:t>
            </a:r>
          </a:p>
          <a:p>
            <a:r>
              <a:rPr lang="ru-RU" dirty="0" smtClean="0"/>
              <a:t>Красный</a:t>
            </a:r>
          </a:p>
          <a:p>
            <a:r>
              <a:rPr lang="ru-RU" dirty="0" err="1" smtClean="0"/>
              <a:t>Розовый</a:t>
            </a:r>
            <a:endParaRPr lang="ru-RU" dirty="0" smtClean="0"/>
          </a:p>
          <a:p>
            <a:r>
              <a:rPr lang="ru-RU" dirty="0" smtClean="0"/>
              <a:t>Синий</a:t>
            </a:r>
          </a:p>
          <a:p>
            <a:r>
              <a:rPr lang="ru-RU" dirty="0" err="1" smtClean="0"/>
              <a:t>Голубой</a:t>
            </a:r>
            <a:endParaRPr lang="ru-RU" dirty="0" smtClean="0"/>
          </a:p>
          <a:p>
            <a:r>
              <a:rPr lang="ru-RU" dirty="0" smtClean="0"/>
              <a:t>Зелёный</a:t>
            </a:r>
          </a:p>
          <a:p>
            <a:r>
              <a:rPr lang="ru-RU" dirty="0" smtClean="0"/>
              <a:t>Чёрный</a:t>
            </a:r>
          </a:p>
          <a:p>
            <a:r>
              <a:rPr lang="ru-RU" dirty="0" smtClean="0"/>
              <a:t>Белый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Фон:</a:t>
            </a:r>
          </a:p>
          <a:p>
            <a:r>
              <a:rPr lang="ru-RU" dirty="0" smtClean="0"/>
              <a:t>Ярко-жёлтый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Городецкие мотивы :</a:t>
            </a:r>
          </a:p>
          <a:p>
            <a:r>
              <a:rPr lang="ru-RU" dirty="0" smtClean="0"/>
              <a:t> сцены городской жизни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4338" name="Picture 2" descr="http://www.playing-field.ru/img/2015/051814/32044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92896"/>
            <a:ext cx="2757753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Историческая справка: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340768"/>
            <a:ext cx="5040560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Городецкая роспись </a:t>
            </a:r>
            <a:r>
              <a:rPr lang="ru-RU" dirty="0" smtClean="0"/>
              <a:t>получила известность благодаря особым прялкам, которые в большом количестве продавались на Нижегородской ярмарке и расходились по всей России. После окончания работы такими донцами хозяйки украшали стены вместо картин. </a:t>
            </a:r>
            <a:endParaRPr lang="ru-RU" dirty="0"/>
          </a:p>
        </p:txBody>
      </p:sp>
      <p:pic>
        <p:nvPicPr>
          <p:cNvPr id="13314" name="Picture 2" descr="Городецкая роспись. Прялк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501007"/>
            <a:ext cx="1988617" cy="2694533"/>
          </a:xfrm>
          <a:prstGeom prst="rect">
            <a:avLst/>
          </a:prstGeom>
          <a:noFill/>
        </p:spPr>
      </p:pic>
      <p:pic>
        <p:nvPicPr>
          <p:cNvPr id="13316" name="Picture 4" descr="Городецкая роспись. Донца прялки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3931" y="1268760"/>
            <a:ext cx="2700780" cy="20882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Историческая справка: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12777"/>
            <a:ext cx="7286676" cy="21602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Вскоре такой росписью стали украшать не только прялки, но и многие предметы народного быта: стульчики, лукошки, короба, солонки и игрушки.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ped-kopilka.ru/upload/blogs/31251_807c47462ed4affd91376d61f5f03f84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356992"/>
            <a:ext cx="1398193" cy="1596482"/>
          </a:xfrm>
          <a:prstGeom prst="rect">
            <a:avLst/>
          </a:prstGeom>
          <a:noFill/>
        </p:spPr>
      </p:pic>
      <p:pic>
        <p:nvPicPr>
          <p:cNvPr id="12290" name="Picture 2" descr="http://promesle.moymyk.edusite.ru/images/vprav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284984"/>
            <a:ext cx="1743351" cy="1656184"/>
          </a:xfrm>
          <a:prstGeom prst="rect">
            <a:avLst/>
          </a:prstGeom>
          <a:noFill/>
        </p:spPr>
      </p:pic>
      <p:pic>
        <p:nvPicPr>
          <p:cNvPr id="12292" name="Picture 4" descr="https://fs00.infourok.ru/images/doc/180/206381/hello_html_m664f7e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5157192"/>
            <a:ext cx="1080120" cy="1080120"/>
          </a:xfrm>
          <a:prstGeom prst="rect">
            <a:avLst/>
          </a:prstGeom>
          <a:noFill/>
        </p:spPr>
      </p:pic>
      <p:pic>
        <p:nvPicPr>
          <p:cNvPr id="12294" name="Picture 6" descr="http://tomatoz.ru/uploads/posts/2011-06/1308413433_e0f9e5efc802_resiz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356992"/>
            <a:ext cx="2195736" cy="1613022"/>
          </a:xfrm>
          <a:prstGeom prst="rect">
            <a:avLst/>
          </a:prstGeom>
          <a:noFill/>
        </p:spPr>
      </p:pic>
      <p:pic>
        <p:nvPicPr>
          <p:cNvPr id="12296" name="Picture 8" descr="http://data19.i.gallery.ru/albums/gallery/66912-88e7c-54354829-m750x740-uc6d40.jpg"/>
          <p:cNvPicPr>
            <a:picLocks noChangeAspect="1" noChangeArrowheads="1"/>
          </p:cNvPicPr>
          <p:nvPr/>
        </p:nvPicPr>
        <p:blipFill>
          <a:blip r:embed="rId7" cstate="print"/>
          <a:srcRect l="15120" t="2200" r="15581" b="3301"/>
          <a:stretch>
            <a:fillRect/>
          </a:stretch>
        </p:blipFill>
        <p:spPr bwMode="auto">
          <a:xfrm>
            <a:off x="4860032" y="3933056"/>
            <a:ext cx="1267341" cy="1728192"/>
          </a:xfrm>
          <a:prstGeom prst="rect">
            <a:avLst/>
          </a:prstGeom>
          <a:noFill/>
        </p:spPr>
      </p:pic>
      <p:pic>
        <p:nvPicPr>
          <p:cNvPr id="12298" name="Picture 10" descr="http://www.comgun.ru/uploads/posts/2012-12/1356195208_27.jpg"/>
          <p:cNvPicPr>
            <a:picLocks noChangeAspect="1" noChangeArrowheads="1"/>
          </p:cNvPicPr>
          <p:nvPr/>
        </p:nvPicPr>
        <p:blipFill>
          <a:blip r:embed="rId8" cstate="print"/>
          <a:srcRect l="3780" t="7859" r="2981" b="4126"/>
          <a:stretch>
            <a:fillRect/>
          </a:stretch>
        </p:blipFill>
        <p:spPr bwMode="auto">
          <a:xfrm>
            <a:off x="3059832" y="5013176"/>
            <a:ext cx="1512168" cy="1144343"/>
          </a:xfrm>
          <a:prstGeom prst="rect">
            <a:avLst/>
          </a:prstGeom>
          <a:noFill/>
        </p:spPr>
      </p:pic>
      <p:pic>
        <p:nvPicPr>
          <p:cNvPr id="12300" name="Picture 12" descr="http://m-der.ru/uploadedFiles/images/katalog/xod/rospis/ros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5157192"/>
            <a:ext cx="1505744" cy="11669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3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3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3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3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3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3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Основные элементы: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661248"/>
            <a:ext cx="3575890" cy="553834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5" name="Picture 8" descr="http://www.playing-field.ru/img/2015/051921/0304575"/>
          <p:cNvPicPr>
            <a:picLocks noChangeAspect="1" noChangeArrowheads="1"/>
          </p:cNvPicPr>
          <p:nvPr/>
        </p:nvPicPr>
        <p:blipFill>
          <a:blip r:embed="rId3" cstate="print"/>
          <a:srcRect l="50089" t="47857" r="3043" b="7143"/>
          <a:stretch>
            <a:fillRect/>
          </a:stretch>
        </p:blipFill>
        <p:spPr bwMode="auto">
          <a:xfrm>
            <a:off x="6084168" y="1700808"/>
            <a:ext cx="2199890" cy="15841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1268760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Птицы волшебного сада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126876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Кони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2" name="Picture 2" descr="https://fs00.infourok.ru/images/doc/180/206381/hello_html_m181f64e1.jpg"/>
          <p:cNvPicPr>
            <a:picLocks noChangeAspect="1" noChangeArrowheads="1"/>
          </p:cNvPicPr>
          <p:nvPr/>
        </p:nvPicPr>
        <p:blipFill>
          <a:blip r:embed="rId4" cstate="print"/>
          <a:srcRect l="9084" t="12157" r="10461" b="5784"/>
          <a:stretch>
            <a:fillRect/>
          </a:stretch>
        </p:blipFill>
        <p:spPr bwMode="auto">
          <a:xfrm>
            <a:off x="6444208" y="3861048"/>
            <a:ext cx="1653517" cy="7200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88224" y="350100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Купавки </a:t>
            </a:r>
            <a:endParaRPr lang="ru-RU" sz="2000" b="1" dirty="0"/>
          </a:p>
        </p:txBody>
      </p:sp>
      <p:pic>
        <p:nvPicPr>
          <p:cNvPr id="10244" name="Picture 4" descr="http://www.perunica.ru/uploads/posts/2009-11/1257285484_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5301208"/>
            <a:ext cx="2408447" cy="84544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804248" y="486916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Листики </a:t>
            </a:r>
            <a:endParaRPr lang="ru-RU" sz="2000" b="1" dirty="0"/>
          </a:p>
        </p:txBody>
      </p:sp>
      <p:pic>
        <p:nvPicPr>
          <p:cNvPr id="10246" name="Picture 6" descr="http://volna.org/wp-content/uploads/2014/11/gorodietskaia_rospis8.png"/>
          <p:cNvPicPr>
            <a:picLocks noChangeAspect="1" noChangeArrowheads="1"/>
          </p:cNvPicPr>
          <p:nvPr/>
        </p:nvPicPr>
        <p:blipFill>
          <a:blip r:embed="rId6" cstate="print"/>
          <a:srcRect l="52919" t="38406" r="10793" b="45423"/>
          <a:stretch>
            <a:fillRect/>
          </a:stretch>
        </p:blipFill>
        <p:spPr bwMode="auto">
          <a:xfrm>
            <a:off x="1547664" y="4077072"/>
            <a:ext cx="2880320" cy="96010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339752" y="371703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Розаны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8" name="Picture 8" descr="http://volna.org/wp-content/uploads/2014/11/gorodietskaia_rospis8.png"/>
          <p:cNvPicPr>
            <a:picLocks noChangeAspect="1" noChangeArrowheads="1"/>
          </p:cNvPicPr>
          <p:nvPr/>
        </p:nvPicPr>
        <p:blipFill>
          <a:blip r:embed="rId6" cstate="print"/>
          <a:srcRect l="51407" t="72769" r="13817" b="9039"/>
          <a:stretch>
            <a:fillRect/>
          </a:stretch>
        </p:blipFill>
        <p:spPr bwMode="auto">
          <a:xfrm>
            <a:off x="1979712" y="5589240"/>
            <a:ext cx="2024225" cy="79208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339752" y="515719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Ромашки </a:t>
            </a:r>
            <a:endParaRPr lang="ru-RU" sz="2000" b="1" dirty="0"/>
          </a:p>
        </p:txBody>
      </p:sp>
      <p:pic>
        <p:nvPicPr>
          <p:cNvPr id="10250" name="Picture 10" descr="http://img1.liveinternet.ru/images/attach/b/4/103/13/103013225_0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1340768"/>
            <a:ext cx="1624970" cy="2376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Основные элементы: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661248"/>
            <a:ext cx="3575890" cy="553834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03648" y="2924944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Благодаря знаменитому мастеру </a:t>
            </a:r>
            <a:r>
              <a:rPr lang="ru-RU" sz="2400" dirty="0" smtClean="0">
                <a:solidFill>
                  <a:srgbClr val="C00000"/>
                </a:solidFill>
              </a:rPr>
              <a:t>Лазарю Мельникову </a:t>
            </a:r>
            <a:r>
              <a:rPr lang="ru-RU" sz="2400" dirty="0" smtClean="0"/>
              <a:t>в 19 веке в росписи появились бутоны цветов, розаны, купавки. Розаны это стилизованное изображение цветка шиповника. Теперь они являются основными элементами цветочного узора в Городецкой росписи.</a:t>
            </a:r>
            <a:endParaRPr lang="ru-RU" sz="2400" dirty="0"/>
          </a:p>
        </p:txBody>
      </p:sp>
      <p:pic>
        <p:nvPicPr>
          <p:cNvPr id="17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301208"/>
            <a:ext cx="7884368" cy="1232918"/>
          </a:xfrm>
          <a:prstGeom prst="rect">
            <a:avLst/>
          </a:prstGeom>
          <a:noFill/>
        </p:spPr>
      </p:pic>
      <p:pic>
        <p:nvPicPr>
          <p:cNvPr id="18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340768"/>
            <a:ext cx="7884368" cy="12329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06613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Как узнать?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340768"/>
            <a:ext cx="504056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63888" y="1196752"/>
            <a:ext cx="2952328" cy="864096"/>
          </a:xfrm>
          <a:prstGeom prst="ellipse">
            <a:avLst/>
          </a:prstGeom>
          <a:solidFill>
            <a:srgbClr val="FFC000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13605"/>
                </a:solidFill>
              </a:rPr>
              <a:t>Городецкая роспись</a:t>
            </a:r>
            <a:endParaRPr lang="ru-RU" sz="2800" b="1" dirty="0">
              <a:solidFill>
                <a:srgbClr val="713605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2348880"/>
            <a:ext cx="2520280" cy="648072"/>
          </a:xfrm>
          <a:prstGeom prst="rect">
            <a:avLst/>
          </a:prstGeom>
          <a:solidFill>
            <a:srgbClr val="FFCC66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13605"/>
                </a:solidFill>
              </a:rPr>
              <a:t>гжель</a:t>
            </a:r>
            <a:endParaRPr lang="ru-RU" sz="4000" b="1" dirty="0">
              <a:solidFill>
                <a:srgbClr val="713605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2348880"/>
            <a:ext cx="2520280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глина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3429000"/>
            <a:ext cx="2520280" cy="648072"/>
          </a:xfrm>
          <a:prstGeom prst="rect">
            <a:avLst/>
          </a:prstGeom>
          <a:solidFill>
            <a:srgbClr val="FFCC66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13605"/>
                </a:solidFill>
              </a:rPr>
              <a:t>дымка</a:t>
            </a:r>
            <a:endParaRPr lang="ru-RU" sz="4000" b="1" dirty="0">
              <a:solidFill>
                <a:srgbClr val="713605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4581128"/>
            <a:ext cx="2520280" cy="648072"/>
          </a:xfrm>
          <a:prstGeom prst="rect">
            <a:avLst/>
          </a:prstGeom>
          <a:solidFill>
            <a:srgbClr val="FFCC66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rgbClr val="713605"/>
                </a:solidFill>
              </a:rPr>
              <a:t>жостово</a:t>
            </a:r>
            <a:endParaRPr lang="ru-RU" sz="4000" b="1" dirty="0">
              <a:solidFill>
                <a:srgbClr val="713605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4581128"/>
            <a:ext cx="2520280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металл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3429000"/>
            <a:ext cx="2520280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глина</a:t>
            </a:r>
            <a:endParaRPr lang="ru-RU" sz="40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6012160" y="1988840"/>
            <a:ext cx="1512168" cy="122413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940152" y="3140968"/>
            <a:ext cx="1512168" cy="122413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012160" y="4365104"/>
            <a:ext cx="1512168" cy="122413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123728" y="5661248"/>
            <a:ext cx="2520280" cy="648072"/>
          </a:xfrm>
          <a:prstGeom prst="rect">
            <a:avLst/>
          </a:prstGeom>
          <a:solidFill>
            <a:srgbClr val="FFCC66"/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13605"/>
                </a:solidFill>
              </a:rPr>
              <a:t>хохлома</a:t>
            </a:r>
            <a:endParaRPr lang="ru-RU" sz="4000" b="1" dirty="0">
              <a:solidFill>
                <a:srgbClr val="713605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08104" y="5733256"/>
            <a:ext cx="2520280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дерево</a:t>
            </a:r>
            <a:endParaRPr lang="ru-RU" sz="4000" b="1" dirty="0"/>
          </a:p>
        </p:txBody>
      </p:sp>
      <p:cxnSp>
        <p:nvCxnSpPr>
          <p:cNvPr id="21" name="Прямая со стрелкой 20"/>
          <p:cNvCxnSpPr>
            <a:stCxn id="8" idx="3"/>
            <a:endCxn id="9" idx="1"/>
          </p:cNvCxnSpPr>
          <p:nvPr/>
        </p:nvCxnSpPr>
        <p:spPr>
          <a:xfrm>
            <a:off x="4499992" y="2672916"/>
            <a:ext cx="1008112" cy="0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572000" y="3789040"/>
            <a:ext cx="1008112" cy="0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644008" y="4941168"/>
            <a:ext cx="1008112" cy="0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644008" y="6093296"/>
            <a:ext cx="1008112" cy="0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http://psiholik.ru/veselij-gorodec-gorodeckaya-rospise/929288_html_1222d671.jpg"/>
          <p:cNvPicPr>
            <a:picLocks noChangeAspect="1" noChangeArrowheads="1"/>
          </p:cNvPicPr>
          <p:nvPr/>
        </p:nvPicPr>
        <p:blipFill>
          <a:blip r:embed="rId3" cstate="print"/>
          <a:srcRect t="8955" b="7462"/>
          <a:stretch>
            <a:fillRect/>
          </a:stretch>
        </p:blipFill>
        <p:spPr bwMode="auto">
          <a:xfrm>
            <a:off x="6588224" y="836712"/>
            <a:ext cx="2255615" cy="1121310"/>
          </a:xfrm>
          <a:prstGeom prst="rect">
            <a:avLst/>
          </a:prstGeom>
          <a:noFill/>
        </p:spPr>
      </p:pic>
      <p:pic>
        <p:nvPicPr>
          <p:cNvPr id="27" name="Picture 2" descr="http://psiholik.ru/veselij-gorodec-gorodeckaya-rospise/929288_html_1222d671.jpg"/>
          <p:cNvPicPr>
            <a:picLocks noChangeAspect="1" noChangeArrowheads="1"/>
          </p:cNvPicPr>
          <p:nvPr/>
        </p:nvPicPr>
        <p:blipFill>
          <a:blip r:embed="rId3" cstate="print"/>
          <a:srcRect t="8955" b="7462"/>
          <a:stretch>
            <a:fillRect/>
          </a:stretch>
        </p:blipFill>
        <p:spPr bwMode="auto">
          <a:xfrm>
            <a:off x="1259632" y="908720"/>
            <a:ext cx="2255615" cy="11213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Сравнительная характеристика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3429000"/>
            <a:ext cx="2063722" cy="27860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403648" y="1412776"/>
            <a:ext cx="3024336" cy="1033272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Городецкая роспись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580112" y="1412776"/>
            <a:ext cx="3024336" cy="1033272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Хохломская роспись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63888" y="2420888"/>
            <a:ext cx="3456384" cy="792088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Народный промысел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91880" y="3212976"/>
            <a:ext cx="3528392" cy="792088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Название по населенному пункту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91880" y="4005064"/>
            <a:ext cx="3456384" cy="792088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 дереву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491880" y="4797152"/>
            <a:ext cx="3672408" cy="936104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Использование растительных мотивов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491880" y="5733256"/>
            <a:ext cx="3528392" cy="792088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Предметы домашней утвари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1506" name="Picture 2" descr="https://im1-tub-ru.yandex.net/i?id=6b9b860dc6daf10af2c2b3af4af81785&amp;n=33&amp;h=215&amp;w=215"/>
          <p:cNvPicPr>
            <a:picLocks noChangeAspect="1" noChangeArrowheads="1"/>
          </p:cNvPicPr>
          <p:nvPr/>
        </p:nvPicPr>
        <p:blipFill>
          <a:blip r:embed="rId3" cstate="print"/>
          <a:srcRect l="14065" r="15610"/>
          <a:stretch>
            <a:fillRect/>
          </a:stretch>
        </p:blipFill>
        <p:spPr bwMode="auto">
          <a:xfrm>
            <a:off x="1907704" y="2564904"/>
            <a:ext cx="1440160" cy="2047876"/>
          </a:xfrm>
          <a:prstGeom prst="rect">
            <a:avLst/>
          </a:prstGeom>
          <a:noFill/>
        </p:spPr>
      </p:pic>
      <p:pic>
        <p:nvPicPr>
          <p:cNvPr id="21508" name="Picture 4" descr="https://im0-tub-ru.yandex.net/i?id=cbd5ee3b0b1d09a54217da3e124bd83f&amp;n=33&amp;h=215&amp;w=150"/>
          <p:cNvPicPr>
            <a:picLocks noChangeAspect="1" noChangeArrowheads="1"/>
          </p:cNvPicPr>
          <p:nvPr/>
        </p:nvPicPr>
        <p:blipFill>
          <a:blip r:embed="rId4" cstate="print"/>
          <a:srcRect l="10080" r="4241"/>
          <a:stretch>
            <a:fillRect/>
          </a:stretch>
        </p:blipFill>
        <p:spPr bwMode="auto">
          <a:xfrm>
            <a:off x="7164288" y="2636912"/>
            <a:ext cx="1224136" cy="20478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Сравнительная характеристика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3429000"/>
            <a:ext cx="2063722" cy="27860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403648" y="1412776"/>
            <a:ext cx="3024336" cy="1033272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Городецкая роспись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580112" y="1412776"/>
            <a:ext cx="3024336" cy="1033272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Хохломская роспись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59632" y="2348880"/>
            <a:ext cx="3456384" cy="792088"/>
          </a:xfrm>
          <a:prstGeom prst="ellipse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Нет «золота»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259632" y="2996952"/>
            <a:ext cx="3528392" cy="792088"/>
          </a:xfrm>
          <a:prstGeom prst="ellipse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Есть изображение птиц и животных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331640" y="3717032"/>
            <a:ext cx="3456384" cy="792088"/>
          </a:xfrm>
          <a:prstGeom prst="ellipse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Есть «обводка» белой краской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31640" y="4437112"/>
            <a:ext cx="3528392" cy="792088"/>
          </a:xfrm>
          <a:prstGeom prst="ellipse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Выполняется без грунтовки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436096" y="2348880"/>
            <a:ext cx="3528392" cy="792088"/>
          </a:xfrm>
          <a:prstGeom prst="ellipse">
            <a:avLst/>
          </a:prstGeom>
          <a:solidFill>
            <a:srgbClr val="FFCC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«золотая» хохлома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436096" y="3068960"/>
            <a:ext cx="3528392" cy="792088"/>
          </a:xfrm>
          <a:prstGeom prst="ellipse">
            <a:avLst/>
          </a:prstGeom>
          <a:solidFill>
            <a:srgbClr val="FFCC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Нет изображения птиц и животных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436096" y="3789040"/>
            <a:ext cx="3528392" cy="792088"/>
          </a:xfrm>
          <a:prstGeom prst="ellipse">
            <a:avLst/>
          </a:prstGeom>
          <a:solidFill>
            <a:srgbClr val="FFCC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Нет «обводки» белой краской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436096" y="4509120"/>
            <a:ext cx="3528392" cy="792088"/>
          </a:xfrm>
          <a:prstGeom prst="ellipse">
            <a:avLst/>
          </a:prstGeom>
          <a:solidFill>
            <a:srgbClr val="FFCC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Выполняется после грунтовки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436096" y="5229200"/>
            <a:ext cx="3528392" cy="792088"/>
          </a:xfrm>
          <a:prstGeom prst="ellipse">
            <a:avLst/>
          </a:prstGeom>
          <a:solidFill>
            <a:srgbClr val="FFCC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Есть обжиг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259632" y="5229200"/>
            <a:ext cx="3528392" cy="792088"/>
          </a:xfrm>
          <a:prstGeom prst="ellipse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Нет обжига, покрывается лаком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436096" y="5877272"/>
            <a:ext cx="3528392" cy="792088"/>
          </a:xfrm>
          <a:prstGeom prst="ellipse">
            <a:avLst/>
          </a:prstGeom>
          <a:solidFill>
            <a:srgbClr val="FFCC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Только растительный орнамент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331640" y="5877272"/>
            <a:ext cx="3528392" cy="792088"/>
          </a:xfrm>
          <a:prstGeom prst="ellipse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Есть изображение людей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346050"/>
          </a:xfrm>
        </p:spPr>
        <p:txBody>
          <a:bodyPr>
            <a:normAutofit fontScale="90000"/>
          </a:bodyPr>
          <a:lstStyle/>
          <a:p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620688"/>
            <a:ext cx="7286676" cy="568863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Цель</a:t>
            </a:r>
            <a:r>
              <a:rPr lang="ru-RU" b="1" dirty="0" smtClean="0"/>
              <a:t>: </a:t>
            </a:r>
            <a:r>
              <a:rPr lang="ru-RU" dirty="0" smtClean="0"/>
              <a:t>изучить историю городецкой росписи</a:t>
            </a:r>
          </a:p>
          <a:p>
            <a:pPr fontAlgn="base">
              <a:buNone/>
            </a:pPr>
            <a:r>
              <a:rPr lang="ru-RU" dirty="0" smtClean="0"/>
              <a:t> </a:t>
            </a:r>
          </a:p>
          <a:p>
            <a:pPr fontAlgn="base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Задачи: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pPr fontAlgn="base"/>
            <a:r>
              <a:rPr lang="ru-RU" dirty="0" smtClean="0"/>
              <a:t>выяснить, историю возникновения </a:t>
            </a:r>
            <a:r>
              <a:rPr lang="ru-RU" dirty="0" smtClean="0"/>
              <a:t>Городецкой росписи</a:t>
            </a:r>
            <a:r>
              <a:rPr lang="ru-RU" dirty="0" smtClean="0"/>
              <a:t>; </a:t>
            </a:r>
          </a:p>
          <a:p>
            <a:pPr fontAlgn="base"/>
            <a:r>
              <a:rPr lang="ru-RU" dirty="0" smtClean="0"/>
              <a:t>р</a:t>
            </a:r>
            <a:r>
              <a:rPr lang="ru-RU" dirty="0" smtClean="0"/>
              <a:t>ассмотреть элементы Городецкой </a:t>
            </a:r>
            <a:r>
              <a:rPr lang="ru-RU" dirty="0" smtClean="0"/>
              <a:t>росписи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с</a:t>
            </a:r>
            <a:r>
              <a:rPr lang="ru-RU" dirty="0" smtClean="0"/>
              <a:t>равнить с другими видами народного промысла;</a:t>
            </a:r>
            <a:r>
              <a:rPr lang="ru-RU" dirty="0" smtClean="0"/>
              <a:t> </a:t>
            </a:r>
            <a:endParaRPr lang="ru-RU" dirty="0" smtClean="0"/>
          </a:p>
          <a:p>
            <a:pPr fontAlgn="base"/>
            <a:r>
              <a:rPr lang="ru-RU" dirty="0" smtClean="0"/>
              <a:t> узнать, где в современной жизни можно встретить   Городецкую </a:t>
            </a:r>
            <a:r>
              <a:rPr lang="ru-RU" dirty="0" smtClean="0"/>
              <a:t>роспись.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301208"/>
            <a:ext cx="7884368" cy="1232918"/>
          </a:xfrm>
          <a:prstGeom prst="rect">
            <a:avLst/>
          </a:prstGeom>
          <a:noFill/>
        </p:spPr>
      </p:pic>
      <p:pic>
        <p:nvPicPr>
          <p:cNvPr id="6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0"/>
            <a:ext cx="7884368" cy="12329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В наше время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268761"/>
            <a:ext cx="7286676" cy="44644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наши дни наследие старых мастеров и их лучшие традиции стремятся возродить художники, работающие на фабрике «Городецкая роспись» в г. Городце, которая была создана в 1960 году. К счастью, старинная поволжская роспись сейчас находится в надежных руках талантливых современных художниц. Пятеро из них - Лауреаты премии имени Репина. Это - высшая награда для художников нашей страны. Имена этих художников: Беспалова Л.Ф., </a:t>
            </a:r>
            <a:r>
              <a:rPr lang="ru-RU" dirty="0" err="1" smtClean="0"/>
              <a:t>Кубаткина</a:t>
            </a:r>
            <a:r>
              <a:rPr lang="ru-RU" dirty="0" smtClean="0"/>
              <a:t> Л.А., </a:t>
            </a:r>
            <a:r>
              <a:rPr lang="ru-RU" dirty="0" err="1" smtClean="0"/>
              <a:t>Касатова</a:t>
            </a:r>
            <a:r>
              <a:rPr lang="ru-RU" dirty="0" smtClean="0"/>
              <a:t> Ф.Н., Рукина Т.М., Соколова А.В. </a:t>
            </a:r>
            <a:endParaRPr lang="ru-RU" dirty="0"/>
          </a:p>
        </p:txBody>
      </p:sp>
      <p:pic>
        <p:nvPicPr>
          <p:cNvPr id="4098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373216"/>
            <a:ext cx="7884368" cy="13049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354162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наше 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772816"/>
            <a:ext cx="7286676" cy="33843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Было время, городецкая роспись едва не погибла, но нашлись добрые и талантливые люди, возродившие ее. Они - наша национальная гордость. В наше время в Городце в художественной мастерской работают мастера и обучают своих учеников.</a:t>
            </a:r>
            <a:endParaRPr lang="ru-RU" dirty="0"/>
          </a:p>
        </p:txBody>
      </p:sp>
      <p:pic>
        <p:nvPicPr>
          <p:cNvPr id="4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373216"/>
            <a:ext cx="7884368" cy="13049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Вывод: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68760"/>
            <a:ext cx="7176290" cy="45259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Узнали историю городецкой росписи, её элементы, особенности;</a:t>
            </a:r>
          </a:p>
          <a:p>
            <a:pPr marL="514350" indent="-514350">
              <a:buAutoNum type="arabicPeriod"/>
            </a:pPr>
            <a:r>
              <a:rPr lang="ru-RU" dirty="0" smtClean="0"/>
              <a:t>Сделали сравнительную характеристику городецкой росписи с другими народными промыслами;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Выяснили:</a:t>
            </a:r>
          </a:p>
          <a:p>
            <a:pPr>
              <a:buNone/>
            </a:pPr>
            <a:r>
              <a:rPr lang="ru-RU" b="1" dirty="0" smtClean="0"/>
              <a:t>Городецкая роспись - как ее нам не знать.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Здесь и жаркие кони, молодецкая стать.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Здесь такие букеты, что нельзя описать.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Здесь такие сюжеты, что ни в сказке сказать.</a:t>
            </a: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157192"/>
            <a:ext cx="7884368" cy="13049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89119"/>
            <a:ext cx="7032274" cy="4525963"/>
          </a:xfrm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txBody>
          <a:bodyPr>
            <a:normAutofit/>
          </a:bodyPr>
          <a:lstStyle/>
          <a:p>
            <a:pPr algn="ctr">
              <a:buNone/>
            </a:pPr>
            <a:endParaRPr lang="ru-RU" sz="8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229200"/>
            <a:ext cx="7884368" cy="130492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051720" y="1484784"/>
            <a:ext cx="63113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</a:t>
            </a:r>
          </a:p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76672"/>
            <a:ext cx="7643866" cy="79208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Актуальность: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301208"/>
            <a:ext cx="7884368" cy="1232918"/>
          </a:xfrm>
          <a:prstGeom prst="rect">
            <a:avLst/>
          </a:prstGeom>
          <a:noFill/>
        </p:spPr>
      </p:pic>
      <p:sp>
        <p:nvSpPr>
          <p:cNvPr id="6" name="Выноска со стрелкой вниз 5"/>
          <p:cNvSpPr/>
          <p:nvPr/>
        </p:nvSpPr>
        <p:spPr>
          <a:xfrm>
            <a:off x="2915816" y="1268760"/>
            <a:ext cx="4392488" cy="1080120"/>
          </a:xfrm>
          <a:prstGeom prst="downArrowCallout">
            <a:avLst/>
          </a:prstGeom>
          <a:solidFill>
            <a:srgbClr val="713605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Самый востребованный туристический город</a:t>
            </a:r>
            <a:endParaRPr lang="ru-RU" sz="2000" b="1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987824" y="3573016"/>
            <a:ext cx="4320480" cy="1080120"/>
          </a:xfrm>
          <a:prstGeom prst="downArrowCallout">
            <a:avLst/>
          </a:prstGeom>
          <a:solidFill>
            <a:srgbClr val="713605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Это наше наследие, наша история</a:t>
            </a:r>
            <a:endParaRPr lang="ru-RU" sz="2000" b="1" dirty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987824" y="4581128"/>
            <a:ext cx="4320480" cy="1080120"/>
          </a:xfrm>
          <a:prstGeom prst="downArrowCallout">
            <a:avLst/>
          </a:prstGeom>
          <a:solidFill>
            <a:srgbClr val="713605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школе проходит «декада народных промыслов России»</a:t>
            </a:r>
            <a:endParaRPr lang="ru-RU" b="1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2987824" y="2276872"/>
            <a:ext cx="4320480" cy="1440160"/>
          </a:xfrm>
          <a:prstGeom prst="downArrowCallout">
            <a:avLst/>
          </a:prstGeom>
          <a:solidFill>
            <a:srgbClr val="713605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Изделия народных промыслов России пользуются спросом у туристов </a:t>
            </a:r>
            <a:endParaRPr lang="ru-RU" sz="2000" b="1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259632" y="1600200"/>
            <a:ext cx="1224136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13605"/>
                </a:solidFill>
              </a:rPr>
              <a:t>Справка:</a:t>
            </a:r>
            <a:endParaRPr lang="ru-RU" b="1" dirty="0">
              <a:solidFill>
                <a:srgbClr val="71360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89119"/>
            <a:ext cx="7286676" cy="282000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</a:rPr>
              <a:t>Наро́дные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про́мыслы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одна из форм народного художественного творчества (в частности, изготовление изделий декоративно-прикладного искусства). </a:t>
            </a:r>
            <a:endParaRPr lang="ru-RU" dirty="0"/>
          </a:p>
        </p:txBody>
      </p:sp>
      <p:sp>
        <p:nvSpPr>
          <p:cNvPr id="20482" name="AutoShape 2" descr="https://im0-tub-ru.yandex.net/i?id=020ab9ceb83b9381386454ef57edb164&amp;n=33&amp;h=215&amp;w=32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s://im0-tub-ru.yandex.net/i?id=020ab9ceb83b9381386454ef57edb164&amp;n=33&amp;h=215&amp;w=323"/>
          <p:cNvPicPr>
            <a:picLocks noChangeAspect="1" noChangeArrowheads="1"/>
          </p:cNvPicPr>
          <p:nvPr/>
        </p:nvPicPr>
        <p:blipFill>
          <a:blip r:embed="rId3" cstate="print"/>
          <a:srcRect r="41487"/>
          <a:stretch>
            <a:fillRect/>
          </a:stretch>
        </p:blipFill>
        <p:spPr bwMode="auto">
          <a:xfrm>
            <a:off x="1619672" y="4365104"/>
            <a:ext cx="1800200" cy="2047876"/>
          </a:xfrm>
          <a:prstGeom prst="rect">
            <a:avLst/>
          </a:prstGeom>
          <a:noFill/>
        </p:spPr>
      </p:pic>
      <p:pic>
        <p:nvPicPr>
          <p:cNvPr id="20486" name="Picture 6" descr="https://im3-tub-ru.yandex.net/i?id=c02ce4581824b39a9ada60fb2b6f4658&amp;n=33&amp;h=215&amp;w=3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365104"/>
            <a:ext cx="3076575" cy="2047876"/>
          </a:xfrm>
          <a:prstGeom prst="rect">
            <a:avLst/>
          </a:prstGeom>
          <a:noFill/>
        </p:spPr>
      </p:pic>
      <p:sp>
        <p:nvSpPr>
          <p:cNvPr id="20488" name="AutoShape 8" descr="https://im0-tub-ru.yandex.net/i?id=06e0cc6779fb7a3db1a368ffe34ab4c8&amp;n=33&amp;h=215&amp;w=32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http://rweek.ru/wp-content/uploads/2015/12/481ba583f8b00fb9385a96c89677507f-300x200.jpg"/>
          <p:cNvPicPr>
            <a:picLocks noChangeAspect="1" noChangeArrowheads="1"/>
          </p:cNvPicPr>
          <p:nvPr/>
        </p:nvPicPr>
        <p:blipFill>
          <a:blip r:embed="rId5" cstate="print"/>
          <a:srcRect l="10080" r="24401"/>
          <a:stretch>
            <a:fillRect/>
          </a:stretch>
        </p:blipFill>
        <p:spPr bwMode="auto">
          <a:xfrm>
            <a:off x="6876256" y="4365104"/>
            <a:ext cx="1872208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13605"/>
                </a:solidFill>
              </a:rPr>
              <a:t>Виды народных промыслов:</a:t>
            </a:r>
            <a:endParaRPr lang="ru-RU" b="1" dirty="0">
              <a:solidFill>
                <a:srgbClr val="71360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340769"/>
            <a:ext cx="3287858" cy="4874314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pic>
        <p:nvPicPr>
          <p:cNvPr id="19460" name="Picture 4" descr="http://www.putrossii.ru/sozidanie/pics-lenta/20141216_Narodnie%20promisli_Russkie%20promisli_Kollag.jpg"/>
          <p:cNvPicPr>
            <a:picLocks noChangeAspect="1" noChangeArrowheads="1"/>
          </p:cNvPicPr>
          <p:nvPr/>
        </p:nvPicPr>
        <p:blipFill>
          <a:blip r:embed="rId3" cstate="print"/>
          <a:srcRect b="11461"/>
          <a:stretch>
            <a:fillRect/>
          </a:stretch>
        </p:blipFill>
        <p:spPr bwMode="auto">
          <a:xfrm>
            <a:off x="1331639" y="1556792"/>
            <a:ext cx="7539189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00188" y="1689100"/>
            <a:ext cx="7176268" cy="312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Есть на Волге город древний, настоящий он творец.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 Славится на всю Россию этот город – удалец.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 Распускаются букеты, ярко красками горя.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 Чудо - птицы там порхают, будто в сказку нас  зовя.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Кто сегодня нам расскажет, сразу станет молодец,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Отвечайте дружно хором. </a:t>
            </a:r>
            <a:endParaRPr lang="ru-RU" sz="2400" b="1" smtClean="0"/>
          </a:p>
          <a:p>
            <a:pPr>
              <a:buNone/>
            </a:pPr>
            <a:r>
              <a:rPr lang="ru-RU" sz="2400" b="1" smtClean="0"/>
              <a:t>Это </a:t>
            </a:r>
            <a:r>
              <a:rPr lang="ru-RU" sz="2400" b="1" dirty="0" smtClean="0"/>
              <a:t>город  -  ……….. </a:t>
            </a:r>
            <a:r>
              <a:rPr lang="ru-RU" sz="2400" b="1" smtClean="0"/>
              <a:t> 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4293096"/>
            <a:ext cx="2664296" cy="576064"/>
          </a:xfrm>
          <a:prstGeom prst="rect">
            <a:avLst/>
          </a:prstGeom>
          <a:solidFill>
            <a:srgbClr val="713605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Городец </a:t>
            </a:r>
            <a:endParaRPr lang="ru-RU" sz="3600" b="1" dirty="0"/>
          </a:p>
        </p:txBody>
      </p:sp>
      <p:pic>
        <p:nvPicPr>
          <p:cNvPr id="6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60648"/>
            <a:ext cx="7884368" cy="1232918"/>
          </a:xfrm>
          <a:prstGeom prst="rect">
            <a:avLst/>
          </a:prstGeom>
          <a:noFill/>
        </p:spPr>
      </p:pic>
      <p:pic>
        <p:nvPicPr>
          <p:cNvPr id="7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301208"/>
            <a:ext cx="7884368" cy="12329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Городецкая роспись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89119"/>
            <a:ext cx="580813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lusana.ru/files/19217/653/24.jpg"/>
          <p:cNvPicPr>
            <a:picLocks noChangeAspect="1" noChangeArrowheads="1"/>
          </p:cNvPicPr>
          <p:nvPr/>
        </p:nvPicPr>
        <p:blipFill>
          <a:blip r:embed="rId3" cstate="print"/>
          <a:srcRect l="2315" r="5067"/>
          <a:stretch>
            <a:fillRect/>
          </a:stretch>
        </p:blipFill>
        <p:spPr bwMode="auto">
          <a:xfrm>
            <a:off x="1979712" y="1340768"/>
            <a:ext cx="5976664" cy="4842273"/>
          </a:xfrm>
          <a:prstGeom prst="rect">
            <a:avLst/>
          </a:prstGeom>
          <a:noFill/>
        </p:spPr>
      </p:pic>
      <p:pic>
        <p:nvPicPr>
          <p:cNvPr id="18436" name="Picture 4" descr="https://otvet.imgsmail.ru/download/54586629_b0b6573590825e0331c06672e42012e4_800.jpg"/>
          <p:cNvPicPr>
            <a:picLocks noChangeAspect="1" noChangeArrowheads="1"/>
          </p:cNvPicPr>
          <p:nvPr/>
        </p:nvPicPr>
        <p:blipFill>
          <a:blip r:embed="rId4" cstate="print"/>
          <a:srcRect l="6087" r="6262"/>
          <a:stretch>
            <a:fillRect/>
          </a:stretch>
        </p:blipFill>
        <p:spPr bwMode="auto">
          <a:xfrm>
            <a:off x="1979712" y="1340768"/>
            <a:ext cx="6048672" cy="5000625"/>
          </a:xfrm>
          <a:prstGeom prst="rect">
            <a:avLst/>
          </a:prstGeom>
          <a:noFill/>
        </p:spPr>
      </p:pic>
      <p:pic>
        <p:nvPicPr>
          <p:cNvPr id="18438" name="Picture 6" descr="https://im0-tub-ru.yandex.net/i?id=13ed75898a3e99d72bffc2b97590755b&amp;n=33&amp;h=215&amp;w=287"/>
          <p:cNvPicPr>
            <a:picLocks noChangeAspect="1" noChangeArrowheads="1"/>
          </p:cNvPicPr>
          <p:nvPr/>
        </p:nvPicPr>
        <p:blipFill>
          <a:blip r:embed="rId5" cstate="print"/>
          <a:srcRect l="3211" t="1428" r="3683"/>
          <a:stretch>
            <a:fillRect/>
          </a:stretch>
        </p:blipFill>
        <p:spPr bwMode="auto">
          <a:xfrm>
            <a:off x="1979712" y="1340768"/>
            <a:ext cx="6264696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13605"/>
                </a:solidFill>
              </a:rPr>
              <a:t>Историческая справка:</a:t>
            </a:r>
            <a:endParaRPr lang="ru-RU" b="1" dirty="0">
              <a:solidFill>
                <a:srgbClr val="71360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84784"/>
            <a:ext cx="7286676" cy="231594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Городец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– это небольшой город в нижегородской области, который раскинулся на берегу реки Волги. Именно там почти 2 века назад зародилось традиционное искусство, которое сейчас принято назвать «городецкой росписью». </a:t>
            </a:r>
            <a:endParaRPr lang="ru-RU" sz="2400" dirty="0"/>
          </a:p>
        </p:txBody>
      </p:sp>
      <p:pic>
        <p:nvPicPr>
          <p:cNvPr id="18434" name="Picture 2" descr="http://cs620326.vk.me/v620326706/28f0/tBqyI7ct4FE.jpg"/>
          <p:cNvPicPr>
            <a:picLocks noChangeAspect="1" noChangeArrowheads="1"/>
          </p:cNvPicPr>
          <p:nvPr/>
        </p:nvPicPr>
        <p:blipFill>
          <a:blip r:embed="rId3" cstate="print"/>
          <a:srcRect t="21117" b="4078"/>
          <a:stretch>
            <a:fillRect/>
          </a:stretch>
        </p:blipFill>
        <p:spPr bwMode="auto">
          <a:xfrm>
            <a:off x="1979712" y="3717032"/>
            <a:ext cx="5641790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13605"/>
                </a:solidFill>
              </a:rPr>
              <a:t>Историческая справка:</a:t>
            </a:r>
            <a:endParaRPr lang="ru-RU" b="1" dirty="0">
              <a:solidFill>
                <a:srgbClr val="71360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412777"/>
            <a:ext cx="7286676" cy="367240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Городецкая роспись по дереву</a:t>
            </a:r>
            <a:r>
              <a:rPr lang="ru-RU" dirty="0" smtClean="0"/>
              <a:t> – знаменитый народный промысел Нижегородского края. Он получил развитие во второй половине 19. Жители окрестных деревень слыли искусными ремесленниками, среди которых были кузнецы, ткачи, красильщики, резчики, плотники и столяры. Леса в Заволжье было много, и он давал много дешёвого материала, из которого делали всё: от детских игрушек до предметов мебели. </a:t>
            </a:r>
            <a:endParaRPr lang="ru-RU" dirty="0"/>
          </a:p>
        </p:txBody>
      </p:sp>
      <p:pic>
        <p:nvPicPr>
          <p:cNvPr id="5" name="Picture 2" descr="http://img1.liveinternet.ru/images/attach/c/9/126/290/126290483_0_b0c86_df94a5b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301208"/>
            <a:ext cx="7884368" cy="12329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ock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block1</Template>
  <TotalTime>290</TotalTime>
  <Words>585</Words>
  <Application>Microsoft Office PowerPoint</Application>
  <PresentationFormat>Экран (4:3)</PresentationFormat>
  <Paragraphs>122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block1</vt:lpstr>
      <vt:lpstr>«Волшебные сады» городецкой росписи</vt:lpstr>
      <vt:lpstr>Слайд 2</vt:lpstr>
      <vt:lpstr>Актуальность:</vt:lpstr>
      <vt:lpstr>Справка:</vt:lpstr>
      <vt:lpstr>Виды народных промыслов:</vt:lpstr>
      <vt:lpstr>Слайд 6</vt:lpstr>
      <vt:lpstr>Городецкая роспись</vt:lpstr>
      <vt:lpstr>Историческая справка:</vt:lpstr>
      <vt:lpstr>Историческая справка:</vt:lpstr>
      <vt:lpstr>Историческая справка:</vt:lpstr>
      <vt:lpstr>Историческая справка:</vt:lpstr>
      <vt:lpstr>Историческая справка:</vt:lpstr>
      <vt:lpstr>Историческая справка:</vt:lpstr>
      <vt:lpstr>Историческая справка:</vt:lpstr>
      <vt:lpstr>Основные элементы:</vt:lpstr>
      <vt:lpstr>Основные элементы:</vt:lpstr>
      <vt:lpstr>Как узнать?</vt:lpstr>
      <vt:lpstr>Сравнительная характеристика</vt:lpstr>
      <vt:lpstr>Сравнительная характеристика</vt:lpstr>
      <vt:lpstr>В наше время</vt:lpstr>
      <vt:lpstr>В наше время</vt:lpstr>
      <vt:lpstr>Вывод: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34</cp:revision>
  <dcterms:created xsi:type="dcterms:W3CDTF">2017-02-04T11:30:47Z</dcterms:created>
  <dcterms:modified xsi:type="dcterms:W3CDTF">2017-02-05T16:23:27Z</dcterms:modified>
</cp:coreProperties>
</file>