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2" r:id="rId5"/>
    <p:sldId id="261" r:id="rId6"/>
    <p:sldId id="260" r:id="rId7"/>
    <p:sldId id="266" r:id="rId8"/>
    <p:sldId id="265" r:id="rId9"/>
    <p:sldId id="264" r:id="rId10"/>
    <p:sldId id="263" r:id="rId11"/>
    <p:sldId id="269" r:id="rId12"/>
    <p:sldId id="268" r:id="rId13"/>
    <p:sldId id="267"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66D880B0-B033-4754-A8B6-241E569B0260}" type="datetimeFigureOut">
              <a:rPr lang="ru-RU" smtClean="0"/>
              <a:pPr/>
              <a:t>11.11.2016</a:t>
            </a:fld>
            <a:endParaRPr lang="ru-RU"/>
          </a:p>
        </p:txBody>
      </p:sp>
      <p:sp>
        <p:nvSpPr>
          <p:cNvPr id="16" name="Номер слайда 15"/>
          <p:cNvSpPr>
            <a:spLocks noGrp="1"/>
          </p:cNvSpPr>
          <p:nvPr>
            <p:ph type="sldNum" sz="quarter" idx="11"/>
          </p:nvPr>
        </p:nvSpPr>
        <p:spPr/>
        <p:txBody>
          <a:bodyPr/>
          <a:lstStyle/>
          <a:p>
            <a:fld id="{00FBE43E-4998-4E40-9C3A-8D80FAC7FF3F}"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6D880B0-B033-4754-A8B6-241E569B0260}" type="datetimeFigureOut">
              <a:rPr lang="ru-RU" smtClean="0"/>
              <a:pPr/>
              <a:t>11.11.2016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0FBE43E-4998-4E40-9C3A-8D80FAC7FF3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6D880B0-B033-4754-A8B6-241E569B0260}" type="datetimeFigureOut">
              <a:rPr lang="ru-RU" smtClean="0"/>
              <a:pPr/>
              <a:t>11.11.2016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0FBE43E-4998-4E40-9C3A-8D80FAC7FF3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66D880B0-B033-4754-A8B6-241E569B0260}" type="datetimeFigureOut">
              <a:rPr lang="ru-RU" smtClean="0"/>
              <a:pPr/>
              <a:t>11.11.2016</a:t>
            </a:fld>
            <a:endParaRPr lang="ru-RU"/>
          </a:p>
        </p:txBody>
      </p:sp>
      <p:sp>
        <p:nvSpPr>
          <p:cNvPr id="15" name="Номер слайда 14"/>
          <p:cNvSpPr>
            <a:spLocks noGrp="1"/>
          </p:cNvSpPr>
          <p:nvPr>
            <p:ph type="sldNum" sz="quarter" idx="15"/>
          </p:nvPr>
        </p:nvSpPr>
        <p:spPr/>
        <p:txBody>
          <a:bodyPr/>
          <a:lstStyle>
            <a:lvl1pPr algn="ctr">
              <a:defRPr/>
            </a:lvl1pPr>
          </a:lstStyle>
          <a:p>
            <a:fld id="{00FBE43E-4998-4E40-9C3A-8D80FAC7FF3F}"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66D880B0-B033-4754-A8B6-241E569B0260}" type="datetimeFigureOut">
              <a:rPr lang="ru-RU" smtClean="0"/>
              <a:pPr/>
              <a:t>11.11.2016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0FBE43E-4998-4E40-9C3A-8D80FAC7FF3F}"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66D880B0-B033-4754-A8B6-241E569B0260}" type="datetimeFigureOut">
              <a:rPr lang="ru-RU" smtClean="0"/>
              <a:pPr/>
              <a:t>11.11.2016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0FBE43E-4998-4E40-9C3A-8D80FAC7FF3F}"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00FBE43E-4998-4E40-9C3A-8D80FAC7FF3F}"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66D880B0-B033-4754-A8B6-241E569B0260}" type="datetimeFigureOut">
              <a:rPr lang="ru-RU" smtClean="0"/>
              <a:pPr/>
              <a:t>11.11.2016</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66D880B0-B033-4754-A8B6-241E569B0260}" type="datetimeFigureOut">
              <a:rPr lang="ru-RU" smtClean="0"/>
              <a:pPr/>
              <a:t>11.11.2016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0FBE43E-4998-4E40-9C3A-8D80FAC7FF3F}"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6D880B0-B033-4754-A8B6-241E569B0260}" type="datetimeFigureOut">
              <a:rPr lang="ru-RU" smtClean="0"/>
              <a:pPr/>
              <a:t>11.11.2016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0FBE43E-4998-4E40-9C3A-8D80FAC7FF3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66D880B0-B033-4754-A8B6-241E569B0260}" type="datetimeFigureOut">
              <a:rPr lang="ru-RU" smtClean="0"/>
              <a:pPr/>
              <a:t>11.11.2016</a:t>
            </a:fld>
            <a:endParaRPr lang="ru-RU"/>
          </a:p>
        </p:txBody>
      </p:sp>
      <p:sp>
        <p:nvSpPr>
          <p:cNvPr id="9" name="Номер слайда 8"/>
          <p:cNvSpPr>
            <a:spLocks noGrp="1"/>
          </p:cNvSpPr>
          <p:nvPr>
            <p:ph type="sldNum" sz="quarter" idx="15"/>
          </p:nvPr>
        </p:nvSpPr>
        <p:spPr/>
        <p:txBody>
          <a:bodyPr/>
          <a:lstStyle/>
          <a:p>
            <a:fld id="{00FBE43E-4998-4E40-9C3A-8D80FAC7FF3F}"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66D880B0-B033-4754-A8B6-241E569B0260}" type="datetimeFigureOut">
              <a:rPr lang="ru-RU" smtClean="0"/>
              <a:pPr/>
              <a:t>11.11.2016</a:t>
            </a:fld>
            <a:endParaRPr lang="ru-RU"/>
          </a:p>
        </p:txBody>
      </p:sp>
      <p:sp>
        <p:nvSpPr>
          <p:cNvPr id="9" name="Номер слайда 8"/>
          <p:cNvSpPr>
            <a:spLocks noGrp="1"/>
          </p:cNvSpPr>
          <p:nvPr>
            <p:ph type="sldNum" sz="quarter" idx="11"/>
          </p:nvPr>
        </p:nvSpPr>
        <p:spPr/>
        <p:txBody>
          <a:bodyPr/>
          <a:lstStyle/>
          <a:p>
            <a:fld id="{00FBE43E-4998-4E40-9C3A-8D80FAC7FF3F}"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66D880B0-B033-4754-A8B6-241E569B0260}" type="datetimeFigureOut">
              <a:rPr lang="ru-RU" smtClean="0"/>
              <a:pPr/>
              <a:t>11.11.2016</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00FBE43E-4998-4E40-9C3A-8D80FAC7FF3F}"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214414" y="3699804"/>
            <a:ext cx="7548586" cy="2515278"/>
          </a:xfrm>
        </p:spPr>
        <p:txBody>
          <a:bodyPr/>
          <a:lstStyle/>
          <a:p>
            <a:r>
              <a:rPr lang="ru-RU" dirty="0" err="1" smtClean="0"/>
              <a:t>Сивак</a:t>
            </a:r>
            <a:r>
              <a:rPr lang="ru-RU" dirty="0" smtClean="0"/>
              <a:t> И.</a:t>
            </a:r>
          </a:p>
          <a:p>
            <a:r>
              <a:rPr lang="ru-RU" dirty="0" err="1" smtClean="0"/>
              <a:t>Филимончук</a:t>
            </a:r>
            <a:r>
              <a:rPr lang="ru-RU" dirty="0" smtClean="0"/>
              <a:t> А.</a:t>
            </a:r>
          </a:p>
          <a:p>
            <a:r>
              <a:rPr lang="ru-RU" dirty="0" smtClean="0"/>
              <a:t>Группа </a:t>
            </a:r>
            <a:r>
              <a:rPr lang="ru-RU" dirty="0" smtClean="0"/>
              <a:t>ОБ1401</a:t>
            </a:r>
          </a:p>
          <a:p>
            <a:r>
              <a:rPr lang="ru-RU" dirty="0" smtClean="0"/>
              <a:t>2016 г.</a:t>
            </a:r>
          </a:p>
          <a:p>
            <a:r>
              <a:rPr lang="ru-RU" dirty="0" smtClean="0"/>
              <a:t>Г. Южно-Сахалинск</a:t>
            </a:r>
            <a:endParaRPr lang="ru-RU" dirty="0" smtClean="0"/>
          </a:p>
        </p:txBody>
      </p:sp>
      <p:sp>
        <p:nvSpPr>
          <p:cNvPr id="2" name="Заголовок 1"/>
          <p:cNvSpPr>
            <a:spLocks noGrp="1"/>
          </p:cNvSpPr>
          <p:nvPr>
            <p:ph type="ctrTitle"/>
          </p:nvPr>
        </p:nvSpPr>
        <p:spPr>
          <a:xfrm>
            <a:off x="500034" y="214290"/>
            <a:ext cx="8305800" cy="3286148"/>
          </a:xfrm>
        </p:spPr>
        <p:txBody>
          <a:bodyPr/>
          <a:lstStyle/>
          <a:p>
            <a:r>
              <a:rPr lang="ru-RU" sz="2400" dirty="0" smtClean="0"/>
              <a:t>Министерство </a:t>
            </a:r>
            <a:r>
              <a:rPr lang="ru-RU" sz="2400" dirty="0" smtClean="0"/>
              <a:t> образования  Сахалинской </a:t>
            </a:r>
            <a:r>
              <a:rPr lang="ru-RU" sz="2400" dirty="0" smtClean="0"/>
              <a:t>области</a:t>
            </a:r>
            <a:br>
              <a:rPr lang="ru-RU" sz="2400" dirty="0" smtClean="0"/>
            </a:br>
            <a:r>
              <a:rPr lang="ru-RU" sz="2400" b="1" dirty="0" smtClean="0"/>
              <a:t>ГБПОУ «Сахалинский промышленно- экономический техникум»</a:t>
            </a:r>
            <a:r>
              <a:rPr lang="ru-RU" sz="2400" dirty="0" smtClean="0"/>
              <a:t/>
            </a:r>
            <a:br>
              <a:rPr lang="ru-RU" sz="2400" dirty="0" smtClean="0"/>
            </a:br>
            <a:r>
              <a:rPr smtClean="0"/>
              <a:t>The </a:t>
            </a:r>
            <a:r>
              <a:rPr smtClean="0"/>
              <a:t>release of the Kuril Islands</a:t>
            </a:r>
            <a:r>
              <a:rPr lang="ru-RU" dirty="0" smtClean="0"/>
              <a:t/>
            </a:r>
            <a:br>
              <a:rPr lang="ru-RU" dirty="0" smtClean="0"/>
            </a:br>
            <a:endParaRPr lang="ru-RU" dirty="0"/>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85720" y="214290"/>
            <a:ext cx="8686832" cy="1500198"/>
          </a:xfrm>
        </p:spPr>
        <p:txBody>
          <a:bodyPr>
            <a:normAutofit/>
          </a:bodyPr>
          <a:lstStyle/>
          <a:p>
            <a:pPr>
              <a:buNone/>
            </a:pPr>
            <a:r>
              <a:rPr lang="en-US" dirty="0" smtClean="0"/>
              <a:t>   August </a:t>
            </a:r>
            <a:r>
              <a:rPr lang="en-US" dirty="0" smtClean="0"/>
              <a:t>31, 1945 The </a:t>
            </a:r>
            <a:r>
              <a:rPr lang="en-US" sz="3200" dirty="0" smtClean="0"/>
              <a:t>113</a:t>
            </a:r>
            <a:r>
              <a:rPr lang="en-US" dirty="0" smtClean="0"/>
              <a:t>th separate Sakhalin Infantry Brigade landed on the islands of the Lesser Kuril Ridge and took them without a fight.</a:t>
            </a:r>
            <a:endParaRPr lang="ru-RU" dirty="0" smtClean="0"/>
          </a:p>
          <a:p>
            <a:endParaRPr lang="ru-RU" dirty="0"/>
          </a:p>
        </p:txBody>
      </p:sp>
      <p:pic>
        <p:nvPicPr>
          <p:cNvPr id="3" name="Рисунок 2" descr="orig_76c0539355c4813c725a25d35e56a7d0 (1).jpg"/>
          <p:cNvPicPr>
            <a:picLocks noChangeAspect="1"/>
          </p:cNvPicPr>
          <p:nvPr/>
        </p:nvPicPr>
        <p:blipFill>
          <a:blip r:embed="rId2"/>
          <a:stretch>
            <a:fillRect/>
          </a:stretch>
        </p:blipFill>
        <p:spPr>
          <a:xfrm>
            <a:off x="1571604" y="2214554"/>
            <a:ext cx="5571825" cy="3770776"/>
          </a:xfrm>
          <a:prstGeom prst="rect">
            <a:avLst/>
          </a:prstGeom>
          <a:ln>
            <a:noFill/>
          </a:ln>
          <a:effectLst>
            <a:softEdge rad="112500"/>
          </a:effectLst>
        </p:spPr>
      </p:pic>
    </p:spTree>
  </p:cSld>
  <p:clrMapOvr>
    <a:masterClrMapping/>
  </p:clrMapOvr>
  <p:transition spd="slow">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143504" y="357166"/>
            <a:ext cx="3757610" cy="6143644"/>
          </a:xfrm>
        </p:spPr>
        <p:txBody>
          <a:bodyPr>
            <a:normAutofit/>
          </a:bodyPr>
          <a:lstStyle/>
          <a:p>
            <a:pPr>
              <a:buNone/>
            </a:pPr>
            <a:r>
              <a:rPr lang="en-US" dirty="0" smtClean="0"/>
              <a:t>   on </a:t>
            </a:r>
            <a:r>
              <a:rPr lang="en-US" dirty="0" smtClean="0"/>
              <a:t>September 1 Kunashir company landed automaton battalion, which was waiting for her with a white flag of the Japanese commander of the battalion: the Japanese army garrison capitulated, September 1, was occupied by the island of Shikotan.</a:t>
            </a:r>
            <a:endParaRPr lang="ru-RU" dirty="0" smtClean="0"/>
          </a:p>
          <a:p>
            <a:pPr>
              <a:buNone/>
            </a:pPr>
            <a:endParaRPr lang="ru-RU" dirty="0" smtClean="0"/>
          </a:p>
          <a:p>
            <a:endParaRPr lang="ru-RU" dirty="0"/>
          </a:p>
        </p:txBody>
      </p:sp>
      <p:pic>
        <p:nvPicPr>
          <p:cNvPr id="4" name="Рисунок 3" descr="image21797720.jpg"/>
          <p:cNvPicPr>
            <a:picLocks noChangeAspect="1"/>
          </p:cNvPicPr>
          <p:nvPr/>
        </p:nvPicPr>
        <p:blipFill>
          <a:blip r:embed="rId2"/>
          <a:stretch>
            <a:fillRect/>
          </a:stretch>
        </p:blipFill>
        <p:spPr>
          <a:xfrm>
            <a:off x="357158" y="1357298"/>
            <a:ext cx="5000660" cy="3495676"/>
          </a:xfrm>
          <a:prstGeom prst="rect">
            <a:avLst/>
          </a:prstGeom>
          <a:ln>
            <a:noFill/>
          </a:ln>
          <a:effectLst>
            <a:softEdge rad="112500"/>
          </a:effectLst>
        </p:spPr>
      </p:pic>
    </p:spTree>
  </p:cSld>
  <p:clrMapOvr>
    <a:masterClrMapping/>
  </p:clrMapOvr>
  <p:transition spd="slow">
    <p:checke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85720" y="4667248"/>
            <a:ext cx="8472518" cy="2190752"/>
          </a:xfrm>
        </p:spPr>
        <p:txBody>
          <a:bodyPr>
            <a:normAutofit/>
          </a:bodyPr>
          <a:lstStyle/>
          <a:p>
            <a:pPr>
              <a:buNone/>
            </a:pPr>
            <a:r>
              <a:rPr lang="en-US" dirty="0" smtClean="0"/>
              <a:t>   September </a:t>
            </a:r>
            <a:r>
              <a:rPr lang="en-US" dirty="0" smtClean="0"/>
              <a:t>2, 1945 the US battleship "Missouri" the ceremony of signing of the Japanese surrender. This day is considered the date of the end of World War II.</a:t>
            </a:r>
            <a:endParaRPr lang="ru-RU" dirty="0" smtClean="0"/>
          </a:p>
          <a:p>
            <a:pPr>
              <a:buNone/>
            </a:pPr>
            <a:r>
              <a:rPr lang="en-US" dirty="0" smtClean="0"/>
              <a:t> </a:t>
            </a:r>
            <a:endParaRPr lang="ru-RU" dirty="0" smtClean="0"/>
          </a:p>
          <a:p>
            <a:endParaRPr lang="ru-RU" dirty="0"/>
          </a:p>
        </p:txBody>
      </p:sp>
      <p:pic>
        <p:nvPicPr>
          <p:cNvPr id="3" name="Рисунок 2" descr="15_2.jpg"/>
          <p:cNvPicPr>
            <a:picLocks noChangeAspect="1"/>
          </p:cNvPicPr>
          <p:nvPr/>
        </p:nvPicPr>
        <p:blipFill>
          <a:blip r:embed="rId2"/>
          <a:stretch>
            <a:fillRect/>
          </a:stretch>
        </p:blipFill>
        <p:spPr>
          <a:xfrm>
            <a:off x="1928794" y="500042"/>
            <a:ext cx="5357850" cy="4071936"/>
          </a:xfrm>
          <a:prstGeom prst="rect">
            <a:avLst/>
          </a:prstGeom>
          <a:ln>
            <a:noFill/>
          </a:ln>
          <a:effectLst>
            <a:softEdge rad="112500"/>
          </a:effectLst>
        </p:spPr>
      </p:pic>
    </p:spTree>
  </p:cSld>
  <p:clrMapOvr>
    <a:masterClrMapping/>
  </p:clrMapOvr>
  <p:transition spd="slow">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786050" y="2857496"/>
            <a:ext cx="3829048" cy="1476372"/>
          </a:xfrm>
        </p:spPr>
        <p:txBody>
          <a:bodyPr>
            <a:normAutofit/>
          </a:bodyPr>
          <a:lstStyle/>
          <a:p>
            <a:pPr>
              <a:buNone/>
            </a:pPr>
            <a:r>
              <a:rPr lang="en-US" sz="6000" dirty="0" smtClean="0"/>
              <a:t>THE END</a:t>
            </a:r>
            <a:endParaRPr lang="ru-RU" sz="6000" dirty="0"/>
          </a:p>
        </p:txBody>
      </p:sp>
    </p:spTree>
  </p:cSld>
  <p:clrMapOvr>
    <a:masterClrMapping/>
  </p:clrMapOvr>
  <p:transition spd="slow">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0" y="642918"/>
            <a:ext cx="4114800" cy="5929354"/>
          </a:xfrm>
        </p:spPr>
        <p:txBody>
          <a:bodyPr>
            <a:normAutofit fontScale="92500" lnSpcReduction="10000"/>
          </a:bodyPr>
          <a:lstStyle/>
          <a:p>
            <a:pPr>
              <a:buNone/>
            </a:pPr>
            <a:r>
              <a:rPr lang="en-US" dirty="0" smtClean="0"/>
              <a:t>    February </a:t>
            </a:r>
            <a:r>
              <a:rPr lang="en-US" dirty="0" smtClean="0"/>
              <a:t>1945 held the Crimean Conference of the leaders of the USSR, the USA and the UK, considered the issues of the postwar world and Soviet participation in the war with Japan. February 11, 1945 at the conference an agreement was signed, which provided for Soviet entry into the war against Japan on the side of the Allies in two or three months after Germany's surrender.</a:t>
            </a:r>
            <a:endParaRPr lang="ru-RU" dirty="0" smtClean="0"/>
          </a:p>
          <a:p>
            <a:endParaRPr lang="ru-RU" dirty="0"/>
          </a:p>
        </p:txBody>
      </p:sp>
      <p:pic>
        <p:nvPicPr>
          <p:cNvPr id="4" name="Рисунок 3" descr="45-12.jpg"/>
          <p:cNvPicPr>
            <a:picLocks noChangeAspect="1"/>
          </p:cNvPicPr>
          <p:nvPr/>
        </p:nvPicPr>
        <p:blipFill>
          <a:blip r:embed="rId2" cstate="print"/>
          <a:stretch>
            <a:fillRect/>
          </a:stretch>
        </p:blipFill>
        <p:spPr>
          <a:xfrm>
            <a:off x="285720" y="1428736"/>
            <a:ext cx="4429156" cy="3714776"/>
          </a:xfrm>
          <a:prstGeom prst="rect">
            <a:avLst/>
          </a:prstGeom>
          <a:ln>
            <a:noFill/>
          </a:ln>
          <a:effectLst>
            <a:softEdge rad="112500"/>
          </a:effectLst>
        </p:spPr>
      </p:pic>
    </p:spTree>
  </p:cSld>
  <p:clrMapOvr>
    <a:masterClrMapping/>
  </p:clrMapOvr>
  <p:transition spd="slow">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357686" y="214290"/>
            <a:ext cx="4329114" cy="6643710"/>
          </a:xfrm>
        </p:spPr>
        <p:txBody>
          <a:bodyPr>
            <a:normAutofit fontScale="92500"/>
          </a:bodyPr>
          <a:lstStyle/>
          <a:p>
            <a:pPr>
              <a:buNone/>
            </a:pPr>
            <a:r>
              <a:rPr lang="en-US" dirty="0" smtClean="0"/>
              <a:t>   July </a:t>
            </a:r>
            <a:r>
              <a:rPr lang="en-US" dirty="0" smtClean="0"/>
              <a:t>26, 1945 was published by the Potsdam Declaration of the United States, Great Britain and China, Japan demanded the immediate unconditional surrender. July 28, Japanese Prime Minister Suzuki made a statement, which said that the Japanese government ignored the Potsdam Declaration. The result of this policy were the atomic bombings of Hiroshima by the Americans and Nagasaki and the entry of the USSR in the war against Japan.</a:t>
            </a:r>
            <a:endParaRPr lang="ru-RU" dirty="0" smtClean="0"/>
          </a:p>
          <a:p>
            <a:endParaRPr lang="ru-RU" dirty="0" smtClean="0"/>
          </a:p>
          <a:p>
            <a:endParaRPr lang="ru-RU" dirty="0"/>
          </a:p>
        </p:txBody>
      </p:sp>
      <p:pic>
        <p:nvPicPr>
          <p:cNvPr id="4" name="Рисунок 3" descr="1238514285_22.jpg"/>
          <p:cNvPicPr>
            <a:picLocks noChangeAspect="1"/>
          </p:cNvPicPr>
          <p:nvPr/>
        </p:nvPicPr>
        <p:blipFill>
          <a:blip r:embed="rId2" cstate="print"/>
          <a:stretch>
            <a:fillRect/>
          </a:stretch>
        </p:blipFill>
        <p:spPr>
          <a:xfrm>
            <a:off x="428596" y="1357298"/>
            <a:ext cx="4214842" cy="32432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spli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2"/>
          <p:cNvSpPr>
            <a:spLocks noGrp="1"/>
          </p:cNvSpPr>
          <p:nvPr>
            <p:ph idx="1"/>
          </p:nvPr>
        </p:nvSpPr>
        <p:spPr>
          <a:xfrm>
            <a:off x="357158" y="357166"/>
            <a:ext cx="8329642" cy="1905000"/>
          </a:xfrm>
        </p:spPr>
        <p:txBody>
          <a:bodyPr>
            <a:normAutofit fontScale="92500" lnSpcReduction="20000"/>
          </a:bodyPr>
          <a:lstStyle/>
          <a:p>
            <a:pPr>
              <a:buNone/>
            </a:pPr>
            <a:r>
              <a:rPr lang="en-US" dirty="0" smtClean="0"/>
              <a:t>    Percussion </a:t>
            </a:r>
            <a:r>
              <a:rPr lang="en-US" dirty="0" smtClean="0"/>
              <a:t>group Trans-Baikal, the </a:t>
            </a:r>
            <a:r>
              <a:rPr lang="en-US" sz="3500" dirty="0" smtClean="0"/>
              <a:t>1</a:t>
            </a:r>
            <a:r>
              <a:rPr lang="en-US" dirty="0" smtClean="0"/>
              <a:t>st and </a:t>
            </a:r>
            <a:r>
              <a:rPr lang="en-US" sz="3500" dirty="0" smtClean="0"/>
              <a:t>2</a:t>
            </a:r>
            <a:r>
              <a:rPr lang="en-US" dirty="0" smtClean="0"/>
              <a:t>nd Far Eastern fronts launched an offensive against the Japanese Kwantung Army in Manchuria, we have successfully implemented a number of </a:t>
            </a:r>
            <a:r>
              <a:rPr lang="en-US" dirty="0" smtClean="0"/>
              <a:t> </a:t>
            </a:r>
            <a:r>
              <a:rPr lang="en-US" dirty="0" smtClean="0"/>
              <a:t>war operation</a:t>
            </a:r>
            <a:r>
              <a:rPr lang="en-US" dirty="0" smtClean="0"/>
              <a:t>.</a:t>
            </a:r>
            <a:endParaRPr lang="ru-RU" dirty="0" smtClean="0"/>
          </a:p>
          <a:p>
            <a:pPr>
              <a:buNone/>
            </a:pPr>
            <a:r>
              <a:rPr lang="en-US" dirty="0" smtClean="0"/>
              <a:t> </a:t>
            </a:r>
            <a:endParaRPr lang="ru-RU" dirty="0" smtClean="0"/>
          </a:p>
          <a:p>
            <a:endParaRPr lang="ru-RU" dirty="0"/>
          </a:p>
        </p:txBody>
      </p:sp>
      <p:pic>
        <p:nvPicPr>
          <p:cNvPr id="3" name="Рисунок 2" descr="kurils.jpg"/>
          <p:cNvPicPr>
            <a:picLocks noChangeAspect="1"/>
          </p:cNvPicPr>
          <p:nvPr/>
        </p:nvPicPr>
        <p:blipFill>
          <a:blip r:embed="rId2"/>
          <a:stretch>
            <a:fillRect/>
          </a:stretch>
        </p:blipFill>
        <p:spPr>
          <a:xfrm>
            <a:off x="500034" y="1857364"/>
            <a:ext cx="7643866" cy="4572032"/>
          </a:xfrm>
          <a:prstGeom prst="rect">
            <a:avLst/>
          </a:prstGeom>
          <a:ln>
            <a:noFill/>
          </a:ln>
          <a:effectLst>
            <a:softEdge rad="112500"/>
          </a:effectLst>
        </p:spPr>
      </p:pic>
    </p:spTree>
  </p:cSld>
  <p:clrMapOvr>
    <a:masterClrMapping/>
  </p:clrMapOvr>
  <p:transition spd="slow">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00034" y="4357694"/>
            <a:ext cx="8229600" cy="1905000"/>
          </a:xfrm>
        </p:spPr>
        <p:txBody>
          <a:bodyPr/>
          <a:lstStyle/>
          <a:p>
            <a:pPr>
              <a:buNone/>
            </a:pPr>
            <a:r>
              <a:rPr lang="en-US" dirty="0" smtClean="0"/>
              <a:t>    August </a:t>
            </a:r>
            <a:r>
              <a:rPr lang="en-US" dirty="0" smtClean="0"/>
              <a:t>15 radio was handed a decree of Emperor Hirohito's surrender, acceptance conditions. From that day fighting between American, British and Japanese military forces were stopped</a:t>
            </a:r>
            <a:endParaRPr lang="ru-RU" dirty="0" smtClean="0"/>
          </a:p>
          <a:p>
            <a:endParaRPr lang="ru-RU" dirty="0"/>
          </a:p>
        </p:txBody>
      </p:sp>
      <p:pic>
        <p:nvPicPr>
          <p:cNvPr id="4" name="Рисунок 3" descr="gubved_24082010151659.jpg"/>
          <p:cNvPicPr>
            <a:picLocks noChangeAspect="1"/>
          </p:cNvPicPr>
          <p:nvPr/>
        </p:nvPicPr>
        <p:blipFill>
          <a:blip r:embed="rId2"/>
          <a:stretch>
            <a:fillRect/>
          </a:stretch>
        </p:blipFill>
        <p:spPr>
          <a:xfrm>
            <a:off x="1928794" y="500042"/>
            <a:ext cx="5143536" cy="3638552"/>
          </a:xfrm>
          <a:prstGeom prst="rect">
            <a:avLst/>
          </a:prstGeom>
          <a:ln>
            <a:noFill/>
          </a:ln>
          <a:effectLst>
            <a:softEdge rad="112500"/>
          </a:effectLst>
        </p:spPr>
      </p:pic>
    </p:spTree>
  </p:cSld>
  <p:clrMapOvr>
    <a:masterClrMapping/>
  </p:clrMapOvr>
  <p:transition spd="slow">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596" y="285728"/>
            <a:ext cx="8229600" cy="1833562"/>
          </a:xfrm>
        </p:spPr>
        <p:txBody>
          <a:bodyPr>
            <a:normAutofit fontScale="92500"/>
          </a:bodyPr>
          <a:lstStyle/>
          <a:p>
            <a:pPr>
              <a:buNone/>
            </a:pPr>
            <a:r>
              <a:rPr lang="en-US" dirty="0" smtClean="0"/>
              <a:t>   The </a:t>
            </a:r>
            <a:r>
              <a:rPr lang="en-US" dirty="0" smtClean="0"/>
              <a:t>fighting did not cease even after the commander of the Kwantung Army, General </a:t>
            </a:r>
            <a:r>
              <a:rPr lang="en-US" dirty="0" err="1" smtClean="0"/>
              <a:t>O.Yamada</a:t>
            </a:r>
            <a:r>
              <a:rPr lang="en-US" dirty="0" smtClean="0"/>
              <a:t> signed in Changchun, the 08/19/1945 act of unconditional surrender.</a:t>
            </a:r>
            <a:endParaRPr lang="ru-RU" dirty="0" smtClean="0"/>
          </a:p>
          <a:p>
            <a:pPr>
              <a:buNone/>
            </a:pPr>
            <a:r>
              <a:rPr lang="en-US" dirty="0" smtClean="0"/>
              <a:t> </a:t>
            </a:r>
            <a:endParaRPr lang="ru-RU" dirty="0" smtClean="0"/>
          </a:p>
          <a:p>
            <a:endParaRPr lang="ru-RU" dirty="0"/>
          </a:p>
        </p:txBody>
      </p:sp>
      <p:pic>
        <p:nvPicPr>
          <p:cNvPr id="3" name="Рисунок 2" descr="kurili_1_550.jpg"/>
          <p:cNvPicPr>
            <a:picLocks noChangeAspect="1"/>
          </p:cNvPicPr>
          <p:nvPr/>
        </p:nvPicPr>
        <p:blipFill>
          <a:blip r:embed="rId2"/>
          <a:stretch>
            <a:fillRect/>
          </a:stretch>
        </p:blipFill>
        <p:spPr>
          <a:xfrm>
            <a:off x="1785918" y="2071678"/>
            <a:ext cx="5715040" cy="3857626"/>
          </a:xfrm>
          <a:prstGeom prst="rect">
            <a:avLst/>
          </a:prstGeom>
          <a:ln>
            <a:noFill/>
          </a:ln>
          <a:effectLst>
            <a:softEdge rad="112500"/>
          </a:effectLst>
        </p:spPr>
      </p:pic>
    </p:spTree>
  </p:cSld>
  <p:clrMapOvr>
    <a:masterClrMapping/>
  </p:clrMapOvr>
  <p:transition spd="slow">
    <p:strips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85728"/>
            <a:ext cx="3900486" cy="6215106"/>
          </a:xfrm>
        </p:spPr>
        <p:txBody>
          <a:bodyPr>
            <a:normAutofit/>
          </a:bodyPr>
          <a:lstStyle/>
          <a:p>
            <a:pPr>
              <a:buNone/>
            </a:pPr>
            <a:r>
              <a:rPr lang="en-US" dirty="0" smtClean="0"/>
              <a:t>   From </a:t>
            </a:r>
            <a:r>
              <a:rPr lang="en-US" dirty="0" smtClean="0"/>
              <a:t>19.08. Invasion of the Kuril Islands - on the 09.01.1945, the final amphibious operation of World War II was carried out by Soviet troops. During the operation, when the desperate resistance of the Japanese were successively occupied the island </a:t>
            </a:r>
            <a:r>
              <a:rPr lang="en-US" dirty="0" err="1" smtClean="0"/>
              <a:t>Shumshu</a:t>
            </a:r>
            <a:r>
              <a:rPr lang="en-US" dirty="0" smtClean="0"/>
              <a:t>, </a:t>
            </a:r>
            <a:r>
              <a:rPr lang="en-US" dirty="0" err="1" smtClean="0"/>
              <a:t>Paramushiro</a:t>
            </a:r>
            <a:r>
              <a:rPr lang="en-US" dirty="0" smtClean="0"/>
              <a:t> and other Northern </a:t>
            </a:r>
            <a:r>
              <a:rPr lang="en-US" dirty="0" err="1" smtClean="0"/>
              <a:t>Kurils</a:t>
            </a:r>
            <a:r>
              <a:rPr lang="en-US" dirty="0" smtClean="0"/>
              <a:t>.</a:t>
            </a:r>
            <a:endParaRPr lang="ru-RU" dirty="0" smtClean="0"/>
          </a:p>
          <a:p>
            <a:endParaRPr lang="ru-RU" dirty="0"/>
          </a:p>
        </p:txBody>
      </p:sp>
      <p:pic>
        <p:nvPicPr>
          <p:cNvPr id="3" name="Рисунок 2" descr="orig_76c0539355c4813c725a25d35e56a7d0.jpg"/>
          <p:cNvPicPr>
            <a:picLocks noChangeAspect="1"/>
          </p:cNvPicPr>
          <p:nvPr/>
        </p:nvPicPr>
        <p:blipFill>
          <a:blip r:embed="rId2"/>
          <a:stretch>
            <a:fillRect/>
          </a:stretch>
        </p:blipFill>
        <p:spPr>
          <a:xfrm>
            <a:off x="4214810" y="1500174"/>
            <a:ext cx="4143404" cy="314327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strip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00034" y="4143380"/>
            <a:ext cx="8229600" cy="2333628"/>
          </a:xfrm>
        </p:spPr>
        <p:txBody>
          <a:bodyPr/>
          <a:lstStyle/>
          <a:p>
            <a:pPr>
              <a:buNone/>
            </a:pPr>
            <a:r>
              <a:rPr lang="en-US" dirty="0" smtClean="0"/>
              <a:t>   August </a:t>
            </a:r>
            <a:r>
              <a:rPr lang="en-US" dirty="0" smtClean="0"/>
              <a:t>23 the commander of the Japanese forces in the northern Kuril Islands, Lt. Gen. </a:t>
            </a:r>
            <a:r>
              <a:rPr lang="en-US" dirty="0" err="1" smtClean="0"/>
              <a:t>Fusako</a:t>
            </a:r>
            <a:r>
              <a:rPr lang="en-US" dirty="0" smtClean="0"/>
              <a:t> </a:t>
            </a:r>
            <a:r>
              <a:rPr lang="en-US" dirty="0" err="1" smtClean="0"/>
              <a:t>Tsutsumi</a:t>
            </a:r>
            <a:r>
              <a:rPr lang="en-US" dirty="0" smtClean="0"/>
              <a:t> accepted the terms of surrender, led troops to assembly points for surrender and surrendered himself.</a:t>
            </a:r>
            <a:endParaRPr lang="ru-RU" dirty="0" smtClean="0"/>
          </a:p>
          <a:p>
            <a:endParaRPr lang="ru-RU" dirty="0"/>
          </a:p>
        </p:txBody>
      </p:sp>
      <p:pic>
        <p:nvPicPr>
          <p:cNvPr id="3" name="Рисунок 2" descr="original-13.jpg"/>
          <p:cNvPicPr>
            <a:picLocks noChangeAspect="1"/>
          </p:cNvPicPr>
          <p:nvPr/>
        </p:nvPicPr>
        <p:blipFill>
          <a:blip r:embed="rId2"/>
          <a:stretch>
            <a:fillRect/>
          </a:stretch>
        </p:blipFill>
        <p:spPr>
          <a:xfrm>
            <a:off x="1643042" y="428604"/>
            <a:ext cx="5715008" cy="3545018"/>
          </a:xfrm>
          <a:prstGeom prst="rect">
            <a:avLst/>
          </a:prstGeom>
          <a:ln>
            <a:noFill/>
          </a:ln>
          <a:effectLst>
            <a:softEdge rad="112500"/>
          </a:effectLst>
        </p:spPr>
      </p:pic>
    </p:spTree>
  </p:cSld>
  <p:clrMapOvr>
    <a:masterClrMapping/>
  </p:clrMapOvr>
  <p:transition spd="slow">
    <p:blind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85728"/>
            <a:ext cx="3971924" cy="6215106"/>
          </a:xfrm>
        </p:spPr>
        <p:txBody>
          <a:bodyPr>
            <a:normAutofit/>
          </a:bodyPr>
          <a:lstStyle/>
          <a:p>
            <a:pPr>
              <a:buNone/>
            </a:pPr>
            <a:r>
              <a:rPr lang="en-US" dirty="0" smtClean="0"/>
              <a:t>   August </a:t>
            </a:r>
            <a:r>
              <a:rPr lang="en-US" dirty="0" smtClean="0"/>
              <a:t>22, 1945 Chief of the Soviet Forces in the Far East of the Soviet Union Marshal AM </a:t>
            </a:r>
            <a:r>
              <a:rPr lang="en-US" dirty="0" err="1" smtClean="0"/>
              <a:t>Vasilevsky</a:t>
            </a:r>
            <a:r>
              <a:rPr lang="en-US" dirty="0" smtClean="0"/>
              <a:t> ordered the command of the Pacific Fleet Forces North Pacific fleet, together with the command of the </a:t>
            </a:r>
            <a:r>
              <a:rPr lang="en-US" sz="3200" dirty="0" smtClean="0"/>
              <a:t>2</a:t>
            </a:r>
            <a:r>
              <a:rPr lang="en-US" dirty="0" smtClean="0"/>
              <a:t>nd Far Eastern Front to take the South Kuril Islands.</a:t>
            </a:r>
            <a:endParaRPr lang="ru-RU" dirty="0" smtClean="0"/>
          </a:p>
          <a:p>
            <a:endParaRPr lang="ru-RU" dirty="0"/>
          </a:p>
        </p:txBody>
      </p:sp>
      <p:pic>
        <p:nvPicPr>
          <p:cNvPr id="3" name="Рисунок 2" descr="YKurDesant-go_to_ships.jpg"/>
          <p:cNvPicPr>
            <a:picLocks noChangeAspect="1"/>
          </p:cNvPicPr>
          <p:nvPr/>
        </p:nvPicPr>
        <p:blipFill>
          <a:blip r:embed="rId2"/>
          <a:stretch>
            <a:fillRect/>
          </a:stretch>
        </p:blipFill>
        <p:spPr>
          <a:xfrm>
            <a:off x="4214810" y="1357298"/>
            <a:ext cx="4683996" cy="4286256"/>
          </a:xfrm>
          <a:prstGeom prst="rect">
            <a:avLst/>
          </a:prstGeom>
          <a:ln>
            <a:noFill/>
          </a:ln>
          <a:effectLst>
            <a:softEdge rad="112500"/>
          </a:effectLst>
        </p:spPr>
      </p:pic>
    </p:spTree>
  </p:cSld>
  <p:clrMapOvr>
    <a:masterClrMapping/>
  </p:clrMapOvr>
  <p:transition spd="slow">
    <p:blinds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58</TotalTime>
  <Words>508</Words>
  <Application>Microsoft Office PowerPoint</Application>
  <PresentationFormat>Экран (4:3)</PresentationFormat>
  <Paragraphs>21</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Бумажная</vt:lpstr>
      <vt:lpstr>Министерство  образования  Сахалинской области ГБПОУ «Сахалинский промышленно- экономический техникум» The release of the Kuril Islands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Анатолий</dc:creator>
  <cp:lastModifiedBy>Анатолий</cp:lastModifiedBy>
  <cp:revision>7</cp:revision>
  <dcterms:created xsi:type="dcterms:W3CDTF">2016-11-08T22:42:39Z</dcterms:created>
  <dcterms:modified xsi:type="dcterms:W3CDTF">2016-11-11T11:08:40Z</dcterms:modified>
</cp:coreProperties>
</file>