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364" r:id="rId2"/>
    <p:sldId id="501" r:id="rId3"/>
    <p:sldId id="502" r:id="rId4"/>
    <p:sldId id="503" r:id="rId5"/>
    <p:sldId id="275" r:id="rId6"/>
    <p:sldId id="511" r:id="rId7"/>
    <p:sldId id="512" r:id="rId8"/>
    <p:sldId id="510" r:id="rId9"/>
    <p:sldId id="513" r:id="rId10"/>
    <p:sldId id="516" r:id="rId11"/>
    <p:sldId id="517" r:id="rId12"/>
    <p:sldId id="518" r:id="rId13"/>
    <p:sldId id="519" r:id="rId14"/>
    <p:sldId id="521" r:id="rId15"/>
    <p:sldId id="522" r:id="rId16"/>
    <p:sldId id="524" r:id="rId17"/>
    <p:sldId id="523" r:id="rId18"/>
    <p:sldId id="525" r:id="rId19"/>
    <p:sldId id="526" r:id="rId20"/>
    <p:sldId id="486" r:id="rId21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159"/>
    <a:srgbClr val="FF1769"/>
    <a:srgbClr val="78BA00"/>
    <a:srgbClr val="FF7D23"/>
    <a:srgbClr val="00CCFF"/>
    <a:srgbClr val="00A4EF"/>
    <a:srgbClr val="FF2E12"/>
    <a:srgbClr val="00D8CC"/>
    <a:srgbClr val="FFB900"/>
    <a:srgbClr val="7200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55" autoAdjust="0"/>
    <p:restoredTop sz="94660"/>
  </p:normalViewPr>
  <p:slideViewPr>
    <p:cSldViewPr>
      <p:cViewPr varScale="1">
        <p:scale>
          <a:sx n="74" d="100"/>
          <a:sy n="74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96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F713D-2246-42FE-A3B6-3BD8745EFAE4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CFCE5-F914-4E82-A033-CE6026452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70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167D8-2F87-4071-ABFE-7AA2BCDF82E6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4A6EA-AB38-463E-800E-6E931FB31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704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8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167D8-2F87-4071-ABFE-7AA2BCDF82E6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4A6EA-AB38-463E-800E-6E931FB31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617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167D8-2F87-4071-ABFE-7AA2BCDF82E6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4A6EA-AB38-463E-800E-6E931FB31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27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167D8-2F87-4071-ABFE-7AA2BCDF82E6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4A6EA-AB38-463E-800E-6E931FB31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28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167D8-2F87-4071-ABFE-7AA2BCDF82E6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4A6EA-AB38-463E-800E-6E931FB31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152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09600" y="676896"/>
            <a:ext cx="1219200" cy="1274161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ayers"/>
          <p:cNvSpPr>
            <a:spLocks noChangeAspect="1" noEditPoints="1"/>
          </p:cNvSpPr>
          <p:nvPr userDrawn="1"/>
        </p:nvSpPr>
        <p:spPr bwMode="auto">
          <a:xfrm>
            <a:off x="864969" y="949931"/>
            <a:ext cx="708462" cy="728092"/>
          </a:xfrm>
          <a:custGeom>
            <a:avLst/>
            <a:gdLst>
              <a:gd name="T0" fmla="*/ 677 w 677"/>
              <a:gd name="T1" fmla="*/ 339 h 677"/>
              <a:gd name="T2" fmla="*/ 338 w 677"/>
              <a:gd name="T3" fmla="*/ 508 h 677"/>
              <a:gd name="T4" fmla="*/ 0 w 677"/>
              <a:gd name="T5" fmla="*/ 339 h 677"/>
              <a:gd name="T6" fmla="*/ 113 w 677"/>
              <a:gd name="T7" fmla="*/ 282 h 677"/>
              <a:gd name="T8" fmla="*/ 338 w 677"/>
              <a:gd name="T9" fmla="*/ 395 h 677"/>
              <a:gd name="T10" fmla="*/ 564 w 677"/>
              <a:gd name="T11" fmla="*/ 282 h 677"/>
              <a:gd name="T12" fmla="*/ 677 w 677"/>
              <a:gd name="T13" fmla="*/ 339 h 677"/>
              <a:gd name="T14" fmla="*/ 338 w 677"/>
              <a:gd name="T15" fmla="*/ 0 h 677"/>
              <a:gd name="T16" fmla="*/ 677 w 677"/>
              <a:gd name="T17" fmla="*/ 169 h 677"/>
              <a:gd name="T18" fmla="*/ 338 w 677"/>
              <a:gd name="T19" fmla="*/ 339 h 677"/>
              <a:gd name="T20" fmla="*/ 0 w 677"/>
              <a:gd name="T21" fmla="*/ 169 h 677"/>
              <a:gd name="T22" fmla="*/ 338 w 677"/>
              <a:gd name="T23" fmla="*/ 0 h 677"/>
              <a:gd name="T24" fmla="*/ 677 w 677"/>
              <a:gd name="T25" fmla="*/ 508 h 677"/>
              <a:gd name="T26" fmla="*/ 338 w 677"/>
              <a:gd name="T27" fmla="*/ 677 h 677"/>
              <a:gd name="T28" fmla="*/ 0 w 677"/>
              <a:gd name="T29" fmla="*/ 508 h 677"/>
              <a:gd name="T30" fmla="*/ 113 w 677"/>
              <a:gd name="T31" fmla="*/ 451 h 677"/>
              <a:gd name="T32" fmla="*/ 338 w 677"/>
              <a:gd name="T33" fmla="*/ 564 h 677"/>
              <a:gd name="T34" fmla="*/ 564 w 677"/>
              <a:gd name="T35" fmla="*/ 451 h 677"/>
              <a:gd name="T36" fmla="*/ 677 w 677"/>
              <a:gd name="T37" fmla="*/ 508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77" h="677">
                <a:moveTo>
                  <a:pt x="677" y="339"/>
                </a:moveTo>
                <a:lnTo>
                  <a:pt x="338" y="508"/>
                </a:lnTo>
                <a:lnTo>
                  <a:pt x="0" y="339"/>
                </a:lnTo>
                <a:lnTo>
                  <a:pt x="113" y="282"/>
                </a:lnTo>
                <a:lnTo>
                  <a:pt x="338" y="395"/>
                </a:lnTo>
                <a:lnTo>
                  <a:pt x="564" y="282"/>
                </a:lnTo>
                <a:lnTo>
                  <a:pt x="677" y="339"/>
                </a:lnTo>
                <a:close/>
                <a:moveTo>
                  <a:pt x="338" y="0"/>
                </a:moveTo>
                <a:lnTo>
                  <a:pt x="677" y="169"/>
                </a:lnTo>
                <a:lnTo>
                  <a:pt x="338" y="339"/>
                </a:lnTo>
                <a:lnTo>
                  <a:pt x="0" y="169"/>
                </a:lnTo>
                <a:lnTo>
                  <a:pt x="338" y="0"/>
                </a:lnTo>
                <a:close/>
                <a:moveTo>
                  <a:pt x="677" y="508"/>
                </a:moveTo>
                <a:lnTo>
                  <a:pt x="338" y="677"/>
                </a:lnTo>
                <a:lnTo>
                  <a:pt x="0" y="508"/>
                </a:lnTo>
                <a:lnTo>
                  <a:pt x="113" y="451"/>
                </a:lnTo>
                <a:lnTo>
                  <a:pt x="338" y="564"/>
                </a:lnTo>
                <a:lnTo>
                  <a:pt x="564" y="451"/>
                </a:lnTo>
                <a:lnTo>
                  <a:pt x="677" y="508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/>
          </a:p>
        </p:txBody>
      </p:sp>
      <p:sp>
        <p:nvSpPr>
          <p:cNvPr id="8" name="TextBox 7"/>
          <p:cNvSpPr txBox="1"/>
          <p:nvPr userDrawn="1"/>
        </p:nvSpPr>
        <p:spPr>
          <a:xfrm>
            <a:off x="1923157" y="559827"/>
            <a:ext cx="64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cs typeface="Segoe UI" pitchFamily="34" charset="0"/>
              </a:rPr>
              <a:t>Premium </a:t>
            </a:r>
            <a:r>
              <a:rPr lang="en-US" sz="6000" b="1" dirty="0" smtClean="0">
                <a:solidFill>
                  <a:srgbClr val="00CCFF"/>
                </a:solidFill>
                <a:latin typeface="Segoe UI" pitchFamily="34" charset="0"/>
                <a:cs typeface="Segoe UI" pitchFamily="34" charset="0"/>
              </a:rPr>
              <a:t>METRO</a:t>
            </a:r>
            <a:endParaRPr lang="en-US" sz="6000" b="1" dirty="0">
              <a:solidFill>
                <a:srgbClr val="00CCFF"/>
              </a:solidFill>
              <a:latin typeface="Segoe UI" pitchFamily="34" charset="0"/>
              <a:cs typeface="Segoe UI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133599" y="1472863"/>
            <a:ext cx="6019800" cy="0"/>
          </a:xfrm>
          <a:prstGeom prst="line">
            <a:avLst/>
          </a:prstGeom>
          <a:ln w="28575"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2014974" y="1527864"/>
            <a:ext cx="6290825" cy="4231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UI" pitchFamily="34" charset="0"/>
                <a:cs typeface="Segoe UI" pitchFamily="34" charset="0"/>
              </a:rPr>
              <a:t>Multi-purpose, Business Presentation Template</a:t>
            </a:r>
            <a:endParaRPr lang="en-US" sz="2150" b="1" dirty="0">
              <a:solidFill>
                <a:schemeClr val="tx1">
                  <a:lumMod val="50000"/>
                  <a:lumOff val="5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rot="10800000">
            <a:off x="7696200" y="0"/>
            <a:ext cx="1447800" cy="1527864"/>
          </a:xfrm>
          <a:prstGeom prst="rtTriangle">
            <a:avLst/>
          </a:prstGeom>
          <a:solidFill>
            <a:srgbClr val="FF17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 rot="2878057">
            <a:off x="8101828" y="294967"/>
            <a:ext cx="1027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Segoe UI" pitchFamily="34" charset="0"/>
                <a:cs typeface="Segoe UI" pitchFamily="34" charset="0"/>
              </a:rPr>
              <a:t>NEW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609600" y="2514600"/>
            <a:ext cx="2514600" cy="1752600"/>
          </a:xfrm>
          <a:prstGeom prst="rect">
            <a:avLst/>
          </a:prstGeom>
          <a:solidFill>
            <a:srgbClr val="FF7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3352800" y="2514600"/>
            <a:ext cx="2438400" cy="1752600"/>
          </a:xfrm>
          <a:prstGeom prst="rect">
            <a:avLst/>
          </a:prstGeom>
          <a:solidFill>
            <a:srgbClr val="78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6019800" y="2514600"/>
            <a:ext cx="2362200" cy="1752600"/>
          </a:xfrm>
          <a:prstGeom prst="rect">
            <a:avLst/>
          </a:prstGeom>
          <a:solidFill>
            <a:srgbClr val="00A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609600" y="4495800"/>
            <a:ext cx="2514600" cy="1752600"/>
          </a:xfrm>
          <a:prstGeom prst="rect">
            <a:avLst/>
          </a:prstGeom>
          <a:solidFill>
            <a:srgbClr val="00D8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3352800" y="4495800"/>
            <a:ext cx="2438400" cy="1752600"/>
          </a:xfrm>
          <a:prstGeom prst="rect">
            <a:avLst/>
          </a:prstGeom>
          <a:solidFill>
            <a:srgbClr val="FF17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6019800" y="4495800"/>
            <a:ext cx="2362200" cy="1752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1111726" y="3212068"/>
            <a:ext cx="1510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Aspect Ratio:</a:t>
            </a:r>
            <a:endParaRPr lang="en-US" sz="20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1151800" y="3429000"/>
            <a:ext cx="1430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4:3 </a:t>
            </a:r>
            <a:r>
              <a:rPr lang="en-US" sz="24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&amp; </a:t>
            </a:r>
            <a:r>
              <a:rPr lang="en-US" sz="24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A4</a:t>
            </a:r>
            <a:endParaRPr lang="en-US" sz="28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246762" y="3733800"/>
            <a:ext cx="1240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LETTER</a:t>
            </a:r>
            <a:endParaRPr lang="en-US" sz="28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252396" y="3276600"/>
            <a:ext cx="1215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TOP 10</a:t>
            </a:r>
            <a:endParaRPr lang="en-US" sz="28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6248428" y="3562290"/>
            <a:ext cx="1904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METRO COLOR</a:t>
            </a:r>
            <a:endParaRPr lang="en-US" sz="24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6957239" y="3810000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OPTIONS</a:t>
            </a:r>
            <a:endParaRPr lang="en-US" sz="20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762000" y="5257800"/>
            <a:ext cx="1381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PPTX</a:t>
            </a:r>
            <a:r>
              <a:rPr lang="en-US" sz="20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/</a:t>
            </a:r>
            <a:r>
              <a:rPr lang="en-US" sz="20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PPT</a:t>
            </a:r>
            <a:endParaRPr lang="en-US" sz="24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7696" y="4538246"/>
            <a:ext cx="1475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Segoe UI Semilight" pitchFamily="34" charset="0"/>
                <a:cs typeface="Segoe UI Semilight" pitchFamily="34" charset="0"/>
              </a:rPr>
              <a:t>File Included</a:t>
            </a:r>
            <a:endParaRPr lang="en-US" sz="2000" dirty="0">
              <a:solidFill>
                <a:schemeClr val="bg1"/>
              </a:solidFill>
              <a:latin typeface="Segoe UI Semilight" pitchFamily="34" charset="0"/>
              <a:cs typeface="Segoe UI Semilight" pitchFamily="34" charset="0"/>
            </a:endParaRPr>
          </a:p>
        </p:txBody>
      </p:sp>
      <p:sp>
        <p:nvSpPr>
          <p:cNvPr id="27" name="Check File Icon"/>
          <p:cNvSpPr>
            <a:spLocks noChangeAspect="1" noEditPoints="1"/>
          </p:cNvSpPr>
          <p:nvPr userDrawn="1"/>
        </p:nvSpPr>
        <p:spPr bwMode="auto">
          <a:xfrm>
            <a:off x="2306054" y="4800600"/>
            <a:ext cx="513346" cy="609600"/>
          </a:xfrm>
          <a:custGeom>
            <a:avLst/>
            <a:gdLst>
              <a:gd name="T0" fmla="*/ 64 w 621"/>
              <a:gd name="T1" fmla="*/ 508 h 741"/>
              <a:gd name="T2" fmla="*/ 177 w 621"/>
              <a:gd name="T3" fmla="*/ 621 h 741"/>
              <a:gd name="T4" fmla="*/ 360 w 621"/>
              <a:gd name="T5" fmla="*/ 437 h 741"/>
              <a:gd name="T6" fmla="*/ 416 w 621"/>
              <a:gd name="T7" fmla="*/ 501 h 741"/>
              <a:gd name="T8" fmla="*/ 177 w 621"/>
              <a:gd name="T9" fmla="*/ 741 h 741"/>
              <a:gd name="T10" fmla="*/ 0 w 621"/>
              <a:gd name="T11" fmla="*/ 578 h 741"/>
              <a:gd name="T12" fmla="*/ 64 w 621"/>
              <a:gd name="T13" fmla="*/ 508 h 741"/>
              <a:gd name="T14" fmla="*/ 0 w 621"/>
              <a:gd name="T15" fmla="*/ 0 h 741"/>
              <a:gd name="T16" fmla="*/ 409 w 621"/>
              <a:gd name="T17" fmla="*/ 0 h 741"/>
              <a:gd name="T18" fmla="*/ 621 w 621"/>
              <a:gd name="T19" fmla="*/ 212 h 741"/>
              <a:gd name="T20" fmla="*/ 621 w 621"/>
              <a:gd name="T21" fmla="*/ 734 h 741"/>
              <a:gd name="T22" fmla="*/ 247 w 621"/>
              <a:gd name="T23" fmla="*/ 734 h 741"/>
              <a:gd name="T24" fmla="*/ 304 w 621"/>
              <a:gd name="T25" fmla="*/ 677 h 741"/>
              <a:gd name="T26" fmla="*/ 565 w 621"/>
              <a:gd name="T27" fmla="*/ 677 h 741"/>
              <a:gd name="T28" fmla="*/ 565 w 621"/>
              <a:gd name="T29" fmla="*/ 282 h 741"/>
              <a:gd name="T30" fmla="*/ 339 w 621"/>
              <a:gd name="T31" fmla="*/ 282 h 741"/>
              <a:gd name="T32" fmla="*/ 339 w 621"/>
              <a:gd name="T33" fmla="*/ 56 h 741"/>
              <a:gd name="T34" fmla="*/ 57 w 621"/>
              <a:gd name="T35" fmla="*/ 56 h 741"/>
              <a:gd name="T36" fmla="*/ 57 w 621"/>
              <a:gd name="T37" fmla="*/ 451 h 741"/>
              <a:gd name="T38" fmla="*/ 0 w 621"/>
              <a:gd name="T39" fmla="*/ 508 h 741"/>
              <a:gd name="T40" fmla="*/ 0 w 621"/>
              <a:gd name="T41" fmla="*/ 0 h 741"/>
              <a:gd name="T42" fmla="*/ 0 w 621"/>
              <a:gd name="T43" fmla="*/ 734 h 741"/>
              <a:gd name="T44" fmla="*/ 0 w 621"/>
              <a:gd name="T45" fmla="*/ 635 h 741"/>
              <a:gd name="T46" fmla="*/ 99 w 621"/>
              <a:gd name="T47" fmla="*/ 734 h 741"/>
              <a:gd name="T48" fmla="*/ 0 w 621"/>
              <a:gd name="T49" fmla="*/ 734 h 741"/>
              <a:gd name="T50" fmla="*/ 395 w 621"/>
              <a:gd name="T51" fmla="*/ 70 h 741"/>
              <a:gd name="T52" fmla="*/ 395 w 621"/>
              <a:gd name="T53" fmla="*/ 226 h 741"/>
              <a:gd name="T54" fmla="*/ 550 w 621"/>
              <a:gd name="T55" fmla="*/ 226 h 741"/>
              <a:gd name="T56" fmla="*/ 395 w 621"/>
              <a:gd name="T57" fmla="*/ 70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1" h="741">
                <a:moveTo>
                  <a:pt x="64" y="508"/>
                </a:moveTo>
                <a:lnTo>
                  <a:pt x="177" y="621"/>
                </a:lnTo>
                <a:lnTo>
                  <a:pt x="360" y="437"/>
                </a:lnTo>
                <a:lnTo>
                  <a:pt x="416" y="501"/>
                </a:lnTo>
                <a:lnTo>
                  <a:pt x="177" y="741"/>
                </a:lnTo>
                <a:lnTo>
                  <a:pt x="0" y="578"/>
                </a:lnTo>
                <a:lnTo>
                  <a:pt x="64" y="508"/>
                </a:lnTo>
                <a:close/>
                <a:moveTo>
                  <a:pt x="0" y="0"/>
                </a:moveTo>
                <a:lnTo>
                  <a:pt x="409" y="0"/>
                </a:lnTo>
                <a:lnTo>
                  <a:pt x="621" y="212"/>
                </a:lnTo>
                <a:lnTo>
                  <a:pt x="621" y="734"/>
                </a:lnTo>
                <a:lnTo>
                  <a:pt x="247" y="734"/>
                </a:lnTo>
                <a:lnTo>
                  <a:pt x="304" y="677"/>
                </a:lnTo>
                <a:lnTo>
                  <a:pt x="565" y="677"/>
                </a:lnTo>
                <a:lnTo>
                  <a:pt x="565" y="282"/>
                </a:lnTo>
                <a:lnTo>
                  <a:pt x="339" y="282"/>
                </a:lnTo>
                <a:lnTo>
                  <a:pt x="339" y="56"/>
                </a:lnTo>
                <a:lnTo>
                  <a:pt x="57" y="56"/>
                </a:lnTo>
                <a:lnTo>
                  <a:pt x="57" y="451"/>
                </a:lnTo>
                <a:lnTo>
                  <a:pt x="0" y="508"/>
                </a:lnTo>
                <a:lnTo>
                  <a:pt x="0" y="0"/>
                </a:lnTo>
                <a:close/>
                <a:moveTo>
                  <a:pt x="0" y="734"/>
                </a:moveTo>
                <a:lnTo>
                  <a:pt x="0" y="635"/>
                </a:lnTo>
                <a:lnTo>
                  <a:pt x="99" y="734"/>
                </a:lnTo>
                <a:lnTo>
                  <a:pt x="0" y="734"/>
                </a:lnTo>
                <a:close/>
                <a:moveTo>
                  <a:pt x="395" y="70"/>
                </a:moveTo>
                <a:lnTo>
                  <a:pt x="395" y="226"/>
                </a:lnTo>
                <a:lnTo>
                  <a:pt x="550" y="226"/>
                </a:lnTo>
                <a:lnTo>
                  <a:pt x="395" y="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/>
          </a:p>
        </p:txBody>
      </p:sp>
      <p:sp>
        <p:nvSpPr>
          <p:cNvPr id="28" name="TextBox 27"/>
          <p:cNvSpPr txBox="1"/>
          <p:nvPr userDrawn="1"/>
        </p:nvSpPr>
        <p:spPr>
          <a:xfrm>
            <a:off x="1055111" y="5517178"/>
            <a:ext cx="130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POTX</a:t>
            </a: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/</a:t>
            </a:r>
            <a:r>
              <a:rPr lang="en-US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POT</a:t>
            </a:r>
            <a:endParaRPr lang="en-US" sz="20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312027" y="5734110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PSD</a:t>
            </a:r>
            <a:r>
              <a:rPr lang="en-US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/</a:t>
            </a:r>
            <a:r>
              <a:rPr lang="en-US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PNG</a:t>
            </a:r>
            <a:endParaRPr lang="en-US" sz="20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0" name="Screen Icon"/>
          <p:cNvSpPr>
            <a:spLocks noChangeAspect="1" noEditPoints="1"/>
          </p:cNvSpPr>
          <p:nvPr userDrawn="1"/>
        </p:nvSpPr>
        <p:spPr bwMode="auto">
          <a:xfrm>
            <a:off x="1618457" y="2733675"/>
            <a:ext cx="496886" cy="418864"/>
          </a:xfrm>
          <a:custGeom>
            <a:avLst/>
            <a:gdLst>
              <a:gd name="T0" fmla="*/ 240 w 677"/>
              <a:gd name="T1" fmla="*/ 480 h 564"/>
              <a:gd name="T2" fmla="*/ 466 w 677"/>
              <a:gd name="T3" fmla="*/ 480 h 564"/>
              <a:gd name="T4" fmla="*/ 508 w 677"/>
              <a:gd name="T5" fmla="*/ 564 h 564"/>
              <a:gd name="T6" fmla="*/ 198 w 677"/>
              <a:gd name="T7" fmla="*/ 564 h 564"/>
              <a:gd name="T8" fmla="*/ 240 w 677"/>
              <a:gd name="T9" fmla="*/ 480 h 564"/>
              <a:gd name="T10" fmla="*/ 56 w 677"/>
              <a:gd name="T11" fmla="*/ 0 h 564"/>
              <a:gd name="T12" fmla="*/ 621 w 677"/>
              <a:gd name="T13" fmla="*/ 0 h 564"/>
              <a:gd name="T14" fmla="*/ 677 w 677"/>
              <a:gd name="T15" fmla="*/ 56 h 564"/>
              <a:gd name="T16" fmla="*/ 677 w 677"/>
              <a:gd name="T17" fmla="*/ 395 h 564"/>
              <a:gd name="T18" fmla="*/ 621 w 677"/>
              <a:gd name="T19" fmla="*/ 451 h 564"/>
              <a:gd name="T20" fmla="*/ 56 w 677"/>
              <a:gd name="T21" fmla="*/ 451 h 564"/>
              <a:gd name="T22" fmla="*/ 0 w 677"/>
              <a:gd name="T23" fmla="*/ 395 h 564"/>
              <a:gd name="T24" fmla="*/ 0 w 677"/>
              <a:gd name="T25" fmla="*/ 56 h 564"/>
              <a:gd name="T26" fmla="*/ 56 w 677"/>
              <a:gd name="T27" fmla="*/ 0 h 564"/>
              <a:gd name="T28" fmla="*/ 71 w 677"/>
              <a:gd name="T29" fmla="*/ 56 h 564"/>
              <a:gd name="T30" fmla="*/ 71 w 677"/>
              <a:gd name="T31" fmla="*/ 395 h 564"/>
              <a:gd name="T32" fmla="*/ 607 w 677"/>
              <a:gd name="T33" fmla="*/ 395 h 564"/>
              <a:gd name="T34" fmla="*/ 607 w 677"/>
              <a:gd name="T35" fmla="*/ 56 h 564"/>
              <a:gd name="T36" fmla="*/ 71 w 677"/>
              <a:gd name="T37" fmla="*/ 56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77" h="564">
                <a:moveTo>
                  <a:pt x="240" y="480"/>
                </a:moveTo>
                <a:lnTo>
                  <a:pt x="466" y="480"/>
                </a:lnTo>
                <a:lnTo>
                  <a:pt x="508" y="564"/>
                </a:lnTo>
                <a:lnTo>
                  <a:pt x="198" y="564"/>
                </a:lnTo>
                <a:lnTo>
                  <a:pt x="240" y="480"/>
                </a:lnTo>
                <a:close/>
                <a:moveTo>
                  <a:pt x="56" y="0"/>
                </a:moveTo>
                <a:lnTo>
                  <a:pt x="621" y="0"/>
                </a:lnTo>
                <a:cubicBezTo>
                  <a:pt x="652" y="0"/>
                  <a:pt x="677" y="25"/>
                  <a:pt x="677" y="56"/>
                </a:cubicBezTo>
                <a:lnTo>
                  <a:pt x="677" y="395"/>
                </a:lnTo>
                <a:cubicBezTo>
                  <a:pt x="677" y="426"/>
                  <a:pt x="652" y="451"/>
                  <a:pt x="621" y="451"/>
                </a:cubicBezTo>
                <a:lnTo>
                  <a:pt x="56" y="451"/>
                </a:lnTo>
                <a:cubicBezTo>
                  <a:pt x="25" y="451"/>
                  <a:pt x="0" y="426"/>
                  <a:pt x="0" y="395"/>
                </a:cubicBezTo>
                <a:lnTo>
                  <a:pt x="0" y="56"/>
                </a:lnTo>
                <a:cubicBezTo>
                  <a:pt x="0" y="25"/>
                  <a:pt x="25" y="0"/>
                  <a:pt x="56" y="0"/>
                </a:cubicBezTo>
                <a:close/>
                <a:moveTo>
                  <a:pt x="71" y="56"/>
                </a:moveTo>
                <a:lnTo>
                  <a:pt x="71" y="395"/>
                </a:lnTo>
                <a:lnTo>
                  <a:pt x="607" y="395"/>
                </a:lnTo>
                <a:lnTo>
                  <a:pt x="607" y="56"/>
                </a:lnTo>
                <a:lnTo>
                  <a:pt x="71" y="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/>
          </a:p>
        </p:txBody>
      </p:sp>
      <p:sp>
        <p:nvSpPr>
          <p:cNvPr id="31" name="Search Icon"/>
          <p:cNvSpPr>
            <a:spLocks noChangeAspect="1" noEditPoints="1"/>
          </p:cNvSpPr>
          <p:nvPr userDrawn="1"/>
        </p:nvSpPr>
        <p:spPr bwMode="auto">
          <a:xfrm rot="16200000">
            <a:off x="7318678" y="2764614"/>
            <a:ext cx="737108" cy="744064"/>
          </a:xfrm>
          <a:custGeom>
            <a:avLst/>
            <a:gdLst>
              <a:gd name="T0" fmla="*/ 22 w 591"/>
              <a:gd name="T1" fmla="*/ 483 h 592"/>
              <a:gd name="T2" fmla="*/ 170 w 591"/>
              <a:gd name="T3" fmla="*/ 338 h 592"/>
              <a:gd name="T4" fmla="*/ 147 w 591"/>
              <a:gd name="T5" fmla="*/ 226 h 592"/>
              <a:gd name="T6" fmla="*/ 366 w 591"/>
              <a:gd name="T7" fmla="*/ 0 h 592"/>
              <a:gd name="T8" fmla="*/ 591 w 591"/>
              <a:gd name="T9" fmla="*/ 226 h 592"/>
              <a:gd name="T10" fmla="*/ 366 w 591"/>
              <a:gd name="T11" fmla="*/ 444 h 592"/>
              <a:gd name="T12" fmla="*/ 258 w 591"/>
              <a:gd name="T13" fmla="*/ 424 h 592"/>
              <a:gd name="T14" fmla="*/ 108 w 591"/>
              <a:gd name="T15" fmla="*/ 570 h 592"/>
              <a:gd name="T16" fmla="*/ 22 w 591"/>
              <a:gd name="T17" fmla="*/ 570 h 592"/>
              <a:gd name="T18" fmla="*/ 22 w 591"/>
              <a:gd name="T19" fmla="*/ 483 h 592"/>
              <a:gd name="T20" fmla="*/ 366 w 591"/>
              <a:gd name="T21" fmla="*/ 84 h 592"/>
              <a:gd name="T22" fmla="*/ 225 w 591"/>
              <a:gd name="T23" fmla="*/ 226 h 592"/>
              <a:gd name="T24" fmla="*/ 366 w 591"/>
              <a:gd name="T25" fmla="*/ 367 h 592"/>
              <a:gd name="T26" fmla="*/ 507 w 591"/>
              <a:gd name="T27" fmla="*/ 226 h 592"/>
              <a:gd name="T28" fmla="*/ 366 w 591"/>
              <a:gd name="T29" fmla="*/ 84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91" h="592">
                <a:moveTo>
                  <a:pt x="22" y="483"/>
                </a:moveTo>
                <a:lnTo>
                  <a:pt x="170" y="338"/>
                </a:lnTo>
                <a:cubicBezTo>
                  <a:pt x="151" y="305"/>
                  <a:pt x="147" y="267"/>
                  <a:pt x="147" y="226"/>
                </a:cubicBezTo>
                <a:cubicBezTo>
                  <a:pt x="147" y="101"/>
                  <a:pt x="241" y="0"/>
                  <a:pt x="366" y="0"/>
                </a:cubicBezTo>
                <a:cubicBezTo>
                  <a:pt x="490" y="0"/>
                  <a:pt x="591" y="101"/>
                  <a:pt x="591" y="226"/>
                </a:cubicBezTo>
                <a:cubicBezTo>
                  <a:pt x="591" y="350"/>
                  <a:pt x="490" y="444"/>
                  <a:pt x="366" y="444"/>
                </a:cubicBezTo>
                <a:cubicBezTo>
                  <a:pt x="327" y="444"/>
                  <a:pt x="290" y="441"/>
                  <a:pt x="258" y="424"/>
                </a:cubicBezTo>
                <a:lnTo>
                  <a:pt x="108" y="570"/>
                </a:lnTo>
                <a:cubicBezTo>
                  <a:pt x="86" y="592"/>
                  <a:pt x="44" y="592"/>
                  <a:pt x="22" y="570"/>
                </a:cubicBezTo>
                <a:cubicBezTo>
                  <a:pt x="0" y="548"/>
                  <a:pt x="0" y="505"/>
                  <a:pt x="22" y="483"/>
                </a:cubicBezTo>
                <a:close/>
                <a:moveTo>
                  <a:pt x="366" y="84"/>
                </a:moveTo>
                <a:cubicBezTo>
                  <a:pt x="288" y="84"/>
                  <a:pt x="225" y="148"/>
                  <a:pt x="225" y="226"/>
                </a:cubicBezTo>
                <a:cubicBezTo>
                  <a:pt x="225" y="303"/>
                  <a:pt x="288" y="367"/>
                  <a:pt x="366" y="367"/>
                </a:cubicBezTo>
                <a:cubicBezTo>
                  <a:pt x="444" y="367"/>
                  <a:pt x="507" y="303"/>
                  <a:pt x="507" y="226"/>
                </a:cubicBezTo>
                <a:cubicBezTo>
                  <a:pt x="507" y="148"/>
                  <a:pt x="444" y="84"/>
                  <a:pt x="366" y="8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3581400" y="5276910"/>
            <a:ext cx="2008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150+ SLIDES</a:t>
            </a:r>
            <a:endParaRPr lang="en-US" sz="28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3" name="Command Line Icon"/>
          <p:cNvSpPr>
            <a:spLocks noChangeAspect="1" noEditPoints="1"/>
          </p:cNvSpPr>
          <p:nvPr userDrawn="1"/>
        </p:nvSpPr>
        <p:spPr bwMode="auto">
          <a:xfrm>
            <a:off x="3685283" y="4830619"/>
            <a:ext cx="533400" cy="452582"/>
          </a:xfrm>
          <a:custGeom>
            <a:avLst/>
            <a:gdLst>
              <a:gd name="T0" fmla="*/ 0 w 734"/>
              <a:gd name="T1" fmla="*/ 0 h 621"/>
              <a:gd name="T2" fmla="*/ 734 w 734"/>
              <a:gd name="T3" fmla="*/ 0 h 621"/>
              <a:gd name="T4" fmla="*/ 734 w 734"/>
              <a:gd name="T5" fmla="*/ 621 h 621"/>
              <a:gd name="T6" fmla="*/ 0 w 734"/>
              <a:gd name="T7" fmla="*/ 621 h 621"/>
              <a:gd name="T8" fmla="*/ 0 w 734"/>
              <a:gd name="T9" fmla="*/ 0 h 621"/>
              <a:gd name="T10" fmla="*/ 57 w 734"/>
              <a:gd name="T11" fmla="*/ 113 h 621"/>
              <a:gd name="T12" fmla="*/ 57 w 734"/>
              <a:gd name="T13" fmla="*/ 565 h 621"/>
              <a:gd name="T14" fmla="*/ 678 w 734"/>
              <a:gd name="T15" fmla="*/ 565 h 621"/>
              <a:gd name="T16" fmla="*/ 678 w 734"/>
              <a:gd name="T17" fmla="*/ 113 h 621"/>
              <a:gd name="T18" fmla="*/ 57 w 734"/>
              <a:gd name="T19" fmla="*/ 113 h 621"/>
              <a:gd name="T20" fmla="*/ 113 w 734"/>
              <a:gd name="T21" fmla="*/ 198 h 621"/>
              <a:gd name="T22" fmla="*/ 198 w 734"/>
              <a:gd name="T23" fmla="*/ 198 h 621"/>
              <a:gd name="T24" fmla="*/ 282 w 734"/>
              <a:gd name="T25" fmla="*/ 311 h 621"/>
              <a:gd name="T26" fmla="*/ 198 w 734"/>
              <a:gd name="T27" fmla="*/ 424 h 621"/>
              <a:gd name="T28" fmla="*/ 113 w 734"/>
              <a:gd name="T29" fmla="*/ 424 h 621"/>
              <a:gd name="T30" fmla="*/ 198 w 734"/>
              <a:gd name="T31" fmla="*/ 311 h 621"/>
              <a:gd name="T32" fmla="*/ 113 w 734"/>
              <a:gd name="T33" fmla="*/ 198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34" h="621">
                <a:moveTo>
                  <a:pt x="0" y="0"/>
                </a:moveTo>
                <a:lnTo>
                  <a:pt x="734" y="0"/>
                </a:lnTo>
                <a:lnTo>
                  <a:pt x="734" y="621"/>
                </a:lnTo>
                <a:lnTo>
                  <a:pt x="0" y="621"/>
                </a:lnTo>
                <a:lnTo>
                  <a:pt x="0" y="0"/>
                </a:lnTo>
                <a:close/>
                <a:moveTo>
                  <a:pt x="57" y="113"/>
                </a:moveTo>
                <a:lnTo>
                  <a:pt x="57" y="565"/>
                </a:lnTo>
                <a:lnTo>
                  <a:pt x="678" y="565"/>
                </a:lnTo>
                <a:lnTo>
                  <a:pt x="678" y="113"/>
                </a:lnTo>
                <a:lnTo>
                  <a:pt x="57" y="113"/>
                </a:lnTo>
                <a:close/>
                <a:moveTo>
                  <a:pt x="113" y="198"/>
                </a:moveTo>
                <a:lnTo>
                  <a:pt x="198" y="198"/>
                </a:lnTo>
                <a:lnTo>
                  <a:pt x="282" y="311"/>
                </a:lnTo>
                <a:lnTo>
                  <a:pt x="198" y="424"/>
                </a:lnTo>
                <a:lnTo>
                  <a:pt x="113" y="424"/>
                </a:lnTo>
                <a:lnTo>
                  <a:pt x="198" y="311"/>
                </a:lnTo>
                <a:lnTo>
                  <a:pt x="113" y="19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/>
          </a:p>
        </p:txBody>
      </p:sp>
      <p:sp>
        <p:nvSpPr>
          <p:cNvPr id="34" name="TextBox 33"/>
          <p:cNvSpPr txBox="1"/>
          <p:nvPr userDrawn="1"/>
        </p:nvSpPr>
        <p:spPr>
          <a:xfrm>
            <a:off x="4440177" y="5029200"/>
            <a:ext cx="11224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UNIQUE</a:t>
            </a:r>
            <a:endParaRPr lang="en-US" sz="24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3581400" y="5562600"/>
            <a:ext cx="1993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egoe UI Semilight" pitchFamily="34" charset="0"/>
                <a:cs typeface="Segoe UI Semilight" pitchFamily="34" charset="0"/>
              </a:rPr>
              <a:t>PER COLOR</a:t>
            </a:r>
            <a:endParaRPr lang="en-US" sz="3200" dirty="0">
              <a:solidFill>
                <a:schemeClr val="bg1"/>
              </a:solidFill>
              <a:latin typeface="Segoe UI Semilight" pitchFamily="34" charset="0"/>
              <a:cs typeface="Segoe UI Semilight" pitchFamily="34" charset="0"/>
            </a:endParaRPr>
          </a:p>
        </p:txBody>
      </p:sp>
      <p:sp>
        <p:nvSpPr>
          <p:cNvPr id="36" name="Share Icon"/>
          <p:cNvSpPr>
            <a:spLocks noChangeAspect="1" noEditPoints="1"/>
          </p:cNvSpPr>
          <p:nvPr userDrawn="1"/>
        </p:nvSpPr>
        <p:spPr bwMode="auto">
          <a:xfrm>
            <a:off x="7010400" y="4800600"/>
            <a:ext cx="464550" cy="433988"/>
          </a:xfrm>
          <a:custGeom>
            <a:avLst/>
            <a:gdLst>
              <a:gd name="T0" fmla="*/ 113 w 847"/>
              <a:gd name="T1" fmla="*/ 282 h 790"/>
              <a:gd name="T2" fmla="*/ 226 w 847"/>
              <a:gd name="T3" fmla="*/ 395 h 790"/>
              <a:gd name="T4" fmla="*/ 183 w 847"/>
              <a:gd name="T5" fmla="*/ 483 h 790"/>
              <a:gd name="T6" fmla="*/ 438 w 847"/>
              <a:gd name="T7" fmla="*/ 677 h 790"/>
              <a:gd name="T8" fmla="*/ 485 w 847"/>
              <a:gd name="T9" fmla="*/ 789 h 790"/>
              <a:gd name="T10" fmla="*/ 452 w 847"/>
              <a:gd name="T11" fmla="*/ 790 h 790"/>
              <a:gd name="T12" fmla="*/ 71 w 847"/>
              <a:gd name="T13" fmla="*/ 500 h 790"/>
              <a:gd name="T14" fmla="*/ 0 w 847"/>
              <a:gd name="T15" fmla="*/ 395 h 790"/>
              <a:gd name="T16" fmla="*/ 113 w 847"/>
              <a:gd name="T17" fmla="*/ 282 h 790"/>
              <a:gd name="T18" fmla="*/ 579 w 847"/>
              <a:gd name="T19" fmla="*/ 0 h 790"/>
              <a:gd name="T20" fmla="*/ 692 w 847"/>
              <a:gd name="T21" fmla="*/ 113 h 790"/>
              <a:gd name="T22" fmla="*/ 579 w 847"/>
              <a:gd name="T23" fmla="*/ 226 h 790"/>
              <a:gd name="T24" fmla="*/ 466 w 847"/>
              <a:gd name="T25" fmla="*/ 113 h 790"/>
              <a:gd name="T26" fmla="*/ 452 w 847"/>
              <a:gd name="T27" fmla="*/ 113 h 790"/>
              <a:gd name="T28" fmla="*/ 200 w 847"/>
              <a:gd name="T29" fmla="*/ 267 h 790"/>
              <a:gd name="T30" fmla="*/ 113 w 847"/>
              <a:gd name="T31" fmla="*/ 240 h 790"/>
              <a:gd name="T32" fmla="*/ 87 w 847"/>
              <a:gd name="T33" fmla="*/ 242 h 790"/>
              <a:gd name="T34" fmla="*/ 452 w 847"/>
              <a:gd name="T35" fmla="*/ 0 h 790"/>
              <a:gd name="T36" fmla="*/ 535 w 847"/>
              <a:gd name="T37" fmla="*/ 9 h 790"/>
              <a:gd name="T38" fmla="*/ 579 w 847"/>
              <a:gd name="T39" fmla="*/ 0 h 790"/>
              <a:gd name="T40" fmla="*/ 593 w 847"/>
              <a:gd name="T41" fmla="*/ 564 h 790"/>
              <a:gd name="T42" fmla="*/ 659 w 847"/>
              <a:gd name="T43" fmla="*/ 586 h 790"/>
              <a:gd name="T44" fmla="*/ 734 w 847"/>
              <a:gd name="T45" fmla="*/ 395 h 790"/>
              <a:gd name="T46" fmla="*/ 681 w 847"/>
              <a:gd name="T47" fmla="*/ 230 h 790"/>
              <a:gd name="T48" fmla="*/ 734 w 847"/>
              <a:gd name="T49" fmla="*/ 118 h 790"/>
              <a:gd name="T50" fmla="*/ 847 w 847"/>
              <a:gd name="T51" fmla="*/ 395 h 790"/>
              <a:gd name="T52" fmla="*/ 703 w 847"/>
              <a:gd name="T53" fmla="*/ 699 h 790"/>
              <a:gd name="T54" fmla="*/ 593 w 847"/>
              <a:gd name="T55" fmla="*/ 790 h 790"/>
              <a:gd name="T56" fmla="*/ 480 w 847"/>
              <a:gd name="T57" fmla="*/ 677 h 790"/>
              <a:gd name="T58" fmla="*/ 593 w 847"/>
              <a:gd name="T59" fmla="*/ 564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47" h="790">
                <a:moveTo>
                  <a:pt x="113" y="282"/>
                </a:moveTo>
                <a:cubicBezTo>
                  <a:pt x="175" y="282"/>
                  <a:pt x="226" y="333"/>
                  <a:pt x="226" y="395"/>
                </a:cubicBezTo>
                <a:cubicBezTo>
                  <a:pt x="226" y="431"/>
                  <a:pt x="209" y="462"/>
                  <a:pt x="183" y="483"/>
                </a:cubicBezTo>
                <a:cubicBezTo>
                  <a:pt x="219" y="591"/>
                  <a:pt x="319" y="671"/>
                  <a:pt x="438" y="677"/>
                </a:cubicBezTo>
                <a:cubicBezTo>
                  <a:pt x="438" y="721"/>
                  <a:pt x="456" y="760"/>
                  <a:pt x="485" y="789"/>
                </a:cubicBezTo>
                <a:lnTo>
                  <a:pt x="452" y="790"/>
                </a:lnTo>
                <a:cubicBezTo>
                  <a:pt x="270" y="790"/>
                  <a:pt x="116" y="667"/>
                  <a:pt x="71" y="500"/>
                </a:cubicBezTo>
                <a:cubicBezTo>
                  <a:pt x="29" y="483"/>
                  <a:pt x="0" y="442"/>
                  <a:pt x="0" y="395"/>
                </a:cubicBezTo>
                <a:cubicBezTo>
                  <a:pt x="0" y="333"/>
                  <a:pt x="51" y="282"/>
                  <a:pt x="113" y="282"/>
                </a:cubicBezTo>
                <a:close/>
                <a:moveTo>
                  <a:pt x="579" y="0"/>
                </a:moveTo>
                <a:cubicBezTo>
                  <a:pt x="641" y="0"/>
                  <a:pt x="692" y="50"/>
                  <a:pt x="692" y="113"/>
                </a:cubicBezTo>
                <a:cubicBezTo>
                  <a:pt x="692" y="175"/>
                  <a:pt x="641" y="226"/>
                  <a:pt x="579" y="226"/>
                </a:cubicBezTo>
                <a:cubicBezTo>
                  <a:pt x="516" y="226"/>
                  <a:pt x="466" y="175"/>
                  <a:pt x="466" y="113"/>
                </a:cubicBezTo>
                <a:cubicBezTo>
                  <a:pt x="461" y="113"/>
                  <a:pt x="456" y="113"/>
                  <a:pt x="452" y="113"/>
                </a:cubicBezTo>
                <a:cubicBezTo>
                  <a:pt x="342" y="113"/>
                  <a:pt x="247" y="175"/>
                  <a:pt x="200" y="267"/>
                </a:cubicBezTo>
                <a:cubicBezTo>
                  <a:pt x="175" y="250"/>
                  <a:pt x="145" y="240"/>
                  <a:pt x="113" y="240"/>
                </a:cubicBezTo>
                <a:lnTo>
                  <a:pt x="87" y="242"/>
                </a:lnTo>
                <a:cubicBezTo>
                  <a:pt x="147" y="100"/>
                  <a:pt x="288" y="0"/>
                  <a:pt x="452" y="0"/>
                </a:cubicBezTo>
                <a:cubicBezTo>
                  <a:pt x="480" y="0"/>
                  <a:pt x="508" y="3"/>
                  <a:pt x="535" y="9"/>
                </a:cubicBezTo>
                <a:cubicBezTo>
                  <a:pt x="548" y="3"/>
                  <a:pt x="563" y="0"/>
                  <a:pt x="579" y="0"/>
                </a:cubicBezTo>
                <a:close/>
                <a:moveTo>
                  <a:pt x="593" y="564"/>
                </a:moveTo>
                <a:cubicBezTo>
                  <a:pt x="618" y="564"/>
                  <a:pt x="641" y="572"/>
                  <a:pt x="659" y="586"/>
                </a:cubicBezTo>
                <a:cubicBezTo>
                  <a:pt x="706" y="536"/>
                  <a:pt x="734" y="469"/>
                  <a:pt x="734" y="395"/>
                </a:cubicBezTo>
                <a:cubicBezTo>
                  <a:pt x="734" y="333"/>
                  <a:pt x="714" y="276"/>
                  <a:pt x="681" y="230"/>
                </a:cubicBezTo>
                <a:cubicBezTo>
                  <a:pt x="712" y="202"/>
                  <a:pt x="732" y="163"/>
                  <a:pt x="734" y="118"/>
                </a:cubicBezTo>
                <a:cubicBezTo>
                  <a:pt x="804" y="190"/>
                  <a:pt x="847" y="287"/>
                  <a:pt x="847" y="395"/>
                </a:cubicBezTo>
                <a:cubicBezTo>
                  <a:pt x="847" y="517"/>
                  <a:pt x="791" y="627"/>
                  <a:pt x="703" y="699"/>
                </a:cubicBezTo>
                <a:cubicBezTo>
                  <a:pt x="693" y="751"/>
                  <a:pt x="647" y="790"/>
                  <a:pt x="593" y="790"/>
                </a:cubicBezTo>
                <a:cubicBezTo>
                  <a:pt x="530" y="790"/>
                  <a:pt x="480" y="740"/>
                  <a:pt x="480" y="677"/>
                </a:cubicBezTo>
                <a:cubicBezTo>
                  <a:pt x="480" y="615"/>
                  <a:pt x="530" y="564"/>
                  <a:pt x="593" y="5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/>
          </a:p>
        </p:txBody>
      </p:sp>
      <p:sp>
        <p:nvSpPr>
          <p:cNvPr id="37" name="TextBox 36"/>
          <p:cNvSpPr txBox="1"/>
          <p:nvPr userDrawn="1"/>
        </p:nvSpPr>
        <p:spPr>
          <a:xfrm>
            <a:off x="6212946" y="5327303"/>
            <a:ext cx="1871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UNLIMITED</a:t>
            </a:r>
            <a:endParaRPr lang="en-US" sz="28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6441546" y="5634335"/>
            <a:ext cx="1788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VARATIONS</a:t>
            </a:r>
            <a:endParaRPr lang="en-US" sz="28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3550887" y="3352800"/>
            <a:ext cx="20422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CHANGE </a:t>
            </a:r>
            <a:r>
              <a:rPr lang="en-US" sz="2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YOUR</a:t>
            </a:r>
            <a:endParaRPr lang="en-US" sz="21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3524181" y="3615898"/>
            <a:ext cx="20956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PRESENTATION</a:t>
            </a:r>
            <a:endParaRPr lang="en-US" sz="22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1" name="Shout Icon"/>
          <p:cNvSpPr>
            <a:spLocks noChangeAspect="1" noEditPoints="1"/>
          </p:cNvSpPr>
          <p:nvPr userDrawn="1"/>
        </p:nvSpPr>
        <p:spPr bwMode="auto">
          <a:xfrm>
            <a:off x="4224835" y="2796570"/>
            <a:ext cx="694330" cy="480030"/>
          </a:xfrm>
          <a:custGeom>
            <a:avLst/>
            <a:gdLst>
              <a:gd name="T0" fmla="*/ 735 w 903"/>
              <a:gd name="T1" fmla="*/ 332 h 623"/>
              <a:gd name="T2" fmla="*/ 728 w 903"/>
              <a:gd name="T3" fmla="*/ 276 h 623"/>
              <a:gd name="T4" fmla="*/ 896 w 903"/>
              <a:gd name="T5" fmla="*/ 256 h 623"/>
              <a:gd name="T6" fmla="*/ 903 w 903"/>
              <a:gd name="T7" fmla="*/ 312 h 623"/>
              <a:gd name="T8" fmla="*/ 735 w 903"/>
              <a:gd name="T9" fmla="*/ 332 h 623"/>
              <a:gd name="T10" fmla="*/ 698 w 903"/>
              <a:gd name="T11" fmla="*/ 164 h 623"/>
              <a:gd name="T12" fmla="*/ 656 w 903"/>
              <a:gd name="T13" fmla="*/ 126 h 623"/>
              <a:gd name="T14" fmla="*/ 769 w 903"/>
              <a:gd name="T15" fmla="*/ 0 h 623"/>
              <a:gd name="T16" fmla="*/ 811 w 903"/>
              <a:gd name="T17" fmla="*/ 38 h 623"/>
              <a:gd name="T18" fmla="*/ 698 w 903"/>
              <a:gd name="T19" fmla="*/ 164 h 623"/>
              <a:gd name="T20" fmla="*/ 712 w 903"/>
              <a:gd name="T21" fmla="*/ 489 h 623"/>
              <a:gd name="T22" fmla="*/ 733 w 903"/>
              <a:gd name="T23" fmla="*/ 436 h 623"/>
              <a:gd name="T24" fmla="*/ 890 w 903"/>
              <a:gd name="T25" fmla="*/ 500 h 623"/>
              <a:gd name="T26" fmla="*/ 869 w 903"/>
              <a:gd name="T27" fmla="*/ 552 h 623"/>
              <a:gd name="T28" fmla="*/ 712 w 903"/>
              <a:gd name="T29" fmla="*/ 489 h 623"/>
              <a:gd name="T30" fmla="*/ 0 w 903"/>
              <a:gd name="T31" fmla="*/ 298 h 623"/>
              <a:gd name="T32" fmla="*/ 63 w 903"/>
              <a:gd name="T33" fmla="*/ 270 h 623"/>
              <a:gd name="T34" fmla="*/ 90 w 903"/>
              <a:gd name="T35" fmla="*/ 504 h 623"/>
              <a:gd name="T36" fmla="*/ 28 w 903"/>
              <a:gd name="T37" fmla="*/ 496 h 623"/>
              <a:gd name="T38" fmla="*/ 0 w 903"/>
              <a:gd name="T39" fmla="*/ 298 h 623"/>
              <a:gd name="T40" fmla="*/ 564 w 903"/>
              <a:gd name="T41" fmla="*/ 44 h 623"/>
              <a:gd name="T42" fmla="*/ 672 w 903"/>
              <a:gd name="T43" fmla="*/ 303 h 623"/>
              <a:gd name="T44" fmla="*/ 649 w 903"/>
              <a:gd name="T45" fmla="*/ 580 h 623"/>
              <a:gd name="T46" fmla="*/ 378 w 903"/>
              <a:gd name="T47" fmla="*/ 543 h 623"/>
              <a:gd name="T48" fmla="*/ 352 w 903"/>
              <a:gd name="T49" fmla="*/ 623 h 623"/>
              <a:gd name="T50" fmla="*/ 211 w 903"/>
              <a:gd name="T51" fmla="*/ 623 h 623"/>
              <a:gd name="T52" fmla="*/ 187 w 903"/>
              <a:gd name="T53" fmla="*/ 517 h 623"/>
              <a:gd name="T54" fmla="*/ 129 w 903"/>
              <a:gd name="T55" fmla="*/ 509 h 623"/>
              <a:gd name="T56" fmla="*/ 99 w 903"/>
              <a:gd name="T57" fmla="*/ 253 h 623"/>
              <a:gd name="T58" fmla="*/ 564 w 903"/>
              <a:gd name="T59" fmla="*/ 44 h 623"/>
              <a:gd name="T60" fmla="*/ 247 w 903"/>
              <a:gd name="T61" fmla="*/ 580 h 623"/>
              <a:gd name="T62" fmla="*/ 317 w 903"/>
              <a:gd name="T63" fmla="*/ 580 h 623"/>
              <a:gd name="T64" fmla="*/ 332 w 903"/>
              <a:gd name="T65" fmla="*/ 537 h 623"/>
              <a:gd name="T66" fmla="*/ 232 w 903"/>
              <a:gd name="T67" fmla="*/ 523 h 623"/>
              <a:gd name="T68" fmla="*/ 247 w 903"/>
              <a:gd name="T69" fmla="*/ 580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03" h="623">
                <a:moveTo>
                  <a:pt x="735" y="332"/>
                </a:moveTo>
                <a:lnTo>
                  <a:pt x="728" y="276"/>
                </a:lnTo>
                <a:lnTo>
                  <a:pt x="896" y="256"/>
                </a:lnTo>
                <a:lnTo>
                  <a:pt x="903" y="312"/>
                </a:lnTo>
                <a:lnTo>
                  <a:pt x="735" y="332"/>
                </a:lnTo>
                <a:close/>
                <a:moveTo>
                  <a:pt x="698" y="164"/>
                </a:moveTo>
                <a:lnTo>
                  <a:pt x="656" y="126"/>
                </a:lnTo>
                <a:lnTo>
                  <a:pt x="769" y="0"/>
                </a:lnTo>
                <a:lnTo>
                  <a:pt x="811" y="38"/>
                </a:lnTo>
                <a:lnTo>
                  <a:pt x="698" y="164"/>
                </a:lnTo>
                <a:close/>
                <a:moveTo>
                  <a:pt x="712" y="489"/>
                </a:moveTo>
                <a:lnTo>
                  <a:pt x="733" y="436"/>
                </a:lnTo>
                <a:lnTo>
                  <a:pt x="890" y="500"/>
                </a:lnTo>
                <a:lnTo>
                  <a:pt x="869" y="552"/>
                </a:lnTo>
                <a:lnTo>
                  <a:pt x="712" y="489"/>
                </a:lnTo>
                <a:close/>
                <a:moveTo>
                  <a:pt x="0" y="298"/>
                </a:moveTo>
                <a:lnTo>
                  <a:pt x="63" y="270"/>
                </a:lnTo>
                <a:lnTo>
                  <a:pt x="90" y="504"/>
                </a:lnTo>
                <a:lnTo>
                  <a:pt x="28" y="496"/>
                </a:lnTo>
                <a:lnTo>
                  <a:pt x="0" y="298"/>
                </a:lnTo>
                <a:close/>
                <a:moveTo>
                  <a:pt x="564" y="44"/>
                </a:moveTo>
                <a:cubicBezTo>
                  <a:pt x="611" y="129"/>
                  <a:pt x="658" y="213"/>
                  <a:pt x="672" y="303"/>
                </a:cubicBezTo>
                <a:cubicBezTo>
                  <a:pt x="686" y="392"/>
                  <a:pt x="668" y="486"/>
                  <a:pt x="649" y="580"/>
                </a:cubicBezTo>
                <a:lnTo>
                  <a:pt x="378" y="543"/>
                </a:lnTo>
                <a:lnTo>
                  <a:pt x="352" y="623"/>
                </a:lnTo>
                <a:lnTo>
                  <a:pt x="211" y="623"/>
                </a:lnTo>
                <a:lnTo>
                  <a:pt x="187" y="517"/>
                </a:lnTo>
                <a:lnTo>
                  <a:pt x="129" y="509"/>
                </a:lnTo>
                <a:lnTo>
                  <a:pt x="99" y="253"/>
                </a:lnTo>
                <a:lnTo>
                  <a:pt x="564" y="44"/>
                </a:lnTo>
                <a:close/>
                <a:moveTo>
                  <a:pt x="247" y="580"/>
                </a:moveTo>
                <a:lnTo>
                  <a:pt x="317" y="580"/>
                </a:lnTo>
                <a:lnTo>
                  <a:pt x="332" y="537"/>
                </a:lnTo>
                <a:lnTo>
                  <a:pt x="232" y="523"/>
                </a:lnTo>
                <a:lnTo>
                  <a:pt x="247" y="5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/>
          </a:p>
        </p:txBody>
      </p:sp>
      <p:sp>
        <p:nvSpPr>
          <p:cNvPr id="45" name="Title 44"/>
          <p:cNvSpPr>
            <a:spLocks noGrp="1"/>
          </p:cNvSpPr>
          <p:nvPr>
            <p:ph type="title"/>
          </p:nvPr>
        </p:nvSpPr>
        <p:spPr>
          <a:xfrm>
            <a:off x="1913313" y="556576"/>
            <a:ext cx="6316288" cy="861061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2616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167D8-2F87-4071-ABFE-7AA2BCDF82E6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4A6EA-AB38-463E-800E-6E931FB31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020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167D8-2F87-4071-ABFE-7AA2BCDF82E6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4A6EA-AB38-463E-800E-6E931FB31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75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167D8-2F87-4071-ABFE-7AA2BCDF82E6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4A6EA-AB38-463E-800E-6E931FB31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09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167D8-2F87-4071-ABFE-7AA2BCDF82E6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4A6EA-AB38-463E-800E-6E931FB31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89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228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174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977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167D8-2F87-4071-ABFE-7AA2BCDF82E6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4A6EA-AB38-463E-800E-6E931FB31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79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3276600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62400" y="685800"/>
            <a:ext cx="5029200" cy="1107996"/>
          </a:xfrm>
          <a:prstGeom prst="rect">
            <a:avLst/>
          </a:prstGeom>
          <a:solidFill>
            <a:srgbClr val="00B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027" y="940088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8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sz="3200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113" y="978220"/>
            <a:ext cx="3106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en-US" sz="54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7" name="Layers"/>
          <p:cNvSpPr>
            <a:spLocks noChangeAspect="1" noEditPoints="1"/>
          </p:cNvSpPr>
          <p:nvPr/>
        </p:nvSpPr>
        <p:spPr bwMode="auto">
          <a:xfrm>
            <a:off x="1249837" y="125064"/>
            <a:ext cx="708462" cy="728092"/>
          </a:xfrm>
          <a:custGeom>
            <a:avLst/>
            <a:gdLst>
              <a:gd name="T0" fmla="*/ 677 w 677"/>
              <a:gd name="T1" fmla="*/ 339 h 677"/>
              <a:gd name="T2" fmla="*/ 338 w 677"/>
              <a:gd name="T3" fmla="*/ 508 h 677"/>
              <a:gd name="T4" fmla="*/ 0 w 677"/>
              <a:gd name="T5" fmla="*/ 339 h 677"/>
              <a:gd name="T6" fmla="*/ 113 w 677"/>
              <a:gd name="T7" fmla="*/ 282 h 677"/>
              <a:gd name="T8" fmla="*/ 338 w 677"/>
              <a:gd name="T9" fmla="*/ 395 h 677"/>
              <a:gd name="T10" fmla="*/ 564 w 677"/>
              <a:gd name="T11" fmla="*/ 282 h 677"/>
              <a:gd name="T12" fmla="*/ 677 w 677"/>
              <a:gd name="T13" fmla="*/ 339 h 677"/>
              <a:gd name="T14" fmla="*/ 338 w 677"/>
              <a:gd name="T15" fmla="*/ 0 h 677"/>
              <a:gd name="T16" fmla="*/ 677 w 677"/>
              <a:gd name="T17" fmla="*/ 169 h 677"/>
              <a:gd name="T18" fmla="*/ 338 w 677"/>
              <a:gd name="T19" fmla="*/ 339 h 677"/>
              <a:gd name="T20" fmla="*/ 0 w 677"/>
              <a:gd name="T21" fmla="*/ 169 h 677"/>
              <a:gd name="T22" fmla="*/ 338 w 677"/>
              <a:gd name="T23" fmla="*/ 0 h 677"/>
              <a:gd name="T24" fmla="*/ 677 w 677"/>
              <a:gd name="T25" fmla="*/ 508 h 677"/>
              <a:gd name="T26" fmla="*/ 338 w 677"/>
              <a:gd name="T27" fmla="*/ 677 h 677"/>
              <a:gd name="T28" fmla="*/ 0 w 677"/>
              <a:gd name="T29" fmla="*/ 508 h 677"/>
              <a:gd name="T30" fmla="*/ 113 w 677"/>
              <a:gd name="T31" fmla="*/ 451 h 677"/>
              <a:gd name="T32" fmla="*/ 338 w 677"/>
              <a:gd name="T33" fmla="*/ 564 h 677"/>
              <a:gd name="T34" fmla="*/ 564 w 677"/>
              <a:gd name="T35" fmla="*/ 451 h 677"/>
              <a:gd name="T36" fmla="*/ 677 w 677"/>
              <a:gd name="T37" fmla="*/ 508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77" h="677">
                <a:moveTo>
                  <a:pt x="677" y="339"/>
                </a:moveTo>
                <a:lnTo>
                  <a:pt x="338" y="508"/>
                </a:lnTo>
                <a:lnTo>
                  <a:pt x="0" y="339"/>
                </a:lnTo>
                <a:lnTo>
                  <a:pt x="113" y="282"/>
                </a:lnTo>
                <a:lnTo>
                  <a:pt x="338" y="395"/>
                </a:lnTo>
                <a:lnTo>
                  <a:pt x="564" y="282"/>
                </a:lnTo>
                <a:lnTo>
                  <a:pt x="677" y="339"/>
                </a:lnTo>
                <a:close/>
                <a:moveTo>
                  <a:pt x="338" y="0"/>
                </a:moveTo>
                <a:lnTo>
                  <a:pt x="677" y="169"/>
                </a:lnTo>
                <a:lnTo>
                  <a:pt x="338" y="339"/>
                </a:lnTo>
                <a:lnTo>
                  <a:pt x="0" y="169"/>
                </a:lnTo>
                <a:lnTo>
                  <a:pt x="338" y="0"/>
                </a:lnTo>
                <a:close/>
                <a:moveTo>
                  <a:pt x="677" y="508"/>
                </a:moveTo>
                <a:lnTo>
                  <a:pt x="338" y="677"/>
                </a:lnTo>
                <a:lnTo>
                  <a:pt x="0" y="508"/>
                </a:lnTo>
                <a:lnTo>
                  <a:pt x="113" y="451"/>
                </a:lnTo>
                <a:lnTo>
                  <a:pt x="338" y="564"/>
                </a:lnTo>
                <a:lnTo>
                  <a:pt x="564" y="451"/>
                </a:lnTo>
                <a:lnTo>
                  <a:pt x="677" y="508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 dirty="0"/>
          </a:p>
        </p:txBody>
      </p:sp>
      <p:sp>
        <p:nvSpPr>
          <p:cNvPr id="18" name="Rectangle 17"/>
          <p:cNvSpPr/>
          <p:nvPr/>
        </p:nvSpPr>
        <p:spPr>
          <a:xfrm>
            <a:off x="4011184" y="2167435"/>
            <a:ext cx="2133600" cy="1447800"/>
          </a:xfrm>
          <a:prstGeom prst="rect">
            <a:avLst/>
          </a:prstGeom>
          <a:solidFill>
            <a:srgbClr val="00A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28941" y="3740020"/>
            <a:ext cx="2456970" cy="1757270"/>
          </a:xfrm>
          <a:prstGeom prst="rect">
            <a:avLst/>
          </a:prstGeom>
          <a:solidFill>
            <a:srgbClr val="FF7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2343" y="1831376"/>
            <a:ext cx="303764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сопровождение детей-сирот 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оставшихся без попечения родителей с ОВЗ в инклюзивном образовании</a:t>
            </a: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solidFill>
                <a:schemeClr val="bg1">
                  <a:lumMod val="95000"/>
                </a:schemeClr>
              </a:solidFill>
              <a:latin typeface="Rockwell" pitchFamily="18" charset="0"/>
              <a:cs typeface="Segoe UI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58148" y="2370182"/>
            <a:ext cx="20188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ИДЕИ: 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Буркеева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С.М.</a:t>
            </a:r>
            <a:b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2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28941" y="3615235"/>
            <a:ext cx="2662659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РАЗРАБОТЧИКИ: </a:t>
            </a:r>
          </a:p>
          <a:p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Ахмадеева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Помозова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И.В.</a:t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Соловьёва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С.В.</a:t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Ермолаева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Н.Н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Павленко А.М.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1" name="Play Movie Icon"/>
          <p:cNvSpPr>
            <a:spLocks noChangeAspect="1" noEditPoints="1"/>
          </p:cNvSpPr>
          <p:nvPr/>
        </p:nvSpPr>
        <p:spPr bwMode="auto">
          <a:xfrm>
            <a:off x="7147851" y="2208024"/>
            <a:ext cx="409575" cy="297873"/>
          </a:xfrm>
          <a:custGeom>
            <a:avLst/>
            <a:gdLst>
              <a:gd name="T0" fmla="*/ 141 w 734"/>
              <a:gd name="T1" fmla="*/ 14 h 536"/>
              <a:gd name="T2" fmla="*/ 368 w 734"/>
              <a:gd name="T3" fmla="*/ 0 h 536"/>
              <a:gd name="T4" fmla="*/ 593 w 734"/>
              <a:gd name="T5" fmla="*/ 14 h 536"/>
              <a:gd name="T6" fmla="*/ 734 w 734"/>
              <a:gd name="T7" fmla="*/ 155 h 536"/>
              <a:gd name="T8" fmla="*/ 734 w 734"/>
              <a:gd name="T9" fmla="*/ 381 h 536"/>
              <a:gd name="T10" fmla="*/ 593 w 734"/>
              <a:gd name="T11" fmla="*/ 522 h 536"/>
              <a:gd name="T12" fmla="*/ 366 w 734"/>
              <a:gd name="T13" fmla="*/ 536 h 536"/>
              <a:gd name="T14" fmla="*/ 141 w 734"/>
              <a:gd name="T15" fmla="*/ 522 h 536"/>
              <a:gd name="T16" fmla="*/ 0 w 734"/>
              <a:gd name="T17" fmla="*/ 381 h 536"/>
              <a:gd name="T18" fmla="*/ 0 w 734"/>
              <a:gd name="T19" fmla="*/ 155 h 536"/>
              <a:gd name="T20" fmla="*/ 141 w 734"/>
              <a:gd name="T21" fmla="*/ 14 h 536"/>
              <a:gd name="T22" fmla="*/ 311 w 734"/>
              <a:gd name="T23" fmla="*/ 98 h 536"/>
              <a:gd name="T24" fmla="*/ 311 w 734"/>
              <a:gd name="T25" fmla="*/ 437 h 536"/>
              <a:gd name="T26" fmla="*/ 480 w 734"/>
              <a:gd name="T27" fmla="*/ 268 h 536"/>
              <a:gd name="T28" fmla="*/ 311 w 734"/>
              <a:gd name="T29" fmla="*/ 98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34" h="536">
                <a:moveTo>
                  <a:pt x="141" y="14"/>
                </a:moveTo>
                <a:cubicBezTo>
                  <a:pt x="141" y="14"/>
                  <a:pt x="257" y="0"/>
                  <a:pt x="368" y="0"/>
                </a:cubicBezTo>
                <a:cubicBezTo>
                  <a:pt x="480" y="0"/>
                  <a:pt x="593" y="14"/>
                  <a:pt x="593" y="14"/>
                </a:cubicBezTo>
                <a:cubicBezTo>
                  <a:pt x="671" y="14"/>
                  <a:pt x="734" y="77"/>
                  <a:pt x="734" y="155"/>
                </a:cubicBezTo>
                <a:lnTo>
                  <a:pt x="734" y="381"/>
                </a:lnTo>
                <a:cubicBezTo>
                  <a:pt x="734" y="459"/>
                  <a:pt x="649" y="522"/>
                  <a:pt x="593" y="522"/>
                </a:cubicBezTo>
                <a:cubicBezTo>
                  <a:pt x="593" y="522"/>
                  <a:pt x="478" y="536"/>
                  <a:pt x="366" y="536"/>
                </a:cubicBezTo>
                <a:cubicBezTo>
                  <a:pt x="254" y="536"/>
                  <a:pt x="141" y="522"/>
                  <a:pt x="141" y="522"/>
                </a:cubicBezTo>
                <a:cubicBezTo>
                  <a:pt x="63" y="522"/>
                  <a:pt x="0" y="459"/>
                  <a:pt x="0" y="381"/>
                </a:cubicBezTo>
                <a:lnTo>
                  <a:pt x="0" y="155"/>
                </a:lnTo>
                <a:cubicBezTo>
                  <a:pt x="0" y="77"/>
                  <a:pt x="85" y="14"/>
                  <a:pt x="141" y="14"/>
                </a:cubicBezTo>
                <a:close/>
                <a:moveTo>
                  <a:pt x="311" y="98"/>
                </a:moveTo>
                <a:lnTo>
                  <a:pt x="311" y="437"/>
                </a:lnTo>
                <a:lnTo>
                  <a:pt x="480" y="268"/>
                </a:lnTo>
                <a:lnTo>
                  <a:pt x="311" y="9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 dirty="0"/>
          </a:p>
        </p:txBody>
      </p:sp>
      <p:sp>
        <p:nvSpPr>
          <p:cNvPr id="43" name="Rectangle 42"/>
          <p:cNvSpPr/>
          <p:nvPr/>
        </p:nvSpPr>
        <p:spPr>
          <a:xfrm>
            <a:off x="4071027" y="5932490"/>
            <a:ext cx="4714884" cy="533399"/>
          </a:xfrm>
          <a:prstGeom prst="rect">
            <a:avLst/>
          </a:prstGeom>
          <a:solidFill>
            <a:srgbClr val="FF17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67069" y="5932490"/>
            <a:ext cx="25577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Караганда 2017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endParaRPr lang="en-US" sz="20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76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3"/>
    </mc:Choice>
    <mc:Fallback xmlns="">
      <p:transition spd="slow" advTm="116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569830" y="89081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598631" y="1238250"/>
            <a:ext cx="3429000" cy="4893469"/>
          </a:xfrm>
          <a:prstGeom prst="rect">
            <a:avLst/>
          </a:prstGeom>
          <a:solidFill>
            <a:srgbClr val="FF7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25675" y="848647"/>
            <a:ext cx="3318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k-KZ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МЕТОДЫ И ФОРМЫ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15533" y="1313661"/>
            <a:ext cx="3429000" cy="5050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ИТР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сказко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-терапии, арт-терапии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ИКТ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 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микрогруппах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формы проведения воспитательных часов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технологии (создание презентаций, сайта детского дома, видеоархива, фотоархива),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Детское самоуправление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Имитационные игры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«Поле чудес», «Угадай мелодию»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КВН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Проектные технологии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Флешмоб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Литературно-музыкальные вечера 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   </a:t>
            </a:r>
            <a:endParaRPr lang="kk-KZ" sz="1400" dirty="0" smtClean="0">
              <a:solidFill>
                <a:schemeClr val="bg1">
                  <a:lumMod val="95000"/>
                </a:schemeClr>
              </a:solidFill>
              <a:latin typeface="Rockwell" pitchFamily="18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2400" y="1224020"/>
            <a:ext cx="5359786" cy="516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Тестирование, анкетирование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игры, упражнения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и артикуляционная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гимнастики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стол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Консилиум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Самоподготовка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Дискуссия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(сюжетно-ролевые, дидактические, национально-обрядовые)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Секции и кружки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мастерская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Агитбригада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ckwell" pitchFamily="18" charset="0"/>
              </a:rPr>
              <a:t>	</a:t>
            </a:r>
            <a:endParaRPr lang="kk-KZ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478" y="90543"/>
            <a:ext cx="87850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ФОРМЫ РАБОТЫ, </a:t>
            </a:r>
          </a:p>
          <a:p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СПЕЦИАЛИСТАМИ И УЧАСТНИКАМИ ПРОЕКТА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5" name="Rectangle 47"/>
          <p:cNvSpPr/>
          <p:nvPr/>
        </p:nvSpPr>
        <p:spPr>
          <a:xfrm>
            <a:off x="279593" y="799891"/>
            <a:ext cx="5105400" cy="452854"/>
          </a:xfrm>
          <a:prstGeom prst="rect">
            <a:avLst/>
          </a:prstGeom>
          <a:solidFill>
            <a:srgbClr val="FF7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0280" y="866417"/>
            <a:ext cx="4691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12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МЕТОДЫ И ФОРМЫ РАБОТЫ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55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894" y="147934"/>
            <a:ext cx="7029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ВЗАИМОДЕЙСТВИЯ УЧАСТНИКОВ ПРОЕКТА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7539867" y="137151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 dirty="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548" y="484820"/>
            <a:ext cx="5795319" cy="575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0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543800" y="166548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6685" y="185083"/>
            <a:ext cx="43143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 ПРОЕКТА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0550" y="1555114"/>
            <a:ext cx="2208367" cy="1126818"/>
          </a:xfrm>
          <a:prstGeom prst="rect">
            <a:avLst/>
          </a:prstGeom>
          <a:solidFill>
            <a:srgbClr val="FF7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322209" y="1555114"/>
            <a:ext cx="2208367" cy="1145868"/>
          </a:xfrm>
          <a:prstGeom prst="rect">
            <a:avLst/>
          </a:prstGeom>
          <a:solidFill>
            <a:srgbClr val="78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0780" y="1729933"/>
            <a:ext cx="2193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k-KZ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</a:p>
          <a:p>
            <a:pPr algn="ctr"/>
            <a:r>
              <a:rPr lang="kk-KZ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429716" y="1555114"/>
            <a:ext cx="2208367" cy="1125510"/>
            <a:chOff x="552450" y="813902"/>
            <a:chExt cx="2208367" cy="1125508"/>
          </a:xfrm>
        </p:grpSpPr>
        <p:sp>
          <p:nvSpPr>
            <p:cNvPr id="22" name="Rectangle 21"/>
            <p:cNvSpPr/>
            <p:nvPr/>
          </p:nvSpPr>
          <p:spPr>
            <a:xfrm>
              <a:off x="552450" y="813902"/>
              <a:ext cx="2208367" cy="1125508"/>
            </a:xfrm>
            <a:prstGeom prst="rect">
              <a:avLst/>
            </a:prstGeom>
            <a:solidFill>
              <a:srgbClr val="00A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021323" y="979130"/>
              <a:ext cx="1273747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k-KZ" b="1" dirty="0" smtClean="0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Основной </a:t>
              </a:r>
            </a:p>
            <a:p>
              <a:pPr algn="ctr"/>
              <a:r>
                <a:rPr lang="kk-KZ" b="1" dirty="0" smtClean="0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этап</a:t>
              </a:r>
              <a:endParaRPr lang="en-US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392838" y="1706322"/>
            <a:ext cx="2067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1500" y="2776944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Март-май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год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390900" y="2754441"/>
            <a:ext cx="228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Сентябрь-декабрь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январь-май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86500" y="2777182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Май-июнь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год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44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21"/>
          <p:cNvSpPr/>
          <p:nvPr/>
        </p:nvSpPr>
        <p:spPr>
          <a:xfrm>
            <a:off x="6873666" y="793748"/>
            <a:ext cx="2101690" cy="559809"/>
          </a:xfrm>
          <a:prstGeom prst="rect">
            <a:avLst/>
          </a:prstGeom>
          <a:solidFill>
            <a:srgbClr val="00A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7517555" y="158464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575" y="80473"/>
            <a:ext cx="66958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ЭФФЕКТИВНОСТИ ПРОЕКТА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660767" y="793748"/>
            <a:ext cx="1962167" cy="550926"/>
          </a:xfrm>
          <a:prstGeom prst="rect">
            <a:avLst/>
          </a:prstGeom>
          <a:solidFill>
            <a:srgbClr val="FF17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314805" y="784866"/>
            <a:ext cx="3113130" cy="568691"/>
          </a:xfrm>
          <a:prstGeom prst="rect">
            <a:avLst/>
          </a:prstGeom>
          <a:solidFill>
            <a:srgbClr val="720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26814" y="786367"/>
            <a:ext cx="839986" cy="567191"/>
          </a:xfrm>
          <a:prstGeom prst="rect">
            <a:avLst/>
          </a:prstGeom>
          <a:solidFill>
            <a:srgbClr val="FF7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8" name="Rectangle 61"/>
          <p:cNvSpPr/>
          <p:nvPr/>
        </p:nvSpPr>
        <p:spPr>
          <a:xfrm>
            <a:off x="231882" y="1557262"/>
            <a:ext cx="834918" cy="1960864"/>
          </a:xfrm>
          <a:prstGeom prst="rect">
            <a:avLst/>
          </a:prstGeom>
          <a:solidFill>
            <a:srgbClr val="FF7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9" name="Rectangle 61"/>
          <p:cNvSpPr/>
          <p:nvPr/>
        </p:nvSpPr>
        <p:spPr>
          <a:xfrm>
            <a:off x="242952" y="3755007"/>
            <a:ext cx="833022" cy="1953716"/>
          </a:xfrm>
          <a:prstGeom prst="rect">
            <a:avLst/>
          </a:prstGeom>
          <a:solidFill>
            <a:srgbClr val="FF7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0" name="Rectangle 58"/>
          <p:cNvSpPr/>
          <p:nvPr/>
        </p:nvSpPr>
        <p:spPr>
          <a:xfrm>
            <a:off x="1314806" y="1557262"/>
            <a:ext cx="3128630" cy="1953246"/>
          </a:xfrm>
          <a:prstGeom prst="rect">
            <a:avLst/>
          </a:prstGeom>
          <a:solidFill>
            <a:srgbClr val="720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1" name="Rectangle 58"/>
          <p:cNvSpPr/>
          <p:nvPr/>
        </p:nvSpPr>
        <p:spPr>
          <a:xfrm>
            <a:off x="1314804" y="3755007"/>
            <a:ext cx="3128631" cy="1953716"/>
          </a:xfrm>
          <a:prstGeom prst="rect">
            <a:avLst/>
          </a:prstGeom>
          <a:solidFill>
            <a:srgbClr val="720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2" name="Rectangle 38"/>
          <p:cNvSpPr/>
          <p:nvPr/>
        </p:nvSpPr>
        <p:spPr>
          <a:xfrm>
            <a:off x="4660767" y="1556790"/>
            <a:ext cx="1953549" cy="1953717"/>
          </a:xfrm>
          <a:prstGeom prst="rect">
            <a:avLst/>
          </a:prstGeom>
          <a:solidFill>
            <a:srgbClr val="FF17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3" name="Rectangle 38"/>
          <p:cNvSpPr/>
          <p:nvPr/>
        </p:nvSpPr>
        <p:spPr>
          <a:xfrm>
            <a:off x="4660768" y="3755007"/>
            <a:ext cx="1962166" cy="1953716"/>
          </a:xfrm>
          <a:prstGeom prst="rect">
            <a:avLst/>
          </a:prstGeom>
          <a:solidFill>
            <a:srgbClr val="FF17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4" name="Rectangle 21"/>
          <p:cNvSpPr/>
          <p:nvPr/>
        </p:nvSpPr>
        <p:spPr>
          <a:xfrm>
            <a:off x="6855766" y="1560634"/>
            <a:ext cx="2101690" cy="1949873"/>
          </a:xfrm>
          <a:prstGeom prst="rect">
            <a:avLst/>
          </a:prstGeom>
          <a:solidFill>
            <a:srgbClr val="00A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5" name="Rectangle 21"/>
          <p:cNvSpPr/>
          <p:nvPr/>
        </p:nvSpPr>
        <p:spPr>
          <a:xfrm>
            <a:off x="6855766" y="3755007"/>
            <a:ext cx="2101690" cy="1953716"/>
          </a:xfrm>
          <a:prstGeom prst="rect">
            <a:avLst/>
          </a:prstGeom>
          <a:solidFill>
            <a:srgbClr val="00A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880392" y="1692459"/>
            <a:ext cx="1898302" cy="1673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200735" y="2246537"/>
            <a:ext cx="853327" cy="48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676400" y="860718"/>
            <a:ext cx="205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Rockwell" pitchFamily="18" charset="0"/>
                <a:cs typeface="Times New Roman" pitchFamily="18" charset="0"/>
              </a:rPr>
              <a:t>ПОКАЗАТЕЛЬ</a:t>
            </a:r>
            <a:r>
              <a:rPr lang="ru-RU" dirty="0" smtClean="0">
                <a:solidFill>
                  <a:schemeClr val="bg1"/>
                </a:solidFill>
                <a:latin typeface="Rockwell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chemeClr val="bg1"/>
              </a:solidFill>
              <a:latin typeface="Rockwell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821448" y="832019"/>
            <a:ext cx="233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Rockwell" pitchFamily="18" charset="0"/>
                <a:cs typeface="Times New Roman" pitchFamily="18" charset="0"/>
              </a:rPr>
              <a:t>ОТВЕТСТВЕННЫЕ </a:t>
            </a:r>
            <a:endParaRPr lang="en-US" b="1" dirty="0">
              <a:solidFill>
                <a:schemeClr val="bg1"/>
              </a:solidFill>
              <a:latin typeface="Rockwell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880330" y="3864309"/>
            <a:ext cx="1990272" cy="1673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Учитель-дефектолог,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918164" y="4422098"/>
            <a:ext cx="1704770" cy="48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Май-июнь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404715" y="1627083"/>
            <a:ext cx="2933309" cy="1673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траектория развития детей с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оценочной картой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3267" y="860718"/>
            <a:ext cx="457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  <a:latin typeface="Rockwell" pitchFamily="18" charset="0"/>
                <a:cs typeface="Times New Roman" pitchFamily="18" charset="0"/>
              </a:rPr>
              <a:t>№</a:t>
            </a:r>
            <a:endParaRPr lang="en-US" b="1" dirty="0">
              <a:solidFill>
                <a:schemeClr val="bg1"/>
              </a:solidFill>
              <a:latin typeface="Rockwell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87568" y="2331352"/>
            <a:ext cx="318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Rockwell" pitchFamily="18" charset="0"/>
                <a:cs typeface="Times New Roman" pitchFamily="18" charset="0"/>
              </a:rPr>
              <a:t>1</a:t>
            </a:r>
            <a:endParaRPr lang="en-US" b="1" dirty="0">
              <a:solidFill>
                <a:schemeClr val="bg1"/>
              </a:solidFill>
              <a:latin typeface="Rockwell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00224" y="4547199"/>
            <a:ext cx="293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Rockwell" pitchFamily="18" charset="0"/>
                <a:cs typeface="Times New Roman" pitchFamily="18" charset="0"/>
              </a:rPr>
              <a:t>2</a:t>
            </a:r>
            <a:endParaRPr lang="en-US" dirty="0">
              <a:solidFill>
                <a:schemeClr val="bg1"/>
              </a:solidFill>
              <a:latin typeface="Rockwell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420192" y="3755007"/>
            <a:ext cx="2950814" cy="1673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позна-вательных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 и психических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функ-ций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006510" y="876397"/>
            <a:ext cx="1199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Rockwell" pitchFamily="18" charset="0"/>
                <a:cs typeface="Times New Roman" pitchFamily="18" charset="0"/>
              </a:rPr>
              <a:t>СРОКИ </a:t>
            </a:r>
            <a:endParaRPr lang="en-US" b="1" dirty="0">
              <a:solidFill>
                <a:schemeClr val="bg1"/>
              </a:solidFill>
              <a:latin typeface="Rockwell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51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«»</a:t>
            </a:r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Құлыншақ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568407" y="132292"/>
            <a:ext cx="1457801" cy="421676"/>
            <a:chOff x="3002542" y="3637262"/>
            <a:chExt cx="1457801" cy="421676"/>
          </a:xfrm>
        </p:grpSpPr>
        <p:grpSp>
          <p:nvGrpSpPr>
            <p:cNvPr id="16" name="Group 15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ru-RU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86575" y="153858"/>
            <a:ext cx="2430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РИСКИ ПРОЕКТА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186575" y="568363"/>
            <a:ext cx="4343400" cy="461853"/>
            <a:chOff x="152400" y="838200"/>
            <a:chExt cx="4343400" cy="501133"/>
          </a:xfrm>
        </p:grpSpPr>
        <p:sp>
          <p:nvSpPr>
            <p:cNvPr id="4" name="Rounded Rectangle 3"/>
            <p:cNvSpPr/>
            <p:nvPr/>
          </p:nvSpPr>
          <p:spPr>
            <a:xfrm>
              <a:off x="152400" y="838200"/>
              <a:ext cx="4343400" cy="501133"/>
            </a:xfrm>
            <a:prstGeom prst="roundRect">
              <a:avLst>
                <a:gd name="adj" fmla="val 47003"/>
              </a:avLst>
            </a:prstGeom>
            <a:solidFill>
              <a:srgbClr val="FF17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54921" y="868409"/>
              <a:ext cx="3385094" cy="4007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  <a:latin typeface="Rockwell" pitchFamily="18" charset="0"/>
                  <a:cs typeface="Segoe UI" pitchFamily="34" charset="0"/>
                </a:rPr>
                <a:t>Предполагаемые трудности:</a:t>
              </a:r>
              <a:endParaRPr lang="en-US" b="1" dirty="0">
                <a:solidFill>
                  <a:schemeClr val="bg1"/>
                </a:solidFill>
                <a:latin typeface="Rockwell" pitchFamily="18" charset="0"/>
                <a:cs typeface="Segoe UI" pitchFamily="34" charset="0"/>
              </a:endParaRPr>
            </a:p>
          </p:txBody>
        </p:sp>
      </p:grpSp>
      <p:sp>
        <p:nvSpPr>
          <p:cNvPr id="2" name="Rounded Rectangle 1"/>
          <p:cNvSpPr/>
          <p:nvPr/>
        </p:nvSpPr>
        <p:spPr>
          <a:xfrm>
            <a:off x="161206" y="1131333"/>
            <a:ext cx="4385394" cy="1190630"/>
          </a:xfrm>
          <a:prstGeom prst="roundRect">
            <a:avLst>
              <a:gd name="adj" fmla="val 50000"/>
            </a:avLst>
          </a:prstGeom>
          <a:solidFill>
            <a:srgbClr val="00A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2124" y="1146105"/>
            <a:ext cx="3959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bg1"/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Инклюзивное образование не может быть эффективным без кадрового обеспечения соответствующими специалистами</a:t>
            </a:r>
            <a:endParaRPr lang="en-US" sz="1600" b="1" dirty="0" smtClean="0">
              <a:solidFill>
                <a:schemeClr val="bg1"/>
              </a:solidFill>
              <a:latin typeface="Rockwell" pitchFamily="18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48536" y="2411098"/>
            <a:ext cx="4394138" cy="741811"/>
          </a:xfrm>
          <a:prstGeom prst="roundRect">
            <a:avLst>
              <a:gd name="adj" fmla="val 50000"/>
            </a:avLst>
          </a:prstGeom>
          <a:solidFill>
            <a:srgbClr val="FF7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2616" y="2414217"/>
            <a:ext cx="4052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k-KZ" sz="1600" b="1" dirty="0" smtClean="0">
                <a:solidFill>
                  <a:schemeClr val="bg1"/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Недостаточное усвоение учебных программ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148536" y="3242044"/>
            <a:ext cx="4381439" cy="876742"/>
          </a:xfrm>
          <a:prstGeom prst="roundRect">
            <a:avLst>
              <a:gd name="adj" fmla="val 50000"/>
            </a:avLst>
          </a:prstGeom>
          <a:solidFill>
            <a:srgbClr val="78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7061" y="3262508"/>
            <a:ext cx="4064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k-KZ" sz="1600" b="1" dirty="0" smtClean="0">
                <a:solidFill>
                  <a:schemeClr val="bg1"/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Отсутствие гибкой системы оценивания достижений, учащихся с ОВЗ, заложенной в стандартах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161204" y="5363967"/>
            <a:ext cx="4381470" cy="846805"/>
          </a:xfrm>
          <a:prstGeom prst="roundRect">
            <a:avLst>
              <a:gd name="adj" fmla="val 50000"/>
            </a:avLst>
          </a:prstGeom>
          <a:solidFill>
            <a:srgbClr val="00D8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1816" y="5384849"/>
            <a:ext cx="4039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k-KZ" sz="1600" b="1" dirty="0" smtClean="0">
                <a:solidFill>
                  <a:schemeClr val="bg1"/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Отсутствие четкого взаимодействия со школой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148536" y="4202768"/>
            <a:ext cx="4394138" cy="1056337"/>
          </a:xfrm>
          <a:prstGeom prst="roundRect">
            <a:avLst>
              <a:gd name="adj" fmla="val 50000"/>
            </a:avLst>
          </a:prstGeom>
          <a:solidFill>
            <a:srgbClr val="FF2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96261" y="4202768"/>
            <a:ext cx="40649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k-KZ" sz="1600" b="1" dirty="0" smtClean="0">
                <a:solidFill>
                  <a:schemeClr val="bg1"/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Отсутствие методического материала для организации занятий с детьми с ОВЗ в рамках инклюзивного образования</a:t>
            </a:r>
          </a:p>
        </p:txBody>
      </p:sp>
      <p:grpSp>
        <p:nvGrpSpPr>
          <p:cNvPr id="50" name="Group 48"/>
          <p:cNvGrpSpPr/>
          <p:nvPr/>
        </p:nvGrpSpPr>
        <p:grpSpPr>
          <a:xfrm>
            <a:off x="4717677" y="554849"/>
            <a:ext cx="4343400" cy="458905"/>
            <a:chOff x="152400" y="838200"/>
            <a:chExt cx="4343400" cy="501133"/>
          </a:xfrm>
        </p:grpSpPr>
        <p:sp>
          <p:nvSpPr>
            <p:cNvPr id="51" name="Rounded Rectangle 3"/>
            <p:cNvSpPr/>
            <p:nvPr/>
          </p:nvSpPr>
          <p:spPr>
            <a:xfrm>
              <a:off x="152400" y="838200"/>
              <a:ext cx="4343400" cy="501133"/>
            </a:xfrm>
            <a:prstGeom prst="roundRect">
              <a:avLst>
                <a:gd name="adj" fmla="val 47003"/>
              </a:avLst>
            </a:prstGeom>
            <a:solidFill>
              <a:srgbClr val="FF17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12082" y="874252"/>
              <a:ext cx="23470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  <a:latin typeface="Rockwell" pitchFamily="18" charset="0"/>
                  <a:cs typeface="Segoe UI" pitchFamily="34" charset="0"/>
                </a:rPr>
                <a:t>Пути преодоления:</a:t>
              </a:r>
              <a:endParaRPr lang="en-US" b="1" dirty="0">
                <a:solidFill>
                  <a:schemeClr val="bg1"/>
                </a:solidFill>
                <a:latin typeface="Rockwell" pitchFamily="18" charset="0"/>
                <a:cs typeface="Segoe UI" pitchFamily="34" charset="0"/>
              </a:endParaRPr>
            </a:p>
          </p:txBody>
        </p:sp>
      </p:grpSp>
      <p:sp>
        <p:nvSpPr>
          <p:cNvPr id="57" name="Rounded Rectangle 1"/>
          <p:cNvSpPr/>
          <p:nvPr/>
        </p:nvSpPr>
        <p:spPr>
          <a:xfrm>
            <a:off x="4678989" y="1105774"/>
            <a:ext cx="4331288" cy="1230868"/>
          </a:xfrm>
          <a:prstGeom prst="roundRect">
            <a:avLst>
              <a:gd name="adj" fmla="val 50000"/>
            </a:avLst>
          </a:prstGeom>
          <a:solidFill>
            <a:srgbClr val="00A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13149" y="1075467"/>
            <a:ext cx="391932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500" b="1" dirty="0" smtClean="0">
                <a:solidFill>
                  <a:schemeClr val="bg1"/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Выделение единиц учителя -дефектолога, учителя-логопеда для групп по типу семьи или воспитателя с дефектологическим образованием, выделение единицы </a:t>
            </a:r>
            <a:r>
              <a:rPr lang="ru-RU" sz="1500" b="1" dirty="0" err="1" smtClean="0">
                <a:solidFill>
                  <a:schemeClr val="bg1"/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тьютора</a:t>
            </a:r>
            <a:r>
              <a:rPr lang="ru-RU" sz="1500" b="1" dirty="0" smtClean="0">
                <a:solidFill>
                  <a:schemeClr val="bg1"/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 в школе</a:t>
            </a:r>
            <a:endParaRPr lang="en-US" sz="1500" b="1" dirty="0">
              <a:solidFill>
                <a:schemeClr val="bg1"/>
              </a:solidFill>
              <a:latin typeface="Rockwell" pitchFamily="18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42" name="Rounded Rectangle 25"/>
          <p:cNvSpPr/>
          <p:nvPr/>
        </p:nvSpPr>
        <p:spPr>
          <a:xfrm>
            <a:off x="4673600" y="2424405"/>
            <a:ext cx="4336677" cy="715196"/>
          </a:xfrm>
          <a:prstGeom prst="roundRect">
            <a:avLst>
              <a:gd name="adj" fmla="val 50000"/>
            </a:avLst>
          </a:prstGeom>
          <a:solidFill>
            <a:srgbClr val="FF7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81493" y="2444260"/>
            <a:ext cx="4072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k-KZ" sz="1600" b="1" dirty="0" smtClean="0">
                <a:solidFill>
                  <a:schemeClr val="bg1"/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Разработка индивидуальных учебных планов для детей с ОВЗ</a:t>
            </a:r>
          </a:p>
        </p:txBody>
      </p:sp>
      <p:sp>
        <p:nvSpPr>
          <p:cNvPr id="46" name="Rounded Rectangle 35"/>
          <p:cNvSpPr/>
          <p:nvPr/>
        </p:nvSpPr>
        <p:spPr>
          <a:xfrm>
            <a:off x="4673600" y="3239636"/>
            <a:ext cx="4336678" cy="876742"/>
          </a:xfrm>
          <a:prstGeom prst="roundRect">
            <a:avLst>
              <a:gd name="adj" fmla="val 50000"/>
            </a:avLst>
          </a:prstGeom>
          <a:solidFill>
            <a:srgbClr val="78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882294" y="3274003"/>
            <a:ext cx="4064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k-KZ" sz="1600" b="1" dirty="0" smtClean="0">
                <a:solidFill>
                  <a:schemeClr val="bg1"/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Индивидуально – дифференцирован-ный подход со стороны школьных учителей</a:t>
            </a:r>
          </a:p>
        </p:txBody>
      </p:sp>
      <p:sp>
        <p:nvSpPr>
          <p:cNvPr id="54" name="Rounded Rectangle 44"/>
          <p:cNvSpPr/>
          <p:nvPr/>
        </p:nvSpPr>
        <p:spPr>
          <a:xfrm>
            <a:off x="4660900" y="4198580"/>
            <a:ext cx="4349377" cy="1056337"/>
          </a:xfrm>
          <a:prstGeom prst="roundRect">
            <a:avLst>
              <a:gd name="adj" fmla="val 50000"/>
            </a:avLst>
          </a:prstGeom>
          <a:solidFill>
            <a:srgbClr val="FF2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856926" y="4306915"/>
            <a:ext cx="4064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k-KZ" sz="1600" b="1" dirty="0" smtClean="0">
                <a:solidFill>
                  <a:schemeClr val="bg1"/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Разработка методического материала</a:t>
            </a:r>
          </a:p>
        </p:txBody>
      </p:sp>
      <p:sp>
        <p:nvSpPr>
          <p:cNvPr id="56" name="Rounded Rectangle 40"/>
          <p:cNvSpPr/>
          <p:nvPr/>
        </p:nvSpPr>
        <p:spPr>
          <a:xfrm>
            <a:off x="4673600" y="5359612"/>
            <a:ext cx="4336677" cy="851159"/>
          </a:xfrm>
          <a:prstGeom prst="roundRect">
            <a:avLst>
              <a:gd name="adj" fmla="val 50000"/>
            </a:avLst>
          </a:prstGeom>
          <a:solidFill>
            <a:srgbClr val="00D8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81493" y="5379776"/>
            <a:ext cx="4039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k-KZ" sz="1600" b="1" dirty="0" smtClean="0">
                <a:solidFill>
                  <a:schemeClr val="bg1"/>
                </a:solidFill>
                <a:latin typeface="Rockwell" pitchFamily="18" charset="0"/>
                <a:ea typeface="Open Sans Light" pitchFamily="34" charset="0"/>
                <a:cs typeface="Open Sans Light" pitchFamily="34" charset="0"/>
              </a:rPr>
              <a:t>Организация взаимодействия воспи-тателей со школьными учителями и специалиствми</a:t>
            </a:r>
          </a:p>
        </p:txBody>
      </p:sp>
    </p:spTree>
    <p:extLst>
      <p:ext uri="{BB962C8B-B14F-4D97-AF65-F5344CB8AC3E}">
        <p14:creationId xmlns:p14="http://schemas.microsoft.com/office/powerpoint/2010/main" val="219099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304800"/>
            <a:ext cx="7377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СОЦИАЛЬНЫХ ПАРТНЕРОВ ПРОЕКТА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7530624" y="178747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 dirty="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6540" y="1040388"/>
            <a:ext cx="1130710" cy="1066801"/>
          </a:xfrm>
          <a:prstGeom prst="rect">
            <a:avLst/>
          </a:prstGeom>
          <a:solidFill>
            <a:srgbClr val="FF2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2" name="News Icon"/>
          <p:cNvSpPr>
            <a:spLocks noChangeAspect="1" noEditPoints="1"/>
          </p:cNvSpPr>
          <p:nvPr/>
        </p:nvSpPr>
        <p:spPr bwMode="auto">
          <a:xfrm>
            <a:off x="1767250" y="2209799"/>
            <a:ext cx="579664" cy="457200"/>
          </a:xfrm>
          <a:custGeom>
            <a:avLst/>
            <a:gdLst>
              <a:gd name="T0" fmla="*/ 170 w 791"/>
              <a:gd name="T1" fmla="*/ 479 h 621"/>
              <a:gd name="T2" fmla="*/ 153 w 791"/>
              <a:gd name="T3" fmla="*/ 564 h 621"/>
              <a:gd name="T4" fmla="*/ 706 w 791"/>
              <a:gd name="T5" fmla="*/ 564 h 621"/>
              <a:gd name="T6" fmla="*/ 734 w 791"/>
              <a:gd name="T7" fmla="*/ 479 h 621"/>
              <a:gd name="T8" fmla="*/ 734 w 791"/>
              <a:gd name="T9" fmla="*/ 56 h 621"/>
              <a:gd name="T10" fmla="*/ 170 w 791"/>
              <a:gd name="T11" fmla="*/ 56 h 621"/>
              <a:gd name="T12" fmla="*/ 170 w 791"/>
              <a:gd name="T13" fmla="*/ 479 h 621"/>
              <a:gd name="T14" fmla="*/ 791 w 791"/>
              <a:gd name="T15" fmla="*/ 479 h 621"/>
              <a:gd name="T16" fmla="*/ 706 w 791"/>
              <a:gd name="T17" fmla="*/ 621 h 621"/>
              <a:gd name="T18" fmla="*/ 85 w 791"/>
              <a:gd name="T19" fmla="*/ 621 h 621"/>
              <a:gd name="T20" fmla="*/ 0 w 791"/>
              <a:gd name="T21" fmla="*/ 479 h 621"/>
              <a:gd name="T22" fmla="*/ 0 w 791"/>
              <a:gd name="T23" fmla="*/ 113 h 621"/>
              <a:gd name="T24" fmla="*/ 57 w 791"/>
              <a:gd name="T25" fmla="*/ 113 h 621"/>
              <a:gd name="T26" fmla="*/ 113 w 791"/>
              <a:gd name="T27" fmla="*/ 113 h 621"/>
              <a:gd name="T28" fmla="*/ 113 w 791"/>
              <a:gd name="T29" fmla="*/ 0 h 621"/>
              <a:gd name="T30" fmla="*/ 170 w 791"/>
              <a:gd name="T31" fmla="*/ 0 h 621"/>
              <a:gd name="T32" fmla="*/ 791 w 791"/>
              <a:gd name="T33" fmla="*/ 0 h 621"/>
              <a:gd name="T34" fmla="*/ 791 w 791"/>
              <a:gd name="T35" fmla="*/ 56 h 621"/>
              <a:gd name="T36" fmla="*/ 791 w 791"/>
              <a:gd name="T37" fmla="*/ 479 h 621"/>
              <a:gd name="T38" fmla="*/ 57 w 791"/>
              <a:gd name="T39" fmla="*/ 169 h 621"/>
              <a:gd name="T40" fmla="*/ 57 w 791"/>
              <a:gd name="T41" fmla="*/ 479 h 621"/>
              <a:gd name="T42" fmla="*/ 85 w 791"/>
              <a:gd name="T43" fmla="*/ 564 h 621"/>
              <a:gd name="T44" fmla="*/ 113 w 791"/>
              <a:gd name="T45" fmla="*/ 479 h 621"/>
              <a:gd name="T46" fmla="*/ 113 w 791"/>
              <a:gd name="T47" fmla="*/ 169 h 621"/>
              <a:gd name="T48" fmla="*/ 57 w 791"/>
              <a:gd name="T49" fmla="*/ 169 h 621"/>
              <a:gd name="T50" fmla="*/ 452 w 791"/>
              <a:gd name="T51" fmla="*/ 225 h 621"/>
              <a:gd name="T52" fmla="*/ 678 w 791"/>
              <a:gd name="T53" fmla="*/ 225 h 621"/>
              <a:gd name="T54" fmla="*/ 678 w 791"/>
              <a:gd name="T55" fmla="*/ 451 h 621"/>
              <a:gd name="T56" fmla="*/ 452 w 791"/>
              <a:gd name="T57" fmla="*/ 451 h 621"/>
              <a:gd name="T58" fmla="*/ 452 w 791"/>
              <a:gd name="T59" fmla="*/ 225 h 621"/>
              <a:gd name="T60" fmla="*/ 226 w 791"/>
              <a:gd name="T61" fmla="*/ 113 h 621"/>
              <a:gd name="T62" fmla="*/ 621 w 791"/>
              <a:gd name="T63" fmla="*/ 113 h 621"/>
              <a:gd name="T64" fmla="*/ 621 w 791"/>
              <a:gd name="T65" fmla="*/ 169 h 621"/>
              <a:gd name="T66" fmla="*/ 226 w 791"/>
              <a:gd name="T67" fmla="*/ 169 h 621"/>
              <a:gd name="T68" fmla="*/ 226 w 791"/>
              <a:gd name="T69" fmla="*/ 113 h 621"/>
              <a:gd name="T70" fmla="*/ 226 w 791"/>
              <a:gd name="T71" fmla="*/ 225 h 621"/>
              <a:gd name="T72" fmla="*/ 396 w 791"/>
              <a:gd name="T73" fmla="*/ 225 h 621"/>
              <a:gd name="T74" fmla="*/ 396 w 791"/>
              <a:gd name="T75" fmla="*/ 254 h 621"/>
              <a:gd name="T76" fmla="*/ 226 w 791"/>
              <a:gd name="T77" fmla="*/ 254 h 621"/>
              <a:gd name="T78" fmla="*/ 226 w 791"/>
              <a:gd name="T79" fmla="*/ 225 h 621"/>
              <a:gd name="T80" fmla="*/ 226 w 791"/>
              <a:gd name="T81" fmla="*/ 282 h 621"/>
              <a:gd name="T82" fmla="*/ 396 w 791"/>
              <a:gd name="T83" fmla="*/ 282 h 621"/>
              <a:gd name="T84" fmla="*/ 396 w 791"/>
              <a:gd name="T85" fmla="*/ 310 h 621"/>
              <a:gd name="T86" fmla="*/ 226 w 791"/>
              <a:gd name="T87" fmla="*/ 310 h 621"/>
              <a:gd name="T88" fmla="*/ 226 w 791"/>
              <a:gd name="T89" fmla="*/ 282 h 621"/>
              <a:gd name="T90" fmla="*/ 226 w 791"/>
              <a:gd name="T91" fmla="*/ 338 h 621"/>
              <a:gd name="T92" fmla="*/ 396 w 791"/>
              <a:gd name="T93" fmla="*/ 338 h 621"/>
              <a:gd name="T94" fmla="*/ 396 w 791"/>
              <a:gd name="T95" fmla="*/ 367 h 621"/>
              <a:gd name="T96" fmla="*/ 226 w 791"/>
              <a:gd name="T97" fmla="*/ 367 h 621"/>
              <a:gd name="T98" fmla="*/ 226 w 791"/>
              <a:gd name="T99" fmla="*/ 338 h 621"/>
              <a:gd name="T100" fmla="*/ 226 w 791"/>
              <a:gd name="T101" fmla="*/ 395 h 621"/>
              <a:gd name="T102" fmla="*/ 396 w 791"/>
              <a:gd name="T103" fmla="*/ 395 h 621"/>
              <a:gd name="T104" fmla="*/ 396 w 791"/>
              <a:gd name="T105" fmla="*/ 423 h 621"/>
              <a:gd name="T106" fmla="*/ 226 w 791"/>
              <a:gd name="T107" fmla="*/ 423 h 621"/>
              <a:gd name="T108" fmla="*/ 226 w 791"/>
              <a:gd name="T109" fmla="*/ 395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91" h="621">
                <a:moveTo>
                  <a:pt x="170" y="479"/>
                </a:moveTo>
                <a:cubicBezTo>
                  <a:pt x="170" y="511"/>
                  <a:pt x="163" y="540"/>
                  <a:pt x="153" y="564"/>
                </a:cubicBezTo>
                <a:lnTo>
                  <a:pt x="706" y="564"/>
                </a:lnTo>
                <a:cubicBezTo>
                  <a:pt x="722" y="564"/>
                  <a:pt x="734" y="526"/>
                  <a:pt x="734" y="479"/>
                </a:cubicBezTo>
                <a:lnTo>
                  <a:pt x="734" y="56"/>
                </a:lnTo>
                <a:lnTo>
                  <a:pt x="170" y="56"/>
                </a:lnTo>
                <a:lnTo>
                  <a:pt x="170" y="479"/>
                </a:lnTo>
                <a:close/>
                <a:moveTo>
                  <a:pt x="791" y="479"/>
                </a:moveTo>
                <a:cubicBezTo>
                  <a:pt x="791" y="557"/>
                  <a:pt x="753" y="621"/>
                  <a:pt x="706" y="621"/>
                </a:cubicBezTo>
                <a:lnTo>
                  <a:pt x="85" y="621"/>
                </a:lnTo>
                <a:cubicBezTo>
                  <a:pt x="38" y="621"/>
                  <a:pt x="0" y="557"/>
                  <a:pt x="0" y="479"/>
                </a:cubicBezTo>
                <a:lnTo>
                  <a:pt x="0" y="113"/>
                </a:lnTo>
                <a:lnTo>
                  <a:pt x="57" y="113"/>
                </a:lnTo>
                <a:lnTo>
                  <a:pt x="113" y="113"/>
                </a:lnTo>
                <a:lnTo>
                  <a:pt x="113" y="0"/>
                </a:lnTo>
                <a:lnTo>
                  <a:pt x="170" y="0"/>
                </a:lnTo>
                <a:lnTo>
                  <a:pt x="791" y="0"/>
                </a:lnTo>
                <a:lnTo>
                  <a:pt x="791" y="56"/>
                </a:lnTo>
                <a:lnTo>
                  <a:pt x="791" y="479"/>
                </a:lnTo>
                <a:close/>
                <a:moveTo>
                  <a:pt x="57" y="169"/>
                </a:moveTo>
                <a:lnTo>
                  <a:pt x="57" y="479"/>
                </a:lnTo>
                <a:cubicBezTo>
                  <a:pt x="57" y="526"/>
                  <a:pt x="70" y="564"/>
                  <a:pt x="85" y="564"/>
                </a:cubicBezTo>
                <a:cubicBezTo>
                  <a:pt x="101" y="564"/>
                  <a:pt x="113" y="526"/>
                  <a:pt x="113" y="479"/>
                </a:cubicBezTo>
                <a:lnTo>
                  <a:pt x="113" y="169"/>
                </a:lnTo>
                <a:lnTo>
                  <a:pt x="57" y="169"/>
                </a:lnTo>
                <a:close/>
                <a:moveTo>
                  <a:pt x="452" y="225"/>
                </a:moveTo>
                <a:lnTo>
                  <a:pt x="678" y="225"/>
                </a:lnTo>
                <a:lnTo>
                  <a:pt x="678" y="451"/>
                </a:lnTo>
                <a:lnTo>
                  <a:pt x="452" y="451"/>
                </a:lnTo>
                <a:lnTo>
                  <a:pt x="452" y="225"/>
                </a:lnTo>
                <a:close/>
                <a:moveTo>
                  <a:pt x="226" y="113"/>
                </a:moveTo>
                <a:lnTo>
                  <a:pt x="621" y="113"/>
                </a:lnTo>
                <a:lnTo>
                  <a:pt x="621" y="169"/>
                </a:lnTo>
                <a:lnTo>
                  <a:pt x="226" y="169"/>
                </a:lnTo>
                <a:lnTo>
                  <a:pt x="226" y="113"/>
                </a:lnTo>
                <a:close/>
                <a:moveTo>
                  <a:pt x="226" y="225"/>
                </a:moveTo>
                <a:lnTo>
                  <a:pt x="396" y="225"/>
                </a:lnTo>
                <a:lnTo>
                  <a:pt x="396" y="254"/>
                </a:lnTo>
                <a:lnTo>
                  <a:pt x="226" y="254"/>
                </a:lnTo>
                <a:lnTo>
                  <a:pt x="226" y="225"/>
                </a:lnTo>
                <a:close/>
                <a:moveTo>
                  <a:pt x="226" y="282"/>
                </a:moveTo>
                <a:lnTo>
                  <a:pt x="396" y="282"/>
                </a:lnTo>
                <a:lnTo>
                  <a:pt x="396" y="310"/>
                </a:lnTo>
                <a:lnTo>
                  <a:pt x="226" y="310"/>
                </a:lnTo>
                <a:lnTo>
                  <a:pt x="226" y="282"/>
                </a:lnTo>
                <a:close/>
                <a:moveTo>
                  <a:pt x="226" y="338"/>
                </a:moveTo>
                <a:lnTo>
                  <a:pt x="396" y="338"/>
                </a:lnTo>
                <a:lnTo>
                  <a:pt x="396" y="367"/>
                </a:lnTo>
                <a:lnTo>
                  <a:pt x="226" y="367"/>
                </a:lnTo>
                <a:lnTo>
                  <a:pt x="226" y="338"/>
                </a:lnTo>
                <a:close/>
                <a:moveTo>
                  <a:pt x="226" y="395"/>
                </a:moveTo>
                <a:lnTo>
                  <a:pt x="396" y="395"/>
                </a:lnTo>
                <a:lnTo>
                  <a:pt x="396" y="423"/>
                </a:lnTo>
                <a:lnTo>
                  <a:pt x="226" y="423"/>
                </a:lnTo>
                <a:lnTo>
                  <a:pt x="226" y="3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 dirty="0"/>
          </a:p>
        </p:txBody>
      </p:sp>
      <p:sp>
        <p:nvSpPr>
          <p:cNvPr id="3" name="TextBox 2"/>
          <p:cNvSpPr txBox="1"/>
          <p:nvPr/>
        </p:nvSpPr>
        <p:spPr>
          <a:xfrm>
            <a:off x="292497" y="2284708"/>
            <a:ext cx="85590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kk-KZ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ckwell" pitchFamily="18" charset="0"/>
                <a:cs typeface="Times New Roman" pitchFamily="18" charset="0"/>
              </a:rPr>
              <a:t>Создать модель инклюзивного образования, которая позволит успешно обучаться детям из детского дома с ограниченными возможностями здоровья (ОВЗ), имеющим особые образовательные потребности (ООП)</a:t>
            </a:r>
          </a:p>
          <a:p>
            <a:pPr algn="just"/>
            <a:r>
              <a:rPr lang="kk-KZ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ckwell" pitchFamily="18" charset="0"/>
                <a:cs typeface="Times New Roman" pitchFamily="18" charset="0"/>
              </a:rPr>
              <a:t>2. Разработать методический материал для педагогических работников (учитель, учитель – логопед, педагог – психолог, учитель – дефектолог, тьютор)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36540" y="2209799"/>
            <a:ext cx="8239631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News Icon"/>
          <p:cNvSpPr>
            <a:spLocks noChangeAspect="1" noEditPoints="1"/>
          </p:cNvSpPr>
          <p:nvPr/>
        </p:nvSpPr>
        <p:spPr bwMode="auto">
          <a:xfrm>
            <a:off x="912063" y="1350235"/>
            <a:ext cx="579664" cy="457200"/>
          </a:xfrm>
          <a:custGeom>
            <a:avLst/>
            <a:gdLst>
              <a:gd name="T0" fmla="*/ 170 w 791"/>
              <a:gd name="T1" fmla="*/ 479 h 621"/>
              <a:gd name="T2" fmla="*/ 153 w 791"/>
              <a:gd name="T3" fmla="*/ 564 h 621"/>
              <a:gd name="T4" fmla="*/ 706 w 791"/>
              <a:gd name="T5" fmla="*/ 564 h 621"/>
              <a:gd name="T6" fmla="*/ 734 w 791"/>
              <a:gd name="T7" fmla="*/ 479 h 621"/>
              <a:gd name="T8" fmla="*/ 734 w 791"/>
              <a:gd name="T9" fmla="*/ 56 h 621"/>
              <a:gd name="T10" fmla="*/ 170 w 791"/>
              <a:gd name="T11" fmla="*/ 56 h 621"/>
              <a:gd name="T12" fmla="*/ 170 w 791"/>
              <a:gd name="T13" fmla="*/ 479 h 621"/>
              <a:gd name="T14" fmla="*/ 791 w 791"/>
              <a:gd name="T15" fmla="*/ 479 h 621"/>
              <a:gd name="T16" fmla="*/ 706 w 791"/>
              <a:gd name="T17" fmla="*/ 621 h 621"/>
              <a:gd name="T18" fmla="*/ 85 w 791"/>
              <a:gd name="T19" fmla="*/ 621 h 621"/>
              <a:gd name="T20" fmla="*/ 0 w 791"/>
              <a:gd name="T21" fmla="*/ 479 h 621"/>
              <a:gd name="T22" fmla="*/ 0 w 791"/>
              <a:gd name="T23" fmla="*/ 113 h 621"/>
              <a:gd name="T24" fmla="*/ 57 w 791"/>
              <a:gd name="T25" fmla="*/ 113 h 621"/>
              <a:gd name="T26" fmla="*/ 113 w 791"/>
              <a:gd name="T27" fmla="*/ 113 h 621"/>
              <a:gd name="T28" fmla="*/ 113 w 791"/>
              <a:gd name="T29" fmla="*/ 0 h 621"/>
              <a:gd name="T30" fmla="*/ 170 w 791"/>
              <a:gd name="T31" fmla="*/ 0 h 621"/>
              <a:gd name="T32" fmla="*/ 791 w 791"/>
              <a:gd name="T33" fmla="*/ 0 h 621"/>
              <a:gd name="T34" fmla="*/ 791 w 791"/>
              <a:gd name="T35" fmla="*/ 56 h 621"/>
              <a:gd name="T36" fmla="*/ 791 w 791"/>
              <a:gd name="T37" fmla="*/ 479 h 621"/>
              <a:gd name="T38" fmla="*/ 57 w 791"/>
              <a:gd name="T39" fmla="*/ 169 h 621"/>
              <a:gd name="T40" fmla="*/ 57 w 791"/>
              <a:gd name="T41" fmla="*/ 479 h 621"/>
              <a:gd name="T42" fmla="*/ 85 w 791"/>
              <a:gd name="T43" fmla="*/ 564 h 621"/>
              <a:gd name="T44" fmla="*/ 113 w 791"/>
              <a:gd name="T45" fmla="*/ 479 h 621"/>
              <a:gd name="T46" fmla="*/ 113 w 791"/>
              <a:gd name="T47" fmla="*/ 169 h 621"/>
              <a:gd name="T48" fmla="*/ 57 w 791"/>
              <a:gd name="T49" fmla="*/ 169 h 621"/>
              <a:gd name="T50" fmla="*/ 452 w 791"/>
              <a:gd name="T51" fmla="*/ 225 h 621"/>
              <a:gd name="T52" fmla="*/ 678 w 791"/>
              <a:gd name="T53" fmla="*/ 225 h 621"/>
              <a:gd name="T54" fmla="*/ 678 w 791"/>
              <a:gd name="T55" fmla="*/ 451 h 621"/>
              <a:gd name="T56" fmla="*/ 452 w 791"/>
              <a:gd name="T57" fmla="*/ 451 h 621"/>
              <a:gd name="T58" fmla="*/ 452 w 791"/>
              <a:gd name="T59" fmla="*/ 225 h 621"/>
              <a:gd name="T60" fmla="*/ 226 w 791"/>
              <a:gd name="T61" fmla="*/ 113 h 621"/>
              <a:gd name="T62" fmla="*/ 621 w 791"/>
              <a:gd name="T63" fmla="*/ 113 h 621"/>
              <a:gd name="T64" fmla="*/ 621 w 791"/>
              <a:gd name="T65" fmla="*/ 169 h 621"/>
              <a:gd name="T66" fmla="*/ 226 w 791"/>
              <a:gd name="T67" fmla="*/ 169 h 621"/>
              <a:gd name="T68" fmla="*/ 226 w 791"/>
              <a:gd name="T69" fmla="*/ 113 h 621"/>
              <a:gd name="T70" fmla="*/ 226 w 791"/>
              <a:gd name="T71" fmla="*/ 225 h 621"/>
              <a:gd name="T72" fmla="*/ 396 w 791"/>
              <a:gd name="T73" fmla="*/ 225 h 621"/>
              <a:gd name="T74" fmla="*/ 396 w 791"/>
              <a:gd name="T75" fmla="*/ 254 h 621"/>
              <a:gd name="T76" fmla="*/ 226 w 791"/>
              <a:gd name="T77" fmla="*/ 254 h 621"/>
              <a:gd name="T78" fmla="*/ 226 w 791"/>
              <a:gd name="T79" fmla="*/ 225 h 621"/>
              <a:gd name="T80" fmla="*/ 226 w 791"/>
              <a:gd name="T81" fmla="*/ 282 h 621"/>
              <a:gd name="T82" fmla="*/ 396 w 791"/>
              <a:gd name="T83" fmla="*/ 282 h 621"/>
              <a:gd name="T84" fmla="*/ 396 w 791"/>
              <a:gd name="T85" fmla="*/ 310 h 621"/>
              <a:gd name="T86" fmla="*/ 226 w 791"/>
              <a:gd name="T87" fmla="*/ 310 h 621"/>
              <a:gd name="T88" fmla="*/ 226 w 791"/>
              <a:gd name="T89" fmla="*/ 282 h 621"/>
              <a:gd name="T90" fmla="*/ 226 w 791"/>
              <a:gd name="T91" fmla="*/ 338 h 621"/>
              <a:gd name="T92" fmla="*/ 396 w 791"/>
              <a:gd name="T93" fmla="*/ 338 h 621"/>
              <a:gd name="T94" fmla="*/ 396 w 791"/>
              <a:gd name="T95" fmla="*/ 367 h 621"/>
              <a:gd name="T96" fmla="*/ 226 w 791"/>
              <a:gd name="T97" fmla="*/ 367 h 621"/>
              <a:gd name="T98" fmla="*/ 226 w 791"/>
              <a:gd name="T99" fmla="*/ 338 h 621"/>
              <a:gd name="T100" fmla="*/ 226 w 791"/>
              <a:gd name="T101" fmla="*/ 395 h 621"/>
              <a:gd name="T102" fmla="*/ 396 w 791"/>
              <a:gd name="T103" fmla="*/ 395 h 621"/>
              <a:gd name="T104" fmla="*/ 396 w 791"/>
              <a:gd name="T105" fmla="*/ 423 h 621"/>
              <a:gd name="T106" fmla="*/ 226 w 791"/>
              <a:gd name="T107" fmla="*/ 423 h 621"/>
              <a:gd name="T108" fmla="*/ 226 w 791"/>
              <a:gd name="T109" fmla="*/ 395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91" h="621">
                <a:moveTo>
                  <a:pt x="170" y="479"/>
                </a:moveTo>
                <a:cubicBezTo>
                  <a:pt x="170" y="511"/>
                  <a:pt x="163" y="540"/>
                  <a:pt x="153" y="564"/>
                </a:cubicBezTo>
                <a:lnTo>
                  <a:pt x="706" y="564"/>
                </a:lnTo>
                <a:cubicBezTo>
                  <a:pt x="722" y="564"/>
                  <a:pt x="734" y="526"/>
                  <a:pt x="734" y="479"/>
                </a:cubicBezTo>
                <a:lnTo>
                  <a:pt x="734" y="56"/>
                </a:lnTo>
                <a:lnTo>
                  <a:pt x="170" y="56"/>
                </a:lnTo>
                <a:lnTo>
                  <a:pt x="170" y="479"/>
                </a:lnTo>
                <a:close/>
                <a:moveTo>
                  <a:pt x="791" y="479"/>
                </a:moveTo>
                <a:cubicBezTo>
                  <a:pt x="791" y="557"/>
                  <a:pt x="753" y="621"/>
                  <a:pt x="706" y="621"/>
                </a:cubicBezTo>
                <a:lnTo>
                  <a:pt x="85" y="621"/>
                </a:lnTo>
                <a:cubicBezTo>
                  <a:pt x="38" y="621"/>
                  <a:pt x="0" y="557"/>
                  <a:pt x="0" y="479"/>
                </a:cubicBezTo>
                <a:lnTo>
                  <a:pt x="0" y="113"/>
                </a:lnTo>
                <a:lnTo>
                  <a:pt x="57" y="113"/>
                </a:lnTo>
                <a:lnTo>
                  <a:pt x="113" y="113"/>
                </a:lnTo>
                <a:lnTo>
                  <a:pt x="113" y="0"/>
                </a:lnTo>
                <a:lnTo>
                  <a:pt x="170" y="0"/>
                </a:lnTo>
                <a:lnTo>
                  <a:pt x="791" y="0"/>
                </a:lnTo>
                <a:lnTo>
                  <a:pt x="791" y="56"/>
                </a:lnTo>
                <a:lnTo>
                  <a:pt x="791" y="479"/>
                </a:lnTo>
                <a:close/>
                <a:moveTo>
                  <a:pt x="57" y="169"/>
                </a:moveTo>
                <a:lnTo>
                  <a:pt x="57" y="479"/>
                </a:lnTo>
                <a:cubicBezTo>
                  <a:pt x="57" y="526"/>
                  <a:pt x="70" y="564"/>
                  <a:pt x="85" y="564"/>
                </a:cubicBezTo>
                <a:cubicBezTo>
                  <a:pt x="101" y="564"/>
                  <a:pt x="113" y="526"/>
                  <a:pt x="113" y="479"/>
                </a:cubicBezTo>
                <a:lnTo>
                  <a:pt x="113" y="169"/>
                </a:lnTo>
                <a:lnTo>
                  <a:pt x="57" y="169"/>
                </a:lnTo>
                <a:close/>
                <a:moveTo>
                  <a:pt x="452" y="225"/>
                </a:moveTo>
                <a:lnTo>
                  <a:pt x="678" y="225"/>
                </a:lnTo>
                <a:lnTo>
                  <a:pt x="678" y="451"/>
                </a:lnTo>
                <a:lnTo>
                  <a:pt x="452" y="451"/>
                </a:lnTo>
                <a:lnTo>
                  <a:pt x="452" y="225"/>
                </a:lnTo>
                <a:close/>
                <a:moveTo>
                  <a:pt x="226" y="113"/>
                </a:moveTo>
                <a:lnTo>
                  <a:pt x="621" y="113"/>
                </a:lnTo>
                <a:lnTo>
                  <a:pt x="621" y="169"/>
                </a:lnTo>
                <a:lnTo>
                  <a:pt x="226" y="169"/>
                </a:lnTo>
                <a:lnTo>
                  <a:pt x="226" y="113"/>
                </a:lnTo>
                <a:close/>
                <a:moveTo>
                  <a:pt x="226" y="225"/>
                </a:moveTo>
                <a:lnTo>
                  <a:pt x="396" y="225"/>
                </a:lnTo>
                <a:lnTo>
                  <a:pt x="396" y="254"/>
                </a:lnTo>
                <a:lnTo>
                  <a:pt x="226" y="254"/>
                </a:lnTo>
                <a:lnTo>
                  <a:pt x="226" y="225"/>
                </a:lnTo>
                <a:close/>
                <a:moveTo>
                  <a:pt x="226" y="282"/>
                </a:moveTo>
                <a:lnTo>
                  <a:pt x="396" y="282"/>
                </a:lnTo>
                <a:lnTo>
                  <a:pt x="396" y="310"/>
                </a:lnTo>
                <a:lnTo>
                  <a:pt x="226" y="310"/>
                </a:lnTo>
                <a:lnTo>
                  <a:pt x="226" y="282"/>
                </a:lnTo>
                <a:close/>
                <a:moveTo>
                  <a:pt x="226" y="338"/>
                </a:moveTo>
                <a:lnTo>
                  <a:pt x="396" y="338"/>
                </a:lnTo>
                <a:lnTo>
                  <a:pt x="396" y="367"/>
                </a:lnTo>
                <a:lnTo>
                  <a:pt x="226" y="367"/>
                </a:lnTo>
                <a:lnTo>
                  <a:pt x="226" y="338"/>
                </a:lnTo>
                <a:close/>
                <a:moveTo>
                  <a:pt x="226" y="395"/>
                </a:moveTo>
                <a:lnTo>
                  <a:pt x="396" y="395"/>
                </a:lnTo>
                <a:lnTo>
                  <a:pt x="396" y="423"/>
                </a:lnTo>
                <a:lnTo>
                  <a:pt x="226" y="423"/>
                </a:lnTo>
                <a:lnTo>
                  <a:pt x="226" y="3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48857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543800" y="185083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6685" y="185083"/>
            <a:ext cx="7329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ТРАЕКТОРИЯ РАЗВИТИЯ РЕБЕНКА С ОВЗ</a:t>
            </a:r>
          </a:p>
          <a:p>
            <a:r>
              <a:rPr lang="kk-KZ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kk-KZ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r>
              <a:rPr lang="kk-KZ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03834"/>
              </p:ext>
            </p:extLst>
          </p:nvPr>
        </p:nvGraphicFramePr>
        <p:xfrm>
          <a:off x="0" y="1058824"/>
          <a:ext cx="9144000" cy="5799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2610065"/>
                <a:gridCol w="1047535"/>
              </a:tblGrid>
              <a:tr h="1555580">
                <a:tc>
                  <a:txBody>
                    <a:bodyPr/>
                    <a:lstStyle/>
                    <a:p>
                      <a:r>
                        <a:rPr lang="kk-KZ" dirty="0" smtClean="0"/>
                        <a:t>                </a:t>
                      </a:r>
                      <a:r>
                        <a:rPr lang="kk-KZ" sz="1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Зоны  </a:t>
                      </a:r>
                    </a:p>
                    <a:p>
                      <a:r>
                        <a:rPr lang="kk-KZ" sz="1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развития</a:t>
                      </a:r>
                    </a:p>
                    <a:p>
                      <a:endParaRPr lang="kk-KZ" sz="1400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kk-KZ" sz="1400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kk-KZ" sz="1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Компоненты,</a:t>
                      </a:r>
                    </a:p>
                    <a:p>
                      <a:r>
                        <a:rPr lang="kk-KZ" sz="1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формирующие личность ребенка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Зона актуального 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развития</a:t>
                      </a:r>
                      <a:r>
                        <a:rPr lang="ru-RU" sz="1400" b="1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(с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чем справляется самостоятельно, что умеет, в чём успешен)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Западающие зоны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План действий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</a:t>
                      </a:r>
                      <a:r>
                        <a:rPr lang="kk-KZ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1734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Образовательная сфера деятельности</a:t>
                      </a:r>
                      <a:endParaRPr lang="ru-RU" sz="1200" b="1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(учебные умения и навыки, уровень развития психи-ческих процессов,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5240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Социальная среда</a:t>
                      </a:r>
                      <a:endParaRPr lang="ru-RU" sz="12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(коммуникативные навыки,</a:t>
                      </a:r>
                      <a:r>
                        <a:rPr lang="ru-RU" sz="12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baseline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2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заимодей-ствие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девиации в поведении (ГДН, про-гулы,</a:t>
                      </a:r>
                      <a:r>
                        <a:rPr lang="ru-RU" sz="12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воровство,</a:t>
                      </a:r>
                      <a:r>
                        <a:rPr lang="ru-RU" sz="12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амовольный уход) и т.д.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427328"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 особенности</a:t>
                      </a:r>
                    </a:p>
                    <a:p>
                      <a:r>
                        <a:rPr lang="ru-RU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2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активность в деятель-</a:t>
                      </a:r>
                      <a:r>
                        <a:rPr lang="ru-RU" sz="1200" b="1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ности</a:t>
                      </a:r>
                      <a:r>
                        <a:rPr lang="ru-RU" sz="12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инертность, тревожность, </a:t>
                      </a:r>
                      <a:r>
                        <a:rPr lang="ru-RU" sz="1200" b="1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гиперактивность</a:t>
                      </a:r>
                      <a:r>
                        <a:rPr lang="ru-RU" sz="12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медлительность и т.д.</a:t>
                      </a:r>
                      <a:endParaRPr lang="ru-RU" sz="12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Прямая соединительная линия 11"/>
          <p:cNvCxnSpPr/>
          <p:nvPr/>
        </p:nvCxnSpPr>
        <p:spPr>
          <a:xfrm>
            <a:off x="0" y="1074222"/>
            <a:ext cx="1828800" cy="1600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80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503747" y="129993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93770"/>
            <a:ext cx="746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ОЦЕНИВАНИЯ РЕБЁНКА С ОВЗ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ИНДИВИДУАЛЬНОЙ ТРАЕКТОРИИ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(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17627"/>
              </p:ext>
            </p:extLst>
          </p:nvPr>
        </p:nvGraphicFramePr>
        <p:xfrm>
          <a:off x="0" y="1188720"/>
          <a:ext cx="914400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399"/>
                <a:gridCol w="3124201"/>
                <a:gridCol w="1828800"/>
                <a:gridCol w="1828800"/>
                <a:gridCol w="1828800"/>
              </a:tblGrid>
              <a:tr h="73239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Уровень </a:t>
                      </a:r>
                    </a:p>
                    <a:p>
                      <a:pPr algn="l"/>
                      <a:r>
                        <a:rPr lang="ru-RU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Высокий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Присутствует</a:t>
                      </a:r>
                      <a:endParaRPr lang="ru-RU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Средний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Частично присутствует</a:t>
                      </a:r>
                      <a:endParaRPr lang="ru-RU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Низкий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Отсутствует</a:t>
                      </a:r>
                      <a:endParaRPr lang="ru-RU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732399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Адаптация в школе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Высокий-2б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Средний-1б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Низкий-0 баллов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</a:tr>
              <a:tr h="732399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Учебные умения и навыки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Высокий-2б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Средний-1б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Низкий-0 баллов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</a:tr>
              <a:tr h="732399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Познавательные процессы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Высокий-2б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Средний-1б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Низкий-0 баллов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</a:tr>
              <a:tr h="732399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Самоподготовка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Высокий-2б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Средний-1б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Низкий-0 баллов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533400" y="1188720"/>
            <a:ext cx="3124200" cy="8686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153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543800" y="112676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93770"/>
            <a:ext cx="746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ОЦЕНИВАНИЯ РЕБЁНКА С ОВЗ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ИНДИВИДУАЛЬНОЙ ТРАЕКТОРИИ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(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438839"/>
              </p:ext>
            </p:extLst>
          </p:nvPr>
        </p:nvGraphicFramePr>
        <p:xfrm>
          <a:off x="-12895" y="1139624"/>
          <a:ext cx="91440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399"/>
                <a:gridCol w="3124201"/>
                <a:gridCol w="1828800"/>
                <a:gridCol w="1828800"/>
                <a:gridCol w="1828800"/>
              </a:tblGrid>
              <a:tr h="12074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Уровень </a:t>
                      </a:r>
                    </a:p>
                    <a:p>
                      <a:pPr algn="l"/>
                      <a:r>
                        <a:rPr lang="ru-RU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Высокий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Присутствует</a:t>
                      </a:r>
                      <a:endParaRPr lang="ru-RU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Средний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Частично присутствует</a:t>
                      </a:r>
                      <a:endParaRPr lang="ru-RU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Низкий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Отсутствует</a:t>
                      </a:r>
                      <a:endParaRPr lang="ru-RU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732399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Взаимодействие с детьми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Высокий-2б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Средний-1б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Низкий-0 баллов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</a:tr>
              <a:tr h="732399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Взаимодействие со взрослыми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Высокий-2б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Средний-1б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Низкий-0 баллов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</a:tr>
              <a:tr h="732399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Девиации в поведении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(высокий –присутствуют 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-0 баллов, эпизодические проявления 1 балл, отсутствуют -2б.)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533400" y="1139624"/>
            <a:ext cx="3124200" cy="8686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07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620000" y="128890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93770"/>
            <a:ext cx="746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ОЦЕНИВАНИЯ РЕБЁНКА С ОВЗ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ИНДИВИДУАЛЬНОЙ ТРАЕКТОРИИ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(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515637"/>
              </p:ext>
            </p:extLst>
          </p:nvPr>
        </p:nvGraphicFramePr>
        <p:xfrm>
          <a:off x="0" y="913932"/>
          <a:ext cx="9144000" cy="4024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399"/>
                <a:gridCol w="3124201"/>
                <a:gridCol w="1828800"/>
                <a:gridCol w="1828800"/>
                <a:gridCol w="1828800"/>
              </a:tblGrid>
              <a:tr h="73239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Уровень </a:t>
                      </a:r>
                    </a:p>
                    <a:p>
                      <a:pPr algn="l"/>
                      <a:r>
                        <a:rPr lang="ru-RU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Высокий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Присутствует</a:t>
                      </a:r>
                      <a:endParaRPr lang="ru-RU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Средний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Частично присутствует</a:t>
                      </a:r>
                      <a:endParaRPr lang="ru-RU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Низкий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Отсутствует</a:t>
                      </a:r>
                      <a:endParaRPr lang="ru-RU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732399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Тревожность присутствуют 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-0 баллов, эпизодические проявления 1 балл, отсутствуют -2б.)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  <a:tr h="732399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Гиперактивность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присутствует 0 баллов, эпизодические проявления 1 балл, отсутствуют -2б.)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  <a:tr h="732399">
                <a:tc gridSpan="5"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Итого баллов: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533400" y="913932"/>
            <a:ext cx="3048000" cy="83866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4938171"/>
            <a:ext cx="3581400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Высокий от 12 до 9 баллов                 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Средний от 9 до 3 баллов                 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Ниже среднего от 6 до 3 баллов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Низкий от 3до 0 баллов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2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7543800" y="158632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</a:t>
              </a:r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894" y="206543"/>
            <a:ext cx="76223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И ПРОТИВОРЕЧИЯ ОБУСЛОВИВШИЕ СОЗДАНИЕ ДАННОГО ПРОЕКТА: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7272" y="954073"/>
            <a:ext cx="891453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- сироты и дети - оставшиеся без попечения родителей, имеющие диагнозы согласно решению ОМПК идут в общеобразовательную школу, но общеобразовательная среда, не создаёт для них условия, способствующие их психологическому благополучию.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детском доме имеются дети с ОВЗ в группах по типу семьи, но отсутствуют специалисты учителя-дефектологи, учитель-логопед, необходимые для проведения коррекционно-развивающей  работы.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Ограниченность нормативного-правового поля (отсутствует законодательное закрепление самой возможности обучения детей с ОВЗ по индивидуальным образовательным программам).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Отсутствует механизм реализации специальных образовательных условий обучения детей с ОВЗ в учреждениях общего образования.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Профессиональная и психологическая неготовность педагогов к работе с детьми с ОВЗ (явно недостаточное владение специальными методами, приемами, средствами обучения, недостаточный уровень академической подготовки).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Психологические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барьеры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связанные с общественным мнением (отношение к детям с диагнозами).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Недостаточная обеспеченность учебниками, учебно-методическими комплектами, методическими пособиями, программами для работы с детьми с ОВЗ.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ckwell" pitchFamily="18" charset="0"/>
              </a:rPr>
              <a:t>	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0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"/>
            <a:ext cx="9144000" cy="3457545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6" name="Right Triangle 45"/>
          <p:cNvSpPr/>
          <p:nvPr/>
        </p:nvSpPr>
        <p:spPr>
          <a:xfrm rot="10800000">
            <a:off x="7696200" y="-80065"/>
            <a:ext cx="1524000" cy="1604064"/>
          </a:xfrm>
          <a:prstGeom prst="rtTriangle">
            <a:avLst/>
          </a:prstGeom>
          <a:solidFill>
            <a:srgbClr val="FF176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 rot="2878057">
            <a:off x="7956133" y="326489"/>
            <a:ext cx="1451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Караганда 2017</a:t>
            </a:r>
            <a:endParaRPr lang="en-US" sz="1400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89083" y="310793"/>
            <a:ext cx="8014437" cy="3011573"/>
            <a:chOff x="975369" y="602159"/>
            <a:chExt cx="8014437" cy="3011573"/>
          </a:xfrm>
        </p:grpSpPr>
        <p:sp>
          <p:nvSpPr>
            <p:cNvPr id="30" name="TextBox 29"/>
            <p:cNvSpPr txBox="1"/>
            <p:nvPr/>
          </p:nvSpPr>
          <p:spPr>
            <a:xfrm>
              <a:off x="2895600" y="602159"/>
              <a:ext cx="4724400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4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44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3027182" y="1343025"/>
              <a:ext cx="44196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975369" y="2044072"/>
              <a:ext cx="8014437" cy="156966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</a:t>
              </a:r>
              <a:r>
                <a: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Психолого-педагогическое сопровождение детей-сирот </a:t>
              </a:r>
            </a:p>
            <a:p>
              <a:pPr algn="ctr"/>
              <a:r>
                <a: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 детей, оставшихся без попечения родителей </a:t>
              </a:r>
              <a:endPara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 </a:t>
              </a:r>
              <a:r>
                <a: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ОВЗ в инклюзивном образовании</a:t>
              </a: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»</a:t>
              </a:r>
              <a:r>
                <a: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endParaRPr lang="en-US" sz="2400" dirty="0">
                <a:solidFill>
                  <a:schemeClr val="bg1">
                    <a:lumMod val="95000"/>
                  </a:schemeClr>
                </a:solidFill>
                <a:latin typeface="Rockwell" pitchFamily="18" charset="0"/>
                <a:cs typeface="Segoe UI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524000" y="609600"/>
              <a:ext cx="1219200" cy="12741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Layers"/>
            <p:cNvSpPr>
              <a:spLocks noChangeAspect="1" noEditPoints="1"/>
            </p:cNvSpPr>
            <p:nvPr/>
          </p:nvSpPr>
          <p:spPr bwMode="auto">
            <a:xfrm>
              <a:off x="1779369" y="882635"/>
              <a:ext cx="708462" cy="728092"/>
            </a:xfrm>
            <a:custGeom>
              <a:avLst/>
              <a:gdLst>
                <a:gd name="T0" fmla="*/ 677 w 677"/>
                <a:gd name="T1" fmla="*/ 339 h 677"/>
                <a:gd name="T2" fmla="*/ 338 w 677"/>
                <a:gd name="T3" fmla="*/ 508 h 677"/>
                <a:gd name="T4" fmla="*/ 0 w 677"/>
                <a:gd name="T5" fmla="*/ 339 h 677"/>
                <a:gd name="T6" fmla="*/ 113 w 677"/>
                <a:gd name="T7" fmla="*/ 282 h 677"/>
                <a:gd name="T8" fmla="*/ 338 w 677"/>
                <a:gd name="T9" fmla="*/ 395 h 677"/>
                <a:gd name="T10" fmla="*/ 564 w 677"/>
                <a:gd name="T11" fmla="*/ 282 h 677"/>
                <a:gd name="T12" fmla="*/ 677 w 677"/>
                <a:gd name="T13" fmla="*/ 339 h 677"/>
                <a:gd name="T14" fmla="*/ 338 w 677"/>
                <a:gd name="T15" fmla="*/ 0 h 677"/>
                <a:gd name="T16" fmla="*/ 677 w 677"/>
                <a:gd name="T17" fmla="*/ 169 h 677"/>
                <a:gd name="T18" fmla="*/ 338 w 677"/>
                <a:gd name="T19" fmla="*/ 339 h 677"/>
                <a:gd name="T20" fmla="*/ 0 w 677"/>
                <a:gd name="T21" fmla="*/ 169 h 677"/>
                <a:gd name="T22" fmla="*/ 338 w 677"/>
                <a:gd name="T23" fmla="*/ 0 h 677"/>
                <a:gd name="T24" fmla="*/ 677 w 677"/>
                <a:gd name="T25" fmla="*/ 508 h 677"/>
                <a:gd name="T26" fmla="*/ 338 w 677"/>
                <a:gd name="T27" fmla="*/ 677 h 677"/>
                <a:gd name="T28" fmla="*/ 0 w 677"/>
                <a:gd name="T29" fmla="*/ 508 h 677"/>
                <a:gd name="T30" fmla="*/ 113 w 677"/>
                <a:gd name="T31" fmla="*/ 451 h 677"/>
                <a:gd name="T32" fmla="*/ 338 w 677"/>
                <a:gd name="T33" fmla="*/ 564 h 677"/>
                <a:gd name="T34" fmla="*/ 564 w 677"/>
                <a:gd name="T35" fmla="*/ 451 h 677"/>
                <a:gd name="T36" fmla="*/ 677 w 677"/>
                <a:gd name="T37" fmla="*/ 508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7" h="677">
                  <a:moveTo>
                    <a:pt x="677" y="339"/>
                  </a:moveTo>
                  <a:lnTo>
                    <a:pt x="338" y="508"/>
                  </a:lnTo>
                  <a:lnTo>
                    <a:pt x="0" y="339"/>
                  </a:lnTo>
                  <a:lnTo>
                    <a:pt x="113" y="282"/>
                  </a:lnTo>
                  <a:lnTo>
                    <a:pt x="338" y="395"/>
                  </a:lnTo>
                  <a:lnTo>
                    <a:pt x="564" y="282"/>
                  </a:lnTo>
                  <a:lnTo>
                    <a:pt x="677" y="339"/>
                  </a:lnTo>
                  <a:close/>
                  <a:moveTo>
                    <a:pt x="338" y="0"/>
                  </a:moveTo>
                  <a:lnTo>
                    <a:pt x="677" y="169"/>
                  </a:lnTo>
                  <a:lnTo>
                    <a:pt x="338" y="339"/>
                  </a:lnTo>
                  <a:lnTo>
                    <a:pt x="0" y="169"/>
                  </a:lnTo>
                  <a:lnTo>
                    <a:pt x="338" y="0"/>
                  </a:lnTo>
                  <a:close/>
                  <a:moveTo>
                    <a:pt x="677" y="508"/>
                  </a:moveTo>
                  <a:lnTo>
                    <a:pt x="338" y="677"/>
                  </a:lnTo>
                  <a:lnTo>
                    <a:pt x="0" y="508"/>
                  </a:lnTo>
                  <a:lnTo>
                    <a:pt x="113" y="451"/>
                  </a:lnTo>
                  <a:lnTo>
                    <a:pt x="338" y="564"/>
                  </a:lnTo>
                  <a:lnTo>
                    <a:pt x="564" y="451"/>
                  </a:lnTo>
                  <a:lnTo>
                    <a:pt x="677" y="508"/>
                  </a:lnTo>
                  <a:close/>
                </a:path>
              </a:pathLst>
            </a:custGeom>
            <a:solidFill>
              <a:srgbClr val="00CC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815052" y="4092714"/>
            <a:ext cx="5562741" cy="69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94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ckwell" pitchFamily="18" charset="0"/>
                <a:cs typeface="Segoe UI" pitchFamily="34" charset="0"/>
              </a:rPr>
              <a:t>Спасибо за внимание!</a:t>
            </a:r>
            <a:endParaRPr lang="en-US" sz="3940" b="1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  <a:cs typeface="Segoe UI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598333" y="5051286"/>
            <a:ext cx="878013" cy="883031"/>
          </a:xfrm>
          <a:prstGeom prst="rect">
            <a:avLst/>
          </a:prstGeom>
          <a:solidFill>
            <a:srgbClr val="FF7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598768" y="5051286"/>
            <a:ext cx="878013" cy="883031"/>
          </a:xfrm>
          <a:prstGeom prst="rect">
            <a:avLst/>
          </a:prstGeom>
          <a:solidFill>
            <a:srgbClr val="78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605918" y="5051286"/>
            <a:ext cx="878013" cy="883031"/>
          </a:xfrm>
          <a:prstGeom prst="rect">
            <a:avLst/>
          </a:prstGeom>
          <a:solidFill>
            <a:srgbClr val="00A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619782" y="5051286"/>
            <a:ext cx="878013" cy="883031"/>
          </a:xfrm>
          <a:prstGeom prst="rect">
            <a:avLst/>
          </a:prstGeom>
          <a:solidFill>
            <a:srgbClr val="00D8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640361" y="5051286"/>
            <a:ext cx="878013" cy="883031"/>
          </a:xfrm>
          <a:prstGeom prst="rect">
            <a:avLst/>
          </a:prstGeom>
          <a:solidFill>
            <a:srgbClr val="FF17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667654" y="5051286"/>
            <a:ext cx="878013" cy="88303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61" name="Freeform 81"/>
          <p:cNvSpPr>
            <a:spLocks noEditPoints="1"/>
          </p:cNvSpPr>
          <p:nvPr/>
        </p:nvSpPr>
        <p:spPr bwMode="auto">
          <a:xfrm>
            <a:off x="5865866" y="5273721"/>
            <a:ext cx="427002" cy="438159"/>
          </a:xfrm>
          <a:custGeom>
            <a:avLst/>
            <a:gdLst>
              <a:gd name="T0" fmla="*/ 175 w 368"/>
              <a:gd name="T1" fmla="*/ 132 h 368"/>
              <a:gd name="T2" fmla="*/ 117 w 368"/>
              <a:gd name="T3" fmla="*/ 41 h 368"/>
              <a:gd name="T4" fmla="*/ 30 w 368"/>
              <a:gd name="T5" fmla="*/ 151 h 368"/>
              <a:gd name="T6" fmla="*/ 175 w 368"/>
              <a:gd name="T7" fmla="*/ 132 h 368"/>
              <a:gd name="T8" fmla="*/ 195 w 368"/>
              <a:gd name="T9" fmla="*/ 185 h 368"/>
              <a:gd name="T10" fmla="*/ 201 w 368"/>
              <a:gd name="T11" fmla="*/ 183 h 368"/>
              <a:gd name="T12" fmla="*/ 188 w 368"/>
              <a:gd name="T13" fmla="*/ 156 h 368"/>
              <a:gd name="T14" fmla="*/ 27 w 368"/>
              <a:gd name="T15" fmla="*/ 179 h 368"/>
              <a:gd name="T16" fmla="*/ 27 w 368"/>
              <a:gd name="T17" fmla="*/ 184 h 368"/>
              <a:gd name="T18" fmla="*/ 67 w 368"/>
              <a:gd name="T19" fmla="*/ 289 h 368"/>
              <a:gd name="T20" fmla="*/ 67 w 368"/>
              <a:gd name="T21" fmla="*/ 288 h 368"/>
              <a:gd name="T22" fmla="*/ 195 w 368"/>
              <a:gd name="T23" fmla="*/ 185 h 368"/>
              <a:gd name="T24" fmla="*/ 87 w 368"/>
              <a:gd name="T25" fmla="*/ 307 h 368"/>
              <a:gd name="T26" fmla="*/ 87 w 368"/>
              <a:gd name="T27" fmla="*/ 307 h 368"/>
              <a:gd name="T28" fmla="*/ 84 w 368"/>
              <a:gd name="T29" fmla="*/ 305 h 368"/>
              <a:gd name="T30" fmla="*/ 87 w 368"/>
              <a:gd name="T31" fmla="*/ 307 h 368"/>
              <a:gd name="T32" fmla="*/ 146 w 368"/>
              <a:gd name="T33" fmla="*/ 31 h 368"/>
              <a:gd name="T34" fmla="*/ 146 w 368"/>
              <a:gd name="T35" fmla="*/ 31 h 368"/>
              <a:gd name="T36" fmla="*/ 146 w 368"/>
              <a:gd name="T37" fmla="*/ 31 h 368"/>
              <a:gd name="T38" fmla="*/ 288 w 368"/>
              <a:gd name="T39" fmla="*/ 66 h 368"/>
              <a:gd name="T40" fmla="*/ 184 w 368"/>
              <a:gd name="T41" fmla="*/ 26 h 368"/>
              <a:gd name="T42" fmla="*/ 147 w 368"/>
              <a:gd name="T43" fmla="*/ 31 h 368"/>
              <a:gd name="T44" fmla="*/ 206 w 368"/>
              <a:gd name="T45" fmla="*/ 123 h 368"/>
              <a:gd name="T46" fmla="*/ 288 w 368"/>
              <a:gd name="T47" fmla="*/ 66 h 368"/>
              <a:gd name="T48" fmla="*/ 184 w 368"/>
              <a:gd name="T49" fmla="*/ 368 h 368"/>
              <a:gd name="T50" fmla="*/ 0 w 368"/>
              <a:gd name="T51" fmla="*/ 184 h 368"/>
              <a:gd name="T52" fmla="*/ 184 w 368"/>
              <a:gd name="T53" fmla="*/ 0 h 368"/>
              <a:gd name="T54" fmla="*/ 368 w 368"/>
              <a:gd name="T55" fmla="*/ 184 h 368"/>
              <a:gd name="T56" fmla="*/ 184 w 368"/>
              <a:gd name="T57" fmla="*/ 368 h 368"/>
              <a:gd name="T58" fmla="*/ 211 w 368"/>
              <a:gd name="T59" fmla="*/ 209 h 368"/>
              <a:gd name="T60" fmla="*/ 87 w 368"/>
              <a:gd name="T61" fmla="*/ 307 h 368"/>
              <a:gd name="T62" fmla="*/ 184 w 368"/>
              <a:gd name="T63" fmla="*/ 341 h 368"/>
              <a:gd name="T64" fmla="*/ 245 w 368"/>
              <a:gd name="T65" fmla="*/ 328 h 368"/>
              <a:gd name="T66" fmla="*/ 212 w 368"/>
              <a:gd name="T67" fmla="*/ 209 h 368"/>
              <a:gd name="T68" fmla="*/ 211 w 368"/>
              <a:gd name="T69" fmla="*/ 209 h 368"/>
              <a:gd name="T70" fmla="*/ 218 w 368"/>
              <a:gd name="T71" fmla="*/ 146 h 368"/>
              <a:gd name="T72" fmla="*/ 228 w 368"/>
              <a:gd name="T73" fmla="*/ 169 h 368"/>
              <a:gd name="T74" fmla="*/ 232 w 368"/>
              <a:gd name="T75" fmla="*/ 177 h 368"/>
              <a:gd name="T76" fmla="*/ 341 w 368"/>
              <a:gd name="T77" fmla="*/ 182 h 368"/>
              <a:gd name="T78" fmla="*/ 305 w 368"/>
              <a:gd name="T79" fmla="*/ 84 h 368"/>
              <a:gd name="T80" fmla="*/ 218 w 368"/>
              <a:gd name="T81" fmla="*/ 146 h 368"/>
              <a:gd name="T82" fmla="*/ 241 w 368"/>
              <a:gd name="T83" fmla="*/ 202 h 368"/>
              <a:gd name="T84" fmla="*/ 272 w 368"/>
              <a:gd name="T85" fmla="*/ 314 h 368"/>
              <a:gd name="T86" fmla="*/ 339 w 368"/>
              <a:gd name="T87" fmla="*/ 208 h 368"/>
              <a:gd name="T88" fmla="*/ 241 w 368"/>
              <a:gd name="T89" fmla="*/ 202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8" h="368">
                <a:moveTo>
                  <a:pt x="175" y="132"/>
                </a:moveTo>
                <a:cubicBezTo>
                  <a:pt x="148" y="84"/>
                  <a:pt x="119" y="44"/>
                  <a:pt x="117" y="41"/>
                </a:cubicBezTo>
                <a:cubicBezTo>
                  <a:pt x="73" y="62"/>
                  <a:pt x="40" y="102"/>
                  <a:pt x="30" y="151"/>
                </a:cubicBezTo>
                <a:cubicBezTo>
                  <a:pt x="34" y="151"/>
                  <a:pt x="100" y="152"/>
                  <a:pt x="175" y="132"/>
                </a:cubicBezTo>
                <a:close/>
                <a:moveTo>
                  <a:pt x="195" y="185"/>
                </a:moveTo>
                <a:cubicBezTo>
                  <a:pt x="197" y="184"/>
                  <a:pt x="199" y="183"/>
                  <a:pt x="201" y="183"/>
                </a:cubicBezTo>
                <a:cubicBezTo>
                  <a:pt x="197" y="174"/>
                  <a:pt x="193" y="165"/>
                  <a:pt x="188" y="156"/>
                </a:cubicBezTo>
                <a:cubicBezTo>
                  <a:pt x="107" y="180"/>
                  <a:pt x="30" y="179"/>
                  <a:pt x="27" y="179"/>
                </a:cubicBezTo>
                <a:cubicBezTo>
                  <a:pt x="27" y="180"/>
                  <a:pt x="27" y="182"/>
                  <a:pt x="27" y="184"/>
                </a:cubicBezTo>
                <a:cubicBezTo>
                  <a:pt x="27" y="224"/>
                  <a:pt x="42" y="261"/>
                  <a:pt x="67" y="289"/>
                </a:cubicBezTo>
                <a:cubicBezTo>
                  <a:pt x="67" y="289"/>
                  <a:pt x="67" y="288"/>
                  <a:pt x="67" y="288"/>
                </a:cubicBezTo>
                <a:cubicBezTo>
                  <a:pt x="67" y="288"/>
                  <a:pt x="110" y="212"/>
                  <a:pt x="195" y="185"/>
                </a:cubicBezTo>
                <a:close/>
                <a:moveTo>
                  <a:pt x="87" y="307"/>
                </a:moveTo>
                <a:cubicBezTo>
                  <a:pt x="87" y="307"/>
                  <a:pt x="87" y="307"/>
                  <a:pt x="87" y="307"/>
                </a:cubicBezTo>
                <a:cubicBezTo>
                  <a:pt x="86" y="306"/>
                  <a:pt x="85" y="306"/>
                  <a:pt x="84" y="305"/>
                </a:cubicBezTo>
                <a:cubicBezTo>
                  <a:pt x="86" y="306"/>
                  <a:pt x="87" y="307"/>
                  <a:pt x="87" y="307"/>
                </a:cubicBezTo>
                <a:close/>
                <a:moveTo>
                  <a:pt x="146" y="31"/>
                </a:moveTo>
                <a:cubicBezTo>
                  <a:pt x="146" y="31"/>
                  <a:pt x="146" y="31"/>
                  <a:pt x="146" y="31"/>
                </a:cubicBezTo>
                <a:cubicBezTo>
                  <a:pt x="146" y="31"/>
                  <a:pt x="146" y="31"/>
                  <a:pt x="146" y="31"/>
                </a:cubicBezTo>
                <a:close/>
                <a:moveTo>
                  <a:pt x="288" y="66"/>
                </a:moveTo>
                <a:cubicBezTo>
                  <a:pt x="260" y="41"/>
                  <a:pt x="224" y="26"/>
                  <a:pt x="184" y="26"/>
                </a:cubicBezTo>
                <a:cubicBezTo>
                  <a:pt x="171" y="26"/>
                  <a:pt x="159" y="28"/>
                  <a:pt x="147" y="31"/>
                </a:cubicBezTo>
                <a:cubicBezTo>
                  <a:pt x="149" y="34"/>
                  <a:pt x="179" y="73"/>
                  <a:pt x="206" y="123"/>
                </a:cubicBezTo>
                <a:cubicBezTo>
                  <a:pt x="265" y="100"/>
                  <a:pt x="287" y="66"/>
                  <a:pt x="288" y="66"/>
                </a:cubicBezTo>
                <a:close/>
                <a:moveTo>
                  <a:pt x="184" y="368"/>
                </a:moveTo>
                <a:cubicBezTo>
                  <a:pt x="82" y="368"/>
                  <a:pt x="0" y="285"/>
                  <a:pt x="0" y="184"/>
                </a:cubicBezTo>
                <a:cubicBezTo>
                  <a:pt x="0" y="82"/>
                  <a:pt x="82" y="0"/>
                  <a:pt x="184" y="0"/>
                </a:cubicBezTo>
                <a:cubicBezTo>
                  <a:pt x="286" y="0"/>
                  <a:pt x="368" y="82"/>
                  <a:pt x="368" y="184"/>
                </a:cubicBezTo>
                <a:cubicBezTo>
                  <a:pt x="368" y="285"/>
                  <a:pt x="286" y="368"/>
                  <a:pt x="184" y="368"/>
                </a:cubicBezTo>
                <a:close/>
                <a:moveTo>
                  <a:pt x="211" y="209"/>
                </a:moveTo>
                <a:cubicBezTo>
                  <a:pt x="119" y="241"/>
                  <a:pt x="88" y="306"/>
                  <a:pt x="87" y="307"/>
                </a:cubicBezTo>
                <a:cubicBezTo>
                  <a:pt x="114" y="328"/>
                  <a:pt x="148" y="341"/>
                  <a:pt x="184" y="341"/>
                </a:cubicBezTo>
                <a:cubicBezTo>
                  <a:pt x="206" y="341"/>
                  <a:pt x="226" y="336"/>
                  <a:pt x="245" y="328"/>
                </a:cubicBezTo>
                <a:cubicBezTo>
                  <a:pt x="243" y="314"/>
                  <a:pt x="234" y="266"/>
                  <a:pt x="212" y="209"/>
                </a:cubicBezTo>
                <a:cubicBezTo>
                  <a:pt x="211" y="209"/>
                  <a:pt x="211" y="209"/>
                  <a:pt x="211" y="209"/>
                </a:cubicBezTo>
                <a:close/>
                <a:moveTo>
                  <a:pt x="218" y="146"/>
                </a:moveTo>
                <a:cubicBezTo>
                  <a:pt x="221" y="153"/>
                  <a:pt x="225" y="161"/>
                  <a:pt x="228" y="169"/>
                </a:cubicBezTo>
                <a:cubicBezTo>
                  <a:pt x="229" y="171"/>
                  <a:pt x="231" y="174"/>
                  <a:pt x="232" y="177"/>
                </a:cubicBezTo>
                <a:cubicBezTo>
                  <a:pt x="286" y="170"/>
                  <a:pt x="339" y="182"/>
                  <a:pt x="341" y="182"/>
                </a:cubicBezTo>
                <a:cubicBezTo>
                  <a:pt x="341" y="145"/>
                  <a:pt x="327" y="110"/>
                  <a:pt x="305" y="84"/>
                </a:cubicBezTo>
                <a:cubicBezTo>
                  <a:pt x="305" y="84"/>
                  <a:pt x="280" y="121"/>
                  <a:pt x="218" y="146"/>
                </a:cubicBezTo>
                <a:close/>
                <a:moveTo>
                  <a:pt x="241" y="202"/>
                </a:moveTo>
                <a:cubicBezTo>
                  <a:pt x="262" y="258"/>
                  <a:pt x="270" y="304"/>
                  <a:pt x="272" y="314"/>
                </a:cubicBezTo>
                <a:cubicBezTo>
                  <a:pt x="307" y="290"/>
                  <a:pt x="332" y="252"/>
                  <a:pt x="339" y="208"/>
                </a:cubicBezTo>
                <a:cubicBezTo>
                  <a:pt x="336" y="207"/>
                  <a:pt x="292" y="194"/>
                  <a:pt x="241" y="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127"/>
          <p:cNvSpPr>
            <a:spLocks noEditPoints="1"/>
          </p:cNvSpPr>
          <p:nvPr/>
        </p:nvSpPr>
        <p:spPr bwMode="auto">
          <a:xfrm>
            <a:off x="1849071" y="5289998"/>
            <a:ext cx="376535" cy="405606"/>
          </a:xfrm>
          <a:custGeom>
            <a:avLst/>
            <a:gdLst>
              <a:gd name="T0" fmla="*/ 276 w 344"/>
              <a:gd name="T1" fmla="*/ 172 h 344"/>
              <a:gd name="T2" fmla="*/ 172 w 344"/>
              <a:gd name="T3" fmla="*/ 276 h 344"/>
              <a:gd name="T4" fmla="*/ 68 w 344"/>
              <a:gd name="T5" fmla="*/ 172 h 344"/>
              <a:gd name="T6" fmla="*/ 70 w 344"/>
              <a:gd name="T7" fmla="*/ 152 h 344"/>
              <a:gd name="T8" fmla="*/ 0 w 344"/>
              <a:gd name="T9" fmla="*/ 152 h 344"/>
              <a:gd name="T10" fmla="*/ 0 w 344"/>
              <a:gd name="T11" fmla="*/ 290 h 344"/>
              <a:gd name="T12" fmla="*/ 54 w 344"/>
              <a:gd name="T13" fmla="*/ 344 h 344"/>
              <a:gd name="T14" fmla="*/ 291 w 344"/>
              <a:gd name="T15" fmla="*/ 344 h 344"/>
              <a:gd name="T16" fmla="*/ 344 w 344"/>
              <a:gd name="T17" fmla="*/ 290 h 344"/>
              <a:gd name="T18" fmla="*/ 344 w 344"/>
              <a:gd name="T19" fmla="*/ 152 h 344"/>
              <a:gd name="T20" fmla="*/ 274 w 344"/>
              <a:gd name="T21" fmla="*/ 152 h 344"/>
              <a:gd name="T22" fmla="*/ 276 w 344"/>
              <a:gd name="T23" fmla="*/ 172 h 344"/>
              <a:gd name="T24" fmla="*/ 291 w 344"/>
              <a:gd name="T25" fmla="*/ 0 h 344"/>
              <a:gd name="T26" fmla="*/ 54 w 344"/>
              <a:gd name="T27" fmla="*/ 0 h 344"/>
              <a:gd name="T28" fmla="*/ 0 w 344"/>
              <a:gd name="T29" fmla="*/ 53 h 344"/>
              <a:gd name="T30" fmla="*/ 0 w 344"/>
              <a:gd name="T31" fmla="*/ 112 h 344"/>
              <a:gd name="T32" fmla="*/ 87 w 344"/>
              <a:gd name="T33" fmla="*/ 112 h 344"/>
              <a:gd name="T34" fmla="*/ 172 w 344"/>
              <a:gd name="T35" fmla="*/ 68 h 344"/>
              <a:gd name="T36" fmla="*/ 257 w 344"/>
              <a:gd name="T37" fmla="*/ 112 h 344"/>
              <a:gd name="T38" fmla="*/ 344 w 344"/>
              <a:gd name="T39" fmla="*/ 112 h 344"/>
              <a:gd name="T40" fmla="*/ 344 w 344"/>
              <a:gd name="T41" fmla="*/ 53 h 344"/>
              <a:gd name="T42" fmla="*/ 291 w 344"/>
              <a:gd name="T43" fmla="*/ 0 h 344"/>
              <a:gd name="T44" fmla="*/ 317 w 344"/>
              <a:gd name="T45" fmla="*/ 66 h 344"/>
              <a:gd name="T46" fmla="*/ 307 w 344"/>
              <a:gd name="T47" fmla="*/ 76 h 344"/>
              <a:gd name="T48" fmla="*/ 278 w 344"/>
              <a:gd name="T49" fmla="*/ 76 h 344"/>
              <a:gd name="T50" fmla="*/ 269 w 344"/>
              <a:gd name="T51" fmla="*/ 66 h 344"/>
              <a:gd name="T52" fmla="*/ 269 w 344"/>
              <a:gd name="T53" fmla="*/ 37 h 344"/>
              <a:gd name="T54" fmla="*/ 278 w 344"/>
              <a:gd name="T55" fmla="*/ 28 h 344"/>
              <a:gd name="T56" fmla="*/ 307 w 344"/>
              <a:gd name="T57" fmla="*/ 28 h 344"/>
              <a:gd name="T58" fmla="*/ 317 w 344"/>
              <a:gd name="T59" fmla="*/ 37 h 344"/>
              <a:gd name="T60" fmla="*/ 317 w 344"/>
              <a:gd name="T61" fmla="*/ 66 h 344"/>
              <a:gd name="T62" fmla="*/ 236 w 344"/>
              <a:gd name="T63" fmla="*/ 172 h 344"/>
              <a:gd name="T64" fmla="*/ 172 w 344"/>
              <a:gd name="T65" fmla="*/ 108 h 344"/>
              <a:gd name="T66" fmla="*/ 108 w 344"/>
              <a:gd name="T67" fmla="*/ 172 h 344"/>
              <a:gd name="T68" fmla="*/ 172 w 344"/>
              <a:gd name="T69" fmla="*/ 236 h 344"/>
              <a:gd name="T70" fmla="*/ 236 w 344"/>
              <a:gd name="T71" fmla="*/ 17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44" h="344">
                <a:moveTo>
                  <a:pt x="276" y="172"/>
                </a:moveTo>
                <a:cubicBezTo>
                  <a:pt x="276" y="229"/>
                  <a:pt x="230" y="276"/>
                  <a:pt x="172" y="276"/>
                </a:cubicBezTo>
                <a:cubicBezTo>
                  <a:pt x="115" y="276"/>
                  <a:pt x="68" y="229"/>
                  <a:pt x="68" y="172"/>
                </a:cubicBezTo>
                <a:cubicBezTo>
                  <a:pt x="68" y="165"/>
                  <a:pt x="69" y="158"/>
                  <a:pt x="7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290"/>
                  <a:pt x="0" y="290"/>
                  <a:pt x="0" y="290"/>
                </a:cubicBezTo>
                <a:cubicBezTo>
                  <a:pt x="0" y="320"/>
                  <a:pt x="24" y="344"/>
                  <a:pt x="54" y="344"/>
                </a:cubicBezTo>
                <a:cubicBezTo>
                  <a:pt x="291" y="344"/>
                  <a:pt x="291" y="344"/>
                  <a:pt x="291" y="344"/>
                </a:cubicBezTo>
                <a:cubicBezTo>
                  <a:pt x="320" y="344"/>
                  <a:pt x="344" y="320"/>
                  <a:pt x="344" y="290"/>
                </a:cubicBezTo>
                <a:cubicBezTo>
                  <a:pt x="344" y="152"/>
                  <a:pt x="344" y="152"/>
                  <a:pt x="344" y="152"/>
                </a:cubicBezTo>
                <a:cubicBezTo>
                  <a:pt x="274" y="152"/>
                  <a:pt x="274" y="152"/>
                  <a:pt x="274" y="152"/>
                </a:cubicBezTo>
                <a:cubicBezTo>
                  <a:pt x="276" y="158"/>
                  <a:pt x="276" y="165"/>
                  <a:pt x="276" y="172"/>
                </a:cubicBezTo>
                <a:close/>
                <a:moveTo>
                  <a:pt x="291" y="0"/>
                </a:move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112"/>
                  <a:pt x="0" y="112"/>
                  <a:pt x="0" y="112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106" y="85"/>
                  <a:pt x="137" y="68"/>
                  <a:pt x="172" y="68"/>
                </a:cubicBezTo>
                <a:cubicBezTo>
                  <a:pt x="207" y="68"/>
                  <a:pt x="238" y="85"/>
                  <a:pt x="257" y="112"/>
                </a:cubicBezTo>
                <a:cubicBezTo>
                  <a:pt x="344" y="112"/>
                  <a:pt x="344" y="112"/>
                  <a:pt x="344" y="112"/>
                </a:cubicBezTo>
                <a:cubicBezTo>
                  <a:pt x="344" y="53"/>
                  <a:pt x="344" y="53"/>
                  <a:pt x="344" y="53"/>
                </a:cubicBezTo>
                <a:cubicBezTo>
                  <a:pt x="344" y="24"/>
                  <a:pt x="320" y="0"/>
                  <a:pt x="291" y="0"/>
                </a:cubicBezTo>
                <a:close/>
                <a:moveTo>
                  <a:pt x="317" y="66"/>
                </a:moveTo>
                <a:cubicBezTo>
                  <a:pt x="317" y="71"/>
                  <a:pt x="313" y="76"/>
                  <a:pt x="307" y="76"/>
                </a:cubicBezTo>
                <a:cubicBezTo>
                  <a:pt x="278" y="76"/>
                  <a:pt x="278" y="76"/>
                  <a:pt x="278" y="76"/>
                </a:cubicBezTo>
                <a:cubicBezTo>
                  <a:pt x="273" y="76"/>
                  <a:pt x="269" y="71"/>
                  <a:pt x="269" y="66"/>
                </a:cubicBezTo>
                <a:cubicBezTo>
                  <a:pt x="269" y="37"/>
                  <a:pt x="269" y="37"/>
                  <a:pt x="269" y="37"/>
                </a:cubicBezTo>
                <a:cubicBezTo>
                  <a:pt x="269" y="32"/>
                  <a:pt x="273" y="28"/>
                  <a:pt x="278" y="28"/>
                </a:cubicBezTo>
                <a:cubicBezTo>
                  <a:pt x="307" y="28"/>
                  <a:pt x="307" y="28"/>
                  <a:pt x="307" y="28"/>
                </a:cubicBezTo>
                <a:cubicBezTo>
                  <a:pt x="313" y="28"/>
                  <a:pt x="317" y="32"/>
                  <a:pt x="317" y="37"/>
                </a:cubicBezTo>
                <a:lnTo>
                  <a:pt x="317" y="66"/>
                </a:lnTo>
                <a:close/>
                <a:moveTo>
                  <a:pt x="236" y="172"/>
                </a:moveTo>
                <a:cubicBezTo>
                  <a:pt x="236" y="136"/>
                  <a:pt x="208" y="108"/>
                  <a:pt x="172" y="108"/>
                </a:cubicBezTo>
                <a:cubicBezTo>
                  <a:pt x="137" y="108"/>
                  <a:pt x="108" y="136"/>
                  <a:pt x="108" y="172"/>
                </a:cubicBezTo>
                <a:cubicBezTo>
                  <a:pt x="108" y="207"/>
                  <a:pt x="137" y="236"/>
                  <a:pt x="172" y="236"/>
                </a:cubicBezTo>
                <a:cubicBezTo>
                  <a:pt x="208" y="236"/>
                  <a:pt x="236" y="207"/>
                  <a:pt x="236" y="1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214"/>
          <p:cNvSpPr>
            <a:spLocks/>
          </p:cNvSpPr>
          <p:nvPr/>
        </p:nvSpPr>
        <p:spPr bwMode="auto">
          <a:xfrm>
            <a:off x="3818753" y="5277976"/>
            <a:ext cx="452342" cy="429651"/>
          </a:xfrm>
          <a:custGeom>
            <a:avLst/>
            <a:gdLst>
              <a:gd name="T0" fmla="*/ 368 w 368"/>
              <a:gd name="T1" fmla="*/ 35 h 299"/>
              <a:gd name="T2" fmla="*/ 325 w 368"/>
              <a:gd name="T3" fmla="*/ 47 h 299"/>
              <a:gd name="T4" fmla="*/ 358 w 368"/>
              <a:gd name="T5" fmla="*/ 5 h 299"/>
              <a:gd name="T6" fmla="*/ 310 w 368"/>
              <a:gd name="T7" fmla="*/ 24 h 299"/>
              <a:gd name="T8" fmla="*/ 255 w 368"/>
              <a:gd name="T9" fmla="*/ 0 h 299"/>
              <a:gd name="T10" fmla="*/ 180 w 368"/>
              <a:gd name="T11" fmla="*/ 75 h 299"/>
              <a:gd name="T12" fmla="*/ 181 w 368"/>
              <a:gd name="T13" fmla="*/ 92 h 299"/>
              <a:gd name="T14" fmla="*/ 26 w 368"/>
              <a:gd name="T15" fmla="*/ 14 h 299"/>
              <a:gd name="T16" fmla="*/ 16 w 368"/>
              <a:gd name="T17" fmla="*/ 51 h 299"/>
              <a:gd name="T18" fmla="*/ 49 w 368"/>
              <a:gd name="T19" fmla="*/ 114 h 299"/>
              <a:gd name="T20" fmla="*/ 15 w 368"/>
              <a:gd name="T21" fmla="*/ 105 h 299"/>
              <a:gd name="T22" fmla="*/ 15 w 368"/>
              <a:gd name="T23" fmla="*/ 106 h 299"/>
              <a:gd name="T24" fmla="*/ 76 w 368"/>
              <a:gd name="T25" fmla="*/ 180 h 299"/>
              <a:gd name="T26" fmla="*/ 56 w 368"/>
              <a:gd name="T27" fmla="*/ 182 h 299"/>
              <a:gd name="T28" fmla="*/ 41 w 368"/>
              <a:gd name="T29" fmla="*/ 181 h 299"/>
              <a:gd name="T30" fmla="*/ 112 w 368"/>
              <a:gd name="T31" fmla="*/ 234 h 299"/>
              <a:gd name="T32" fmla="*/ 18 w 368"/>
              <a:gd name="T33" fmla="*/ 266 h 299"/>
              <a:gd name="T34" fmla="*/ 0 w 368"/>
              <a:gd name="T35" fmla="*/ 265 h 299"/>
              <a:gd name="T36" fmla="*/ 116 w 368"/>
              <a:gd name="T37" fmla="*/ 299 h 299"/>
              <a:gd name="T38" fmla="*/ 331 w 368"/>
              <a:gd name="T39" fmla="*/ 84 h 299"/>
              <a:gd name="T40" fmla="*/ 331 w 368"/>
              <a:gd name="T41" fmla="*/ 74 h 299"/>
              <a:gd name="T42" fmla="*/ 368 w 368"/>
              <a:gd name="T43" fmla="*/ 35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5"/>
                </a:moveTo>
                <a:cubicBezTo>
                  <a:pt x="355" y="41"/>
                  <a:pt x="340" y="45"/>
                  <a:pt x="325" y="47"/>
                </a:cubicBezTo>
                <a:cubicBezTo>
                  <a:pt x="340" y="38"/>
                  <a:pt x="352" y="23"/>
                  <a:pt x="358" y="5"/>
                </a:cubicBezTo>
                <a:cubicBezTo>
                  <a:pt x="343" y="14"/>
                  <a:pt x="327" y="20"/>
                  <a:pt x="310" y="24"/>
                </a:cubicBezTo>
                <a:cubicBezTo>
                  <a:pt x="296" y="9"/>
                  <a:pt x="277" y="0"/>
                  <a:pt x="255" y="0"/>
                </a:cubicBezTo>
                <a:cubicBezTo>
                  <a:pt x="213" y="0"/>
                  <a:pt x="180" y="33"/>
                  <a:pt x="180" y="75"/>
                </a:cubicBezTo>
                <a:cubicBezTo>
                  <a:pt x="180" y="81"/>
                  <a:pt x="180" y="87"/>
                  <a:pt x="181" y="92"/>
                </a:cubicBezTo>
                <a:cubicBezTo>
                  <a:pt x="119" y="89"/>
                  <a:pt x="63" y="59"/>
                  <a:pt x="26" y="14"/>
                </a:cubicBezTo>
                <a:cubicBezTo>
                  <a:pt x="19" y="25"/>
                  <a:pt x="16" y="38"/>
                  <a:pt x="16" y="51"/>
                </a:cubicBezTo>
                <a:cubicBezTo>
                  <a:pt x="16" y="78"/>
                  <a:pt x="29" y="101"/>
                  <a:pt x="49" y="114"/>
                </a:cubicBezTo>
                <a:cubicBezTo>
                  <a:pt x="37" y="114"/>
                  <a:pt x="25" y="111"/>
                  <a:pt x="15" y="105"/>
                </a:cubicBezTo>
                <a:cubicBezTo>
                  <a:pt x="15" y="105"/>
                  <a:pt x="15" y="105"/>
                  <a:pt x="15" y="106"/>
                </a:cubicBezTo>
                <a:cubicBezTo>
                  <a:pt x="15" y="142"/>
                  <a:pt x="41" y="173"/>
                  <a:pt x="76" y="180"/>
                </a:cubicBezTo>
                <a:cubicBezTo>
                  <a:pt x="69" y="182"/>
                  <a:pt x="63" y="182"/>
                  <a:pt x="56" y="182"/>
                </a:cubicBezTo>
                <a:cubicBezTo>
                  <a:pt x="51" y="182"/>
                  <a:pt x="46" y="182"/>
                  <a:pt x="41" y="181"/>
                </a:cubicBezTo>
                <a:cubicBezTo>
                  <a:pt x="51" y="211"/>
                  <a:pt x="79" y="233"/>
                  <a:pt x="112" y="234"/>
                </a:cubicBezTo>
                <a:cubicBezTo>
                  <a:pt x="86" y="254"/>
                  <a:pt x="54" y="266"/>
                  <a:pt x="18" y="266"/>
                </a:cubicBezTo>
                <a:cubicBezTo>
                  <a:pt x="12" y="266"/>
                  <a:pt x="6" y="266"/>
                  <a:pt x="0" y="265"/>
                </a:cubicBezTo>
                <a:cubicBezTo>
                  <a:pt x="34" y="286"/>
                  <a:pt x="73" y="299"/>
                  <a:pt x="116" y="299"/>
                </a:cubicBezTo>
                <a:cubicBezTo>
                  <a:pt x="255" y="299"/>
                  <a:pt x="331" y="184"/>
                  <a:pt x="331" y="84"/>
                </a:cubicBezTo>
                <a:cubicBezTo>
                  <a:pt x="331" y="81"/>
                  <a:pt x="331" y="77"/>
                  <a:pt x="331" y="74"/>
                </a:cubicBezTo>
                <a:cubicBezTo>
                  <a:pt x="345" y="64"/>
                  <a:pt x="358" y="50"/>
                  <a:pt x="368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2803312" y="5244048"/>
            <a:ext cx="468924" cy="497506"/>
            <a:chOff x="5872162" y="4754563"/>
            <a:chExt cx="1433513" cy="1431925"/>
          </a:xfrm>
          <a:solidFill>
            <a:schemeClr val="bg1"/>
          </a:solidFill>
        </p:grpSpPr>
        <p:sp>
          <p:nvSpPr>
            <p:cNvPr id="65" name="Freeform 188"/>
            <p:cNvSpPr>
              <a:spLocks/>
            </p:cNvSpPr>
            <p:nvPr/>
          </p:nvSpPr>
          <p:spPr bwMode="auto">
            <a:xfrm>
              <a:off x="5872162" y="4933950"/>
              <a:ext cx="990600" cy="1252538"/>
            </a:xfrm>
            <a:custGeom>
              <a:avLst/>
              <a:gdLst>
                <a:gd name="T0" fmla="*/ 170 w 264"/>
                <a:gd name="T1" fmla="*/ 169 h 334"/>
                <a:gd name="T2" fmla="*/ 75 w 264"/>
                <a:gd name="T3" fmla="*/ 73 h 334"/>
                <a:gd name="T4" fmla="*/ 99 w 264"/>
                <a:gd name="T5" fmla="*/ 0 h 334"/>
                <a:gd name="T6" fmla="*/ 24 w 264"/>
                <a:gd name="T7" fmla="*/ 18 h 334"/>
                <a:gd name="T8" fmla="*/ 4 w 264"/>
                <a:gd name="T9" fmla="*/ 51 h 334"/>
                <a:gd name="T10" fmla="*/ 66 w 264"/>
                <a:gd name="T11" fmla="*/ 310 h 334"/>
                <a:gd name="T12" fmla="*/ 99 w 264"/>
                <a:gd name="T13" fmla="*/ 330 h 334"/>
                <a:gd name="T14" fmla="*/ 131 w 264"/>
                <a:gd name="T15" fmla="*/ 323 h 334"/>
                <a:gd name="T16" fmla="*/ 77 w 264"/>
                <a:gd name="T17" fmla="*/ 300 h 334"/>
                <a:gd name="T18" fmla="*/ 107 w 264"/>
                <a:gd name="T19" fmla="*/ 233 h 334"/>
                <a:gd name="T20" fmla="*/ 192 w 264"/>
                <a:gd name="T21" fmla="*/ 264 h 334"/>
                <a:gd name="T22" fmla="*/ 170 w 264"/>
                <a:gd name="T23" fmla="*/ 16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4" h="334">
                  <a:moveTo>
                    <a:pt x="170" y="169"/>
                  </a:moveTo>
                  <a:cubicBezTo>
                    <a:pt x="120" y="150"/>
                    <a:pt x="78" y="117"/>
                    <a:pt x="75" y="73"/>
                  </a:cubicBezTo>
                  <a:cubicBezTo>
                    <a:pt x="74" y="45"/>
                    <a:pt x="81" y="20"/>
                    <a:pt x="99" y="0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0" y="21"/>
                    <a:pt x="0" y="36"/>
                    <a:pt x="4" y="51"/>
                  </a:cubicBezTo>
                  <a:cubicBezTo>
                    <a:pt x="66" y="310"/>
                    <a:pt x="66" y="310"/>
                    <a:pt x="66" y="310"/>
                  </a:cubicBezTo>
                  <a:cubicBezTo>
                    <a:pt x="69" y="325"/>
                    <a:pt x="84" y="334"/>
                    <a:pt x="99" y="330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19" y="319"/>
                    <a:pt x="97" y="311"/>
                    <a:pt x="77" y="300"/>
                  </a:cubicBezTo>
                  <a:cubicBezTo>
                    <a:pt x="107" y="233"/>
                    <a:pt x="107" y="233"/>
                    <a:pt x="107" y="233"/>
                  </a:cubicBezTo>
                  <a:cubicBezTo>
                    <a:pt x="107" y="233"/>
                    <a:pt x="141" y="264"/>
                    <a:pt x="192" y="264"/>
                  </a:cubicBezTo>
                  <a:cubicBezTo>
                    <a:pt x="242" y="264"/>
                    <a:pt x="264" y="205"/>
                    <a:pt x="170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89"/>
            <p:cNvSpPr>
              <a:spLocks/>
            </p:cNvSpPr>
            <p:nvPr/>
          </p:nvSpPr>
          <p:spPr bwMode="auto">
            <a:xfrm>
              <a:off x="6356350" y="4754563"/>
              <a:ext cx="949325" cy="1233488"/>
            </a:xfrm>
            <a:custGeom>
              <a:avLst/>
              <a:gdLst>
                <a:gd name="T0" fmla="*/ 249 w 253"/>
                <a:gd name="T1" fmla="*/ 283 h 329"/>
                <a:gd name="T2" fmla="*/ 188 w 253"/>
                <a:gd name="T3" fmla="*/ 24 h 329"/>
                <a:gd name="T4" fmla="*/ 154 w 253"/>
                <a:gd name="T5" fmla="*/ 4 h 329"/>
                <a:gd name="T6" fmla="*/ 101 w 253"/>
                <a:gd name="T7" fmla="*/ 17 h 329"/>
                <a:gd name="T8" fmla="*/ 171 w 253"/>
                <a:gd name="T9" fmla="*/ 40 h 329"/>
                <a:gd name="T10" fmla="*/ 148 w 253"/>
                <a:gd name="T11" fmla="*/ 104 h 329"/>
                <a:gd name="T12" fmla="*/ 77 w 253"/>
                <a:gd name="T13" fmla="*/ 80 h 329"/>
                <a:gd name="T14" fmla="*/ 96 w 253"/>
                <a:gd name="T15" fmla="*/ 162 h 329"/>
                <a:gd name="T16" fmla="*/ 192 w 253"/>
                <a:gd name="T17" fmla="*/ 275 h 329"/>
                <a:gd name="T18" fmla="*/ 174 w 253"/>
                <a:gd name="T19" fmla="*/ 329 h 329"/>
                <a:gd name="T20" fmla="*/ 229 w 253"/>
                <a:gd name="T21" fmla="*/ 316 h 329"/>
                <a:gd name="T22" fmla="*/ 249 w 253"/>
                <a:gd name="T23" fmla="*/ 283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3" h="329">
                  <a:moveTo>
                    <a:pt x="249" y="283"/>
                  </a:moveTo>
                  <a:cubicBezTo>
                    <a:pt x="188" y="24"/>
                    <a:pt x="188" y="24"/>
                    <a:pt x="188" y="24"/>
                  </a:cubicBezTo>
                  <a:cubicBezTo>
                    <a:pt x="184" y="9"/>
                    <a:pt x="169" y="0"/>
                    <a:pt x="154" y="4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14" y="19"/>
                    <a:pt x="141" y="25"/>
                    <a:pt x="171" y="40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28" y="83"/>
                    <a:pt x="77" y="80"/>
                  </a:cubicBezTo>
                  <a:cubicBezTo>
                    <a:pt x="27" y="78"/>
                    <a:pt x="0" y="131"/>
                    <a:pt x="96" y="162"/>
                  </a:cubicBezTo>
                  <a:cubicBezTo>
                    <a:pt x="169" y="186"/>
                    <a:pt x="193" y="233"/>
                    <a:pt x="192" y="275"/>
                  </a:cubicBezTo>
                  <a:cubicBezTo>
                    <a:pt x="191" y="298"/>
                    <a:pt x="183" y="316"/>
                    <a:pt x="174" y="329"/>
                  </a:cubicBezTo>
                  <a:cubicBezTo>
                    <a:pt x="229" y="316"/>
                    <a:pt x="229" y="316"/>
                    <a:pt x="229" y="316"/>
                  </a:cubicBezTo>
                  <a:cubicBezTo>
                    <a:pt x="244" y="313"/>
                    <a:pt x="253" y="298"/>
                    <a:pt x="249" y="2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Freeform 86"/>
          <p:cNvSpPr>
            <a:spLocks noEditPoints="1"/>
          </p:cNvSpPr>
          <p:nvPr/>
        </p:nvSpPr>
        <p:spPr bwMode="auto">
          <a:xfrm>
            <a:off x="4796302" y="5251470"/>
            <a:ext cx="524972" cy="482662"/>
          </a:xfrm>
          <a:custGeom>
            <a:avLst/>
            <a:gdLst>
              <a:gd name="T0" fmla="*/ 114 w 384"/>
              <a:gd name="T1" fmla="*/ 0 h 364"/>
              <a:gd name="T2" fmla="*/ 0 w 384"/>
              <a:gd name="T3" fmla="*/ 71 h 364"/>
              <a:gd name="T4" fmla="*/ 78 w 384"/>
              <a:gd name="T5" fmla="*/ 137 h 364"/>
              <a:gd name="T6" fmla="*/ 192 w 384"/>
              <a:gd name="T7" fmla="*/ 63 h 364"/>
              <a:gd name="T8" fmla="*/ 114 w 384"/>
              <a:gd name="T9" fmla="*/ 0 h 364"/>
              <a:gd name="T10" fmla="*/ 261 w 384"/>
              <a:gd name="T11" fmla="*/ 302 h 364"/>
              <a:gd name="T12" fmla="*/ 255 w 384"/>
              <a:gd name="T13" fmla="*/ 300 h 364"/>
              <a:gd name="T14" fmla="*/ 192 w 384"/>
              <a:gd name="T15" fmla="*/ 247 h 364"/>
              <a:gd name="T16" fmla="*/ 129 w 384"/>
              <a:gd name="T17" fmla="*/ 300 h 364"/>
              <a:gd name="T18" fmla="*/ 123 w 384"/>
              <a:gd name="T19" fmla="*/ 302 h 364"/>
              <a:gd name="T20" fmla="*/ 118 w 384"/>
              <a:gd name="T21" fmla="*/ 300 h 364"/>
              <a:gd name="T22" fmla="*/ 71 w 384"/>
              <a:gd name="T23" fmla="*/ 270 h 364"/>
              <a:gd name="T24" fmla="*/ 71 w 384"/>
              <a:gd name="T25" fmla="*/ 288 h 364"/>
              <a:gd name="T26" fmla="*/ 192 w 384"/>
              <a:gd name="T27" fmla="*/ 364 h 364"/>
              <a:gd name="T28" fmla="*/ 313 w 384"/>
              <a:gd name="T29" fmla="*/ 288 h 364"/>
              <a:gd name="T30" fmla="*/ 313 w 384"/>
              <a:gd name="T31" fmla="*/ 270 h 364"/>
              <a:gd name="T32" fmla="*/ 266 w 384"/>
              <a:gd name="T33" fmla="*/ 300 h 364"/>
              <a:gd name="T34" fmla="*/ 261 w 384"/>
              <a:gd name="T35" fmla="*/ 302 h 364"/>
              <a:gd name="T36" fmla="*/ 384 w 384"/>
              <a:gd name="T37" fmla="*/ 71 h 364"/>
              <a:gd name="T38" fmla="*/ 270 w 384"/>
              <a:gd name="T39" fmla="*/ 0 h 364"/>
              <a:gd name="T40" fmla="*/ 192 w 384"/>
              <a:gd name="T41" fmla="*/ 63 h 364"/>
              <a:gd name="T42" fmla="*/ 306 w 384"/>
              <a:gd name="T43" fmla="*/ 137 h 364"/>
              <a:gd name="T44" fmla="*/ 384 w 384"/>
              <a:gd name="T45" fmla="*/ 71 h 364"/>
              <a:gd name="T46" fmla="*/ 192 w 384"/>
              <a:gd name="T47" fmla="*/ 208 h 364"/>
              <a:gd name="T48" fmla="*/ 263 w 384"/>
              <a:gd name="T49" fmla="*/ 266 h 364"/>
              <a:gd name="T50" fmla="*/ 375 w 384"/>
              <a:gd name="T51" fmla="*/ 193 h 364"/>
              <a:gd name="T52" fmla="*/ 306 w 384"/>
              <a:gd name="T53" fmla="*/ 137 h 364"/>
              <a:gd name="T54" fmla="*/ 192 w 384"/>
              <a:gd name="T55" fmla="*/ 208 h 364"/>
              <a:gd name="T56" fmla="*/ 121 w 384"/>
              <a:gd name="T57" fmla="*/ 266 h 364"/>
              <a:gd name="T58" fmla="*/ 192 w 384"/>
              <a:gd name="T59" fmla="*/ 208 h 364"/>
              <a:gd name="T60" fmla="*/ 78 w 384"/>
              <a:gd name="T61" fmla="*/ 137 h 364"/>
              <a:gd name="T62" fmla="*/ 9 w 384"/>
              <a:gd name="T63" fmla="*/ 193 h 364"/>
              <a:gd name="T64" fmla="*/ 121 w 384"/>
              <a:gd name="T65" fmla="*/ 26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4" h="364">
                <a:moveTo>
                  <a:pt x="114" y="0"/>
                </a:moveTo>
                <a:cubicBezTo>
                  <a:pt x="0" y="71"/>
                  <a:pt x="0" y="71"/>
                  <a:pt x="0" y="71"/>
                </a:cubicBezTo>
                <a:cubicBezTo>
                  <a:pt x="78" y="137"/>
                  <a:pt x="78" y="137"/>
                  <a:pt x="78" y="137"/>
                </a:cubicBezTo>
                <a:cubicBezTo>
                  <a:pt x="192" y="63"/>
                  <a:pt x="192" y="63"/>
                  <a:pt x="192" y="63"/>
                </a:cubicBezTo>
                <a:lnTo>
                  <a:pt x="114" y="0"/>
                </a:lnTo>
                <a:close/>
                <a:moveTo>
                  <a:pt x="261" y="302"/>
                </a:moveTo>
                <a:cubicBezTo>
                  <a:pt x="259" y="302"/>
                  <a:pt x="257" y="301"/>
                  <a:pt x="255" y="300"/>
                </a:cubicBezTo>
                <a:cubicBezTo>
                  <a:pt x="192" y="247"/>
                  <a:pt x="192" y="247"/>
                  <a:pt x="192" y="247"/>
                </a:cubicBezTo>
                <a:cubicBezTo>
                  <a:pt x="129" y="300"/>
                  <a:pt x="129" y="300"/>
                  <a:pt x="129" y="300"/>
                </a:cubicBezTo>
                <a:cubicBezTo>
                  <a:pt x="127" y="301"/>
                  <a:pt x="125" y="302"/>
                  <a:pt x="123" y="302"/>
                </a:cubicBezTo>
                <a:cubicBezTo>
                  <a:pt x="121" y="302"/>
                  <a:pt x="120" y="301"/>
                  <a:pt x="118" y="300"/>
                </a:cubicBezTo>
                <a:cubicBezTo>
                  <a:pt x="71" y="270"/>
                  <a:pt x="71" y="270"/>
                  <a:pt x="71" y="270"/>
                </a:cubicBezTo>
                <a:cubicBezTo>
                  <a:pt x="71" y="288"/>
                  <a:pt x="71" y="288"/>
                  <a:pt x="71" y="288"/>
                </a:cubicBezTo>
                <a:cubicBezTo>
                  <a:pt x="192" y="364"/>
                  <a:pt x="192" y="364"/>
                  <a:pt x="192" y="364"/>
                </a:cubicBezTo>
                <a:cubicBezTo>
                  <a:pt x="313" y="288"/>
                  <a:pt x="313" y="288"/>
                  <a:pt x="313" y="288"/>
                </a:cubicBezTo>
                <a:cubicBezTo>
                  <a:pt x="313" y="270"/>
                  <a:pt x="313" y="270"/>
                  <a:pt x="313" y="270"/>
                </a:cubicBezTo>
                <a:cubicBezTo>
                  <a:pt x="266" y="300"/>
                  <a:pt x="266" y="300"/>
                  <a:pt x="266" y="300"/>
                </a:cubicBezTo>
                <a:cubicBezTo>
                  <a:pt x="264" y="301"/>
                  <a:pt x="263" y="302"/>
                  <a:pt x="261" y="302"/>
                </a:cubicBezTo>
                <a:close/>
                <a:moveTo>
                  <a:pt x="384" y="71"/>
                </a:moveTo>
                <a:cubicBezTo>
                  <a:pt x="270" y="0"/>
                  <a:pt x="270" y="0"/>
                  <a:pt x="270" y="0"/>
                </a:cubicBezTo>
                <a:cubicBezTo>
                  <a:pt x="192" y="63"/>
                  <a:pt x="192" y="63"/>
                  <a:pt x="192" y="63"/>
                </a:cubicBezTo>
                <a:cubicBezTo>
                  <a:pt x="306" y="137"/>
                  <a:pt x="306" y="137"/>
                  <a:pt x="306" y="137"/>
                </a:cubicBezTo>
                <a:lnTo>
                  <a:pt x="384" y="71"/>
                </a:lnTo>
                <a:close/>
                <a:moveTo>
                  <a:pt x="192" y="208"/>
                </a:moveTo>
                <a:cubicBezTo>
                  <a:pt x="263" y="266"/>
                  <a:pt x="263" y="266"/>
                  <a:pt x="263" y="266"/>
                </a:cubicBezTo>
                <a:cubicBezTo>
                  <a:pt x="375" y="193"/>
                  <a:pt x="375" y="193"/>
                  <a:pt x="375" y="193"/>
                </a:cubicBezTo>
                <a:cubicBezTo>
                  <a:pt x="306" y="137"/>
                  <a:pt x="306" y="137"/>
                  <a:pt x="306" y="137"/>
                </a:cubicBezTo>
                <a:lnTo>
                  <a:pt x="192" y="208"/>
                </a:lnTo>
                <a:close/>
                <a:moveTo>
                  <a:pt x="121" y="266"/>
                </a:moveTo>
                <a:cubicBezTo>
                  <a:pt x="192" y="208"/>
                  <a:pt x="192" y="208"/>
                  <a:pt x="192" y="208"/>
                </a:cubicBezTo>
                <a:cubicBezTo>
                  <a:pt x="78" y="137"/>
                  <a:pt x="78" y="137"/>
                  <a:pt x="78" y="137"/>
                </a:cubicBezTo>
                <a:cubicBezTo>
                  <a:pt x="9" y="193"/>
                  <a:pt x="9" y="193"/>
                  <a:pt x="9" y="193"/>
                </a:cubicBezTo>
                <a:lnTo>
                  <a:pt x="121" y="2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6887697" y="5245944"/>
            <a:ext cx="437926" cy="493714"/>
            <a:chOff x="606425" y="3544888"/>
            <a:chExt cx="1252539" cy="1357313"/>
          </a:xfrm>
          <a:solidFill>
            <a:schemeClr val="bg1"/>
          </a:solidFill>
        </p:grpSpPr>
        <p:sp>
          <p:nvSpPr>
            <p:cNvPr id="69" name="Freeform 91"/>
            <p:cNvSpPr>
              <a:spLocks noEditPoints="1"/>
            </p:cNvSpPr>
            <p:nvPr/>
          </p:nvSpPr>
          <p:spPr bwMode="auto">
            <a:xfrm>
              <a:off x="614363" y="3544888"/>
              <a:ext cx="1244601" cy="1357313"/>
            </a:xfrm>
            <a:custGeom>
              <a:avLst/>
              <a:gdLst>
                <a:gd name="T0" fmla="*/ 298 w 332"/>
                <a:gd name="T1" fmla="*/ 68 h 362"/>
                <a:gd name="T2" fmla="*/ 263 w 332"/>
                <a:gd name="T3" fmla="*/ 43 h 362"/>
                <a:gd name="T4" fmla="*/ 182 w 332"/>
                <a:gd name="T5" fmla="*/ 37 h 362"/>
                <a:gd name="T6" fmla="*/ 163 w 332"/>
                <a:gd name="T7" fmla="*/ 8 h 362"/>
                <a:gd name="T8" fmla="*/ 116 w 332"/>
                <a:gd name="T9" fmla="*/ 2 h 362"/>
                <a:gd name="T10" fmla="*/ 100 w 332"/>
                <a:gd name="T11" fmla="*/ 35 h 362"/>
                <a:gd name="T12" fmla="*/ 100 w 332"/>
                <a:gd name="T13" fmla="*/ 80 h 362"/>
                <a:gd name="T14" fmla="*/ 69 w 332"/>
                <a:gd name="T15" fmla="*/ 109 h 362"/>
                <a:gd name="T16" fmla="*/ 23 w 332"/>
                <a:gd name="T17" fmla="*/ 109 h 362"/>
                <a:gd name="T18" fmla="*/ 0 w 332"/>
                <a:gd name="T19" fmla="*/ 120 h 362"/>
                <a:gd name="T20" fmla="*/ 36 w 332"/>
                <a:gd name="T21" fmla="*/ 240 h 362"/>
                <a:gd name="T22" fmla="*/ 137 w 332"/>
                <a:gd name="T23" fmla="*/ 261 h 362"/>
                <a:gd name="T24" fmla="*/ 152 w 332"/>
                <a:gd name="T25" fmla="*/ 215 h 362"/>
                <a:gd name="T26" fmla="*/ 186 w 332"/>
                <a:gd name="T27" fmla="*/ 247 h 362"/>
                <a:gd name="T28" fmla="*/ 245 w 332"/>
                <a:gd name="T29" fmla="*/ 269 h 362"/>
                <a:gd name="T30" fmla="*/ 234 w 332"/>
                <a:gd name="T31" fmla="*/ 324 h 362"/>
                <a:gd name="T32" fmla="*/ 200 w 332"/>
                <a:gd name="T33" fmla="*/ 326 h 362"/>
                <a:gd name="T34" fmla="*/ 193 w 332"/>
                <a:gd name="T35" fmla="*/ 298 h 362"/>
                <a:gd name="T36" fmla="*/ 208 w 332"/>
                <a:gd name="T37" fmla="*/ 298 h 362"/>
                <a:gd name="T38" fmla="*/ 210 w 332"/>
                <a:gd name="T39" fmla="*/ 270 h 362"/>
                <a:gd name="T40" fmla="*/ 154 w 332"/>
                <a:gd name="T41" fmla="*/ 300 h 362"/>
                <a:gd name="T42" fmla="*/ 161 w 332"/>
                <a:gd name="T43" fmla="*/ 352 h 362"/>
                <a:gd name="T44" fmla="*/ 239 w 332"/>
                <a:gd name="T45" fmla="*/ 362 h 362"/>
                <a:gd name="T46" fmla="*/ 298 w 332"/>
                <a:gd name="T47" fmla="*/ 68 h 362"/>
                <a:gd name="T48" fmla="*/ 260 w 332"/>
                <a:gd name="T49" fmla="*/ 188 h 362"/>
                <a:gd name="T50" fmla="*/ 230 w 332"/>
                <a:gd name="T51" fmla="*/ 182 h 362"/>
                <a:gd name="T52" fmla="*/ 201 w 332"/>
                <a:gd name="T53" fmla="*/ 184 h 362"/>
                <a:gd name="T54" fmla="*/ 228 w 332"/>
                <a:gd name="T55" fmla="*/ 144 h 362"/>
                <a:gd name="T56" fmla="*/ 260 w 332"/>
                <a:gd name="T57" fmla="*/ 18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2" h="362">
                  <a:moveTo>
                    <a:pt x="298" y="68"/>
                  </a:moveTo>
                  <a:cubicBezTo>
                    <a:pt x="298" y="45"/>
                    <a:pt x="263" y="43"/>
                    <a:pt x="263" y="43"/>
                  </a:cubicBezTo>
                  <a:cubicBezTo>
                    <a:pt x="182" y="37"/>
                    <a:pt x="182" y="37"/>
                    <a:pt x="182" y="37"/>
                  </a:cubicBezTo>
                  <a:cubicBezTo>
                    <a:pt x="182" y="37"/>
                    <a:pt x="180" y="15"/>
                    <a:pt x="163" y="8"/>
                  </a:cubicBezTo>
                  <a:cubicBezTo>
                    <a:pt x="147" y="0"/>
                    <a:pt x="129" y="2"/>
                    <a:pt x="116" y="2"/>
                  </a:cubicBezTo>
                  <a:cubicBezTo>
                    <a:pt x="103" y="3"/>
                    <a:pt x="100" y="19"/>
                    <a:pt x="100" y="35"/>
                  </a:cubicBezTo>
                  <a:cubicBezTo>
                    <a:pt x="100" y="50"/>
                    <a:pt x="100" y="68"/>
                    <a:pt x="100" y="80"/>
                  </a:cubicBezTo>
                  <a:cubicBezTo>
                    <a:pt x="100" y="100"/>
                    <a:pt x="91" y="109"/>
                    <a:pt x="69" y="109"/>
                  </a:cubicBezTo>
                  <a:cubicBezTo>
                    <a:pt x="23" y="109"/>
                    <a:pt x="23" y="109"/>
                    <a:pt x="23" y="109"/>
                  </a:cubicBezTo>
                  <a:cubicBezTo>
                    <a:pt x="10" y="108"/>
                    <a:pt x="0" y="110"/>
                    <a:pt x="0" y="120"/>
                  </a:cubicBezTo>
                  <a:cubicBezTo>
                    <a:pt x="0" y="131"/>
                    <a:pt x="15" y="220"/>
                    <a:pt x="36" y="240"/>
                  </a:cubicBezTo>
                  <a:cubicBezTo>
                    <a:pt x="48" y="252"/>
                    <a:pt x="122" y="261"/>
                    <a:pt x="137" y="261"/>
                  </a:cubicBezTo>
                  <a:cubicBezTo>
                    <a:pt x="153" y="261"/>
                    <a:pt x="148" y="215"/>
                    <a:pt x="152" y="215"/>
                  </a:cubicBezTo>
                  <a:cubicBezTo>
                    <a:pt x="157" y="215"/>
                    <a:pt x="161" y="241"/>
                    <a:pt x="186" y="247"/>
                  </a:cubicBezTo>
                  <a:cubicBezTo>
                    <a:pt x="210" y="253"/>
                    <a:pt x="243" y="252"/>
                    <a:pt x="245" y="269"/>
                  </a:cubicBezTo>
                  <a:cubicBezTo>
                    <a:pt x="247" y="292"/>
                    <a:pt x="249" y="322"/>
                    <a:pt x="234" y="324"/>
                  </a:cubicBezTo>
                  <a:cubicBezTo>
                    <a:pt x="200" y="326"/>
                    <a:pt x="200" y="326"/>
                    <a:pt x="200" y="326"/>
                  </a:cubicBezTo>
                  <a:cubicBezTo>
                    <a:pt x="176" y="324"/>
                    <a:pt x="183" y="298"/>
                    <a:pt x="193" y="298"/>
                  </a:cubicBezTo>
                  <a:cubicBezTo>
                    <a:pt x="203" y="298"/>
                    <a:pt x="208" y="298"/>
                    <a:pt x="208" y="298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156" y="263"/>
                    <a:pt x="154" y="300"/>
                  </a:cubicBezTo>
                  <a:cubicBezTo>
                    <a:pt x="152" y="333"/>
                    <a:pt x="157" y="349"/>
                    <a:pt x="161" y="352"/>
                  </a:cubicBezTo>
                  <a:cubicBezTo>
                    <a:pt x="166" y="355"/>
                    <a:pt x="173" y="362"/>
                    <a:pt x="239" y="362"/>
                  </a:cubicBezTo>
                  <a:cubicBezTo>
                    <a:pt x="332" y="362"/>
                    <a:pt x="298" y="91"/>
                    <a:pt x="298" y="68"/>
                  </a:cubicBezTo>
                  <a:close/>
                  <a:moveTo>
                    <a:pt x="260" y="188"/>
                  </a:moveTo>
                  <a:cubicBezTo>
                    <a:pt x="256" y="192"/>
                    <a:pt x="243" y="182"/>
                    <a:pt x="230" y="182"/>
                  </a:cubicBezTo>
                  <a:cubicBezTo>
                    <a:pt x="218" y="182"/>
                    <a:pt x="204" y="189"/>
                    <a:pt x="201" y="184"/>
                  </a:cubicBezTo>
                  <a:cubicBezTo>
                    <a:pt x="198" y="180"/>
                    <a:pt x="204" y="144"/>
                    <a:pt x="228" y="144"/>
                  </a:cubicBezTo>
                  <a:cubicBezTo>
                    <a:pt x="251" y="144"/>
                    <a:pt x="263" y="185"/>
                    <a:pt x="260" y="1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92"/>
            <p:cNvSpPr>
              <a:spLocks/>
            </p:cNvSpPr>
            <p:nvPr/>
          </p:nvSpPr>
          <p:spPr bwMode="auto">
            <a:xfrm>
              <a:off x="606425" y="3567113"/>
              <a:ext cx="261938" cy="255588"/>
            </a:xfrm>
            <a:custGeom>
              <a:avLst/>
              <a:gdLst>
                <a:gd name="T0" fmla="*/ 69 w 70"/>
                <a:gd name="T1" fmla="*/ 59 h 68"/>
                <a:gd name="T2" fmla="*/ 70 w 70"/>
                <a:gd name="T3" fmla="*/ 0 h 68"/>
                <a:gd name="T4" fmla="*/ 0 w 70"/>
                <a:gd name="T5" fmla="*/ 68 h 68"/>
                <a:gd name="T6" fmla="*/ 58 w 70"/>
                <a:gd name="T7" fmla="*/ 68 h 68"/>
                <a:gd name="T8" fmla="*/ 69 w 70"/>
                <a:gd name="T9" fmla="*/ 5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8">
                  <a:moveTo>
                    <a:pt x="69" y="59"/>
                  </a:moveTo>
                  <a:cubicBezTo>
                    <a:pt x="69" y="55"/>
                    <a:pt x="70" y="0"/>
                    <a:pt x="70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48" y="68"/>
                    <a:pt x="58" y="68"/>
                  </a:cubicBezTo>
                  <a:cubicBezTo>
                    <a:pt x="68" y="68"/>
                    <a:pt x="69" y="64"/>
                    <a:pt x="69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Rectangle 1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66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3"/>
    </mc:Choice>
    <mc:Fallback xmlns="">
      <p:transition spd="slow" advTm="116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6999" y="6261314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7540384" y="152400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 dirty="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491727" y="1904999"/>
            <a:ext cx="1130710" cy="1066801"/>
          </a:xfrm>
          <a:prstGeom prst="rect">
            <a:avLst/>
          </a:prstGeom>
          <a:solidFill>
            <a:srgbClr val="FF2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87127" y="1752600"/>
            <a:ext cx="34601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News Icon"/>
          <p:cNvSpPr>
            <a:spLocks noChangeAspect="1" noEditPoints="1"/>
          </p:cNvSpPr>
          <p:nvPr/>
        </p:nvSpPr>
        <p:spPr bwMode="auto">
          <a:xfrm>
            <a:off x="1767250" y="2209799"/>
            <a:ext cx="579664" cy="457200"/>
          </a:xfrm>
          <a:custGeom>
            <a:avLst/>
            <a:gdLst>
              <a:gd name="T0" fmla="*/ 170 w 791"/>
              <a:gd name="T1" fmla="*/ 479 h 621"/>
              <a:gd name="T2" fmla="*/ 153 w 791"/>
              <a:gd name="T3" fmla="*/ 564 h 621"/>
              <a:gd name="T4" fmla="*/ 706 w 791"/>
              <a:gd name="T5" fmla="*/ 564 h 621"/>
              <a:gd name="T6" fmla="*/ 734 w 791"/>
              <a:gd name="T7" fmla="*/ 479 h 621"/>
              <a:gd name="T8" fmla="*/ 734 w 791"/>
              <a:gd name="T9" fmla="*/ 56 h 621"/>
              <a:gd name="T10" fmla="*/ 170 w 791"/>
              <a:gd name="T11" fmla="*/ 56 h 621"/>
              <a:gd name="T12" fmla="*/ 170 w 791"/>
              <a:gd name="T13" fmla="*/ 479 h 621"/>
              <a:gd name="T14" fmla="*/ 791 w 791"/>
              <a:gd name="T15" fmla="*/ 479 h 621"/>
              <a:gd name="T16" fmla="*/ 706 w 791"/>
              <a:gd name="T17" fmla="*/ 621 h 621"/>
              <a:gd name="T18" fmla="*/ 85 w 791"/>
              <a:gd name="T19" fmla="*/ 621 h 621"/>
              <a:gd name="T20" fmla="*/ 0 w 791"/>
              <a:gd name="T21" fmla="*/ 479 h 621"/>
              <a:gd name="T22" fmla="*/ 0 w 791"/>
              <a:gd name="T23" fmla="*/ 113 h 621"/>
              <a:gd name="T24" fmla="*/ 57 w 791"/>
              <a:gd name="T25" fmla="*/ 113 h 621"/>
              <a:gd name="T26" fmla="*/ 113 w 791"/>
              <a:gd name="T27" fmla="*/ 113 h 621"/>
              <a:gd name="T28" fmla="*/ 113 w 791"/>
              <a:gd name="T29" fmla="*/ 0 h 621"/>
              <a:gd name="T30" fmla="*/ 170 w 791"/>
              <a:gd name="T31" fmla="*/ 0 h 621"/>
              <a:gd name="T32" fmla="*/ 791 w 791"/>
              <a:gd name="T33" fmla="*/ 0 h 621"/>
              <a:gd name="T34" fmla="*/ 791 w 791"/>
              <a:gd name="T35" fmla="*/ 56 h 621"/>
              <a:gd name="T36" fmla="*/ 791 w 791"/>
              <a:gd name="T37" fmla="*/ 479 h 621"/>
              <a:gd name="T38" fmla="*/ 57 w 791"/>
              <a:gd name="T39" fmla="*/ 169 h 621"/>
              <a:gd name="T40" fmla="*/ 57 w 791"/>
              <a:gd name="T41" fmla="*/ 479 h 621"/>
              <a:gd name="T42" fmla="*/ 85 w 791"/>
              <a:gd name="T43" fmla="*/ 564 h 621"/>
              <a:gd name="T44" fmla="*/ 113 w 791"/>
              <a:gd name="T45" fmla="*/ 479 h 621"/>
              <a:gd name="T46" fmla="*/ 113 w 791"/>
              <a:gd name="T47" fmla="*/ 169 h 621"/>
              <a:gd name="T48" fmla="*/ 57 w 791"/>
              <a:gd name="T49" fmla="*/ 169 h 621"/>
              <a:gd name="T50" fmla="*/ 452 w 791"/>
              <a:gd name="T51" fmla="*/ 225 h 621"/>
              <a:gd name="T52" fmla="*/ 678 w 791"/>
              <a:gd name="T53" fmla="*/ 225 h 621"/>
              <a:gd name="T54" fmla="*/ 678 w 791"/>
              <a:gd name="T55" fmla="*/ 451 h 621"/>
              <a:gd name="T56" fmla="*/ 452 w 791"/>
              <a:gd name="T57" fmla="*/ 451 h 621"/>
              <a:gd name="T58" fmla="*/ 452 w 791"/>
              <a:gd name="T59" fmla="*/ 225 h 621"/>
              <a:gd name="T60" fmla="*/ 226 w 791"/>
              <a:gd name="T61" fmla="*/ 113 h 621"/>
              <a:gd name="T62" fmla="*/ 621 w 791"/>
              <a:gd name="T63" fmla="*/ 113 h 621"/>
              <a:gd name="T64" fmla="*/ 621 w 791"/>
              <a:gd name="T65" fmla="*/ 169 h 621"/>
              <a:gd name="T66" fmla="*/ 226 w 791"/>
              <a:gd name="T67" fmla="*/ 169 h 621"/>
              <a:gd name="T68" fmla="*/ 226 w 791"/>
              <a:gd name="T69" fmla="*/ 113 h 621"/>
              <a:gd name="T70" fmla="*/ 226 w 791"/>
              <a:gd name="T71" fmla="*/ 225 h 621"/>
              <a:gd name="T72" fmla="*/ 396 w 791"/>
              <a:gd name="T73" fmla="*/ 225 h 621"/>
              <a:gd name="T74" fmla="*/ 396 w 791"/>
              <a:gd name="T75" fmla="*/ 254 h 621"/>
              <a:gd name="T76" fmla="*/ 226 w 791"/>
              <a:gd name="T77" fmla="*/ 254 h 621"/>
              <a:gd name="T78" fmla="*/ 226 w 791"/>
              <a:gd name="T79" fmla="*/ 225 h 621"/>
              <a:gd name="T80" fmla="*/ 226 w 791"/>
              <a:gd name="T81" fmla="*/ 282 h 621"/>
              <a:gd name="T82" fmla="*/ 396 w 791"/>
              <a:gd name="T83" fmla="*/ 282 h 621"/>
              <a:gd name="T84" fmla="*/ 396 w 791"/>
              <a:gd name="T85" fmla="*/ 310 h 621"/>
              <a:gd name="T86" fmla="*/ 226 w 791"/>
              <a:gd name="T87" fmla="*/ 310 h 621"/>
              <a:gd name="T88" fmla="*/ 226 w 791"/>
              <a:gd name="T89" fmla="*/ 282 h 621"/>
              <a:gd name="T90" fmla="*/ 226 w 791"/>
              <a:gd name="T91" fmla="*/ 338 h 621"/>
              <a:gd name="T92" fmla="*/ 396 w 791"/>
              <a:gd name="T93" fmla="*/ 338 h 621"/>
              <a:gd name="T94" fmla="*/ 396 w 791"/>
              <a:gd name="T95" fmla="*/ 367 h 621"/>
              <a:gd name="T96" fmla="*/ 226 w 791"/>
              <a:gd name="T97" fmla="*/ 367 h 621"/>
              <a:gd name="T98" fmla="*/ 226 w 791"/>
              <a:gd name="T99" fmla="*/ 338 h 621"/>
              <a:gd name="T100" fmla="*/ 226 w 791"/>
              <a:gd name="T101" fmla="*/ 395 h 621"/>
              <a:gd name="T102" fmla="*/ 396 w 791"/>
              <a:gd name="T103" fmla="*/ 395 h 621"/>
              <a:gd name="T104" fmla="*/ 396 w 791"/>
              <a:gd name="T105" fmla="*/ 423 h 621"/>
              <a:gd name="T106" fmla="*/ 226 w 791"/>
              <a:gd name="T107" fmla="*/ 423 h 621"/>
              <a:gd name="T108" fmla="*/ 226 w 791"/>
              <a:gd name="T109" fmla="*/ 395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91" h="621">
                <a:moveTo>
                  <a:pt x="170" y="479"/>
                </a:moveTo>
                <a:cubicBezTo>
                  <a:pt x="170" y="511"/>
                  <a:pt x="163" y="540"/>
                  <a:pt x="153" y="564"/>
                </a:cubicBezTo>
                <a:lnTo>
                  <a:pt x="706" y="564"/>
                </a:lnTo>
                <a:cubicBezTo>
                  <a:pt x="722" y="564"/>
                  <a:pt x="734" y="526"/>
                  <a:pt x="734" y="479"/>
                </a:cubicBezTo>
                <a:lnTo>
                  <a:pt x="734" y="56"/>
                </a:lnTo>
                <a:lnTo>
                  <a:pt x="170" y="56"/>
                </a:lnTo>
                <a:lnTo>
                  <a:pt x="170" y="479"/>
                </a:lnTo>
                <a:close/>
                <a:moveTo>
                  <a:pt x="791" y="479"/>
                </a:moveTo>
                <a:cubicBezTo>
                  <a:pt x="791" y="557"/>
                  <a:pt x="753" y="621"/>
                  <a:pt x="706" y="621"/>
                </a:cubicBezTo>
                <a:lnTo>
                  <a:pt x="85" y="621"/>
                </a:lnTo>
                <a:cubicBezTo>
                  <a:pt x="38" y="621"/>
                  <a:pt x="0" y="557"/>
                  <a:pt x="0" y="479"/>
                </a:cubicBezTo>
                <a:lnTo>
                  <a:pt x="0" y="113"/>
                </a:lnTo>
                <a:lnTo>
                  <a:pt x="57" y="113"/>
                </a:lnTo>
                <a:lnTo>
                  <a:pt x="113" y="113"/>
                </a:lnTo>
                <a:lnTo>
                  <a:pt x="113" y="0"/>
                </a:lnTo>
                <a:lnTo>
                  <a:pt x="170" y="0"/>
                </a:lnTo>
                <a:lnTo>
                  <a:pt x="791" y="0"/>
                </a:lnTo>
                <a:lnTo>
                  <a:pt x="791" y="56"/>
                </a:lnTo>
                <a:lnTo>
                  <a:pt x="791" y="479"/>
                </a:lnTo>
                <a:close/>
                <a:moveTo>
                  <a:pt x="57" y="169"/>
                </a:moveTo>
                <a:lnTo>
                  <a:pt x="57" y="479"/>
                </a:lnTo>
                <a:cubicBezTo>
                  <a:pt x="57" y="526"/>
                  <a:pt x="70" y="564"/>
                  <a:pt x="85" y="564"/>
                </a:cubicBezTo>
                <a:cubicBezTo>
                  <a:pt x="101" y="564"/>
                  <a:pt x="113" y="526"/>
                  <a:pt x="113" y="479"/>
                </a:cubicBezTo>
                <a:lnTo>
                  <a:pt x="113" y="169"/>
                </a:lnTo>
                <a:lnTo>
                  <a:pt x="57" y="169"/>
                </a:lnTo>
                <a:close/>
                <a:moveTo>
                  <a:pt x="452" y="225"/>
                </a:moveTo>
                <a:lnTo>
                  <a:pt x="678" y="225"/>
                </a:lnTo>
                <a:lnTo>
                  <a:pt x="678" y="451"/>
                </a:lnTo>
                <a:lnTo>
                  <a:pt x="452" y="451"/>
                </a:lnTo>
                <a:lnTo>
                  <a:pt x="452" y="225"/>
                </a:lnTo>
                <a:close/>
                <a:moveTo>
                  <a:pt x="226" y="113"/>
                </a:moveTo>
                <a:lnTo>
                  <a:pt x="621" y="113"/>
                </a:lnTo>
                <a:lnTo>
                  <a:pt x="621" y="169"/>
                </a:lnTo>
                <a:lnTo>
                  <a:pt x="226" y="169"/>
                </a:lnTo>
                <a:lnTo>
                  <a:pt x="226" y="113"/>
                </a:lnTo>
                <a:close/>
                <a:moveTo>
                  <a:pt x="226" y="225"/>
                </a:moveTo>
                <a:lnTo>
                  <a:pt x="396" y="225"/>
                </a:lnTo>
                <a:lnTo>
                  <a:pt x="396" y="254"/>
                </a:lnTo>
                <a:lnTo>
                  <a:pt x="226" y="254"/>
                </a:lnTo>
                <a:lnTo>
                  <a:pt x="226" y="225"/>
                </a:lnTo>
                <a:close/>
                <a:moveTo>
                  <a:pt x="226" y="282"/>
                </a:moveTo>
                <a:lnTo>
                  <a:pt x="396" y="282"/>
                </a:lnTo>
                <a:lnTo>
                  <a:pt x="396" y="310"/>
                </a:lnTo>
                <a:lnTo>
                  <a:pt x="226" y="310"/>
                </a:lnTo>
                <a:lnTo>
                  <a:pt x="226" y="282"/>
                </a:lnTo>
                <a:close/>
                <a:moveTo>
                  <a:pt x="226" y="338"/>
                </a:moveTo>
                <a:lnTo>
                  <a:pt x="396" y="338"/>
                </a:lnTo>
                <a:lnTo>
                  <a:pt x="396" y="367"/>
                </a:lnTo>
                <a:lnTo>
                  <a:pt x="226" y="367"/>
                </a:lnTo>
                <a:lnTo>
                  <a:pt x="226" y="338"/>
                </a:lnTo>
                <a:close/>
                <a:moveTo>
                  <a:pt x="226" y="395"/>
                </a:moveTo>
                <a:lnTo>
                  <a:pt x="396" y="395"/>
                </a:lnTo>
                <a:lnTo>
                  <a:pt x="396" y="423"/>
                </a:lnTo>
                <a:lnTo>
                  <a:pt x="226" y="423"/>
                </a:lnTo>
                <a:lnTo>
                  <a:pt x="226" y="3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9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1" y="3249752"/>
            <a:ext cx="81843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сопровождение детей с ограниченными возможностями здоровья (ОВЗ) при адаптации и социализации детей-сирот и детей, оставшихся без попечения родителей в условиях инклюзивного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endParaRPr lang="kk-KZ" sz="3000" dirty="0" smtClean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91727" y="3200400"/>
            <a:ext cx="60198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4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88643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550275" y="127037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" y="187175"/>
            <a:ext cx="3003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591851"/>
            <a:ext cx="8839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kk-K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эффективного психолого-педагогического сопровождения процесса инклюзивного образования через проведение коррекционно-развивающей и индивидуальной работы с детьми ОВЗ;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kk-K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доступную образовательно-воспитательную среду для каждого ребенка через профилактическую работу;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kk-K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социально-психологическую культуру, толерантное сознание всех участников образовательно-воспитательного процесса через организацию и проведение семинаров, круглых столов, консультаций, лекториев, педагогических советов;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kk-K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условия, обеспечивающие развитие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среды, способствующие качественному образованию, воспитанию и социализации воспитанников в обществе через внедрение инновационных методов и приёмов в работе;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kk-K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самоутверждения ребенка в значимых сферах жизнедеятельности, где в максимальной степени раскрываются его способности и возможности через реализацию индивидуально-дифференцированного подхода в развитии ребёнка с ОВЗ;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kk-K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адаптации  и социализации детей с ОВЗ;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kk-K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специалистами и педагогами школы по решению широкого круга образовательных проблем детей с ОВЗ через посещение уроков, проведение индивидуальных бесед, малых педагогических консилиумов, выработку рекомендаций.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kk-K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учителя-дефектолога и логопеда для работы с детьми ОВЗ в группах по типу семьи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kk-K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внедрить форму по индивидуальной траектории развития детей с ОВЗ с целью отслеживания индивидуальных достижений ребёнка и определения маршрута работы с западающими зонами.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0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6226990"/>
            <a:ext cx="9013533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946" y="59532"/>
            <a:ext cx="41499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7564521" y="57867"/>
            <a:ext cx="1457800" cy="421676"/>
            <a:chOff x="3002543" y="3637262"/>
            <a:chExt cx="1457800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 dirty="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3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7909" y="473567"/>
            <a:ext cx="561710" cy="609600"/>
          </a:xfrm>
          <a:prstGeom prst="rect">
            <a:avLst/>
          </a:prstGeom>
          <a:solidFill>
            <a:srgbClr val="00A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 UI" pitchFamily="34" charset="0"/>
                <a:cs typeface="Segoe UI" pitchFamily="34" charset="0"/>
              </a:rPr>
              <a:t>1</a:t>
            </a:r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34115" y="1110882"/>
            <a:ext cx="561710" cy="609600"/>
          </a:xfrm>
          <a:prstGeom prst="rect">
            <a:avLst/>
          </a:prstGeom>
          <a:solidFill>
            <a:srgbClr val="FF7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 UI" pitchFamily="34" charset="0"/>
                <a:cs typeface="Segoe UI" pitchFamily="34" charset="0"/>
              </a:rPr>
              <a:t>2</a:t>
            </a:r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743" y="1753064"/>
            <a:ext cx="561710" cy="609600"/>
          </a:xfrm>
          <a:prstGeom prst="rect">
            <a:avLst/>
          </a:prstGeom>
          <a:solidFill>
            <a:srgbClr val="78B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 UI" pitchFamily="34" charset="0"/>
                <a:cs typeface="Segoe UI" pitchFamily="34" charset="0"/>
              </a:rPr>
              <a:t>3</a:t>
            </a:r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7950" y="2396997"/>
            <a:ext cx="561710" cy="609600"/>
          </a:xfrm>
          <a:prstGeom prst="rect">
            <a:avLst/>
          </a:prstGeom>
          <a:solidFill>
            <a:srgbClr val="720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 UI" pitchFamily="34" charset="0"/>
                <a:cs typeface="Segoe UI" pitchFamily="34" charset="0"/>
              </a:rPr>
              <a:t>4</a:t>
            </a:r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3658" y="3046472"/>
            <a:ext cx="561710" cy="609600"/>
          </a:xfrm>
          <a:prstGeom prst="rect">
            <a:avLst/>
          </a:prstGeom>
          <a:solidFill>
            <a:srgbClr val="FF17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 UI" pitchFamily="34" charset="0"/>
                <a:cs typeface="Segoe UI" pitchFamily="34" charset="0"/>
              </a:rPr>
              <a:t>5</a:t>
            </a:r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95826" y="491566"/>
            <a:ext cx="8317707" cy="575256"/>
          </a:xfrm>
          <a:prstGeom prst="rect">
            <a:avLst/>
          </a:prstGeom>
          <a:noFill/>
          <a:ln w="19050">
            <a:solidFill>
              <a:srgbClr val="00A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rgbClr val="00CCFF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02453" y="1112256"/>
            <a:ext cx="8311080" cy="594360"/>
          </a:xfrm>
          <a:prstGeom prst="rect">
            <a:avLst/>
          </a:prstGeom>
          <a:noFill/>
          <a:ln w="19050">
            <a:solidFill>
              <a:srgbClr val="FF7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rgbClr val="00CCFF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02453" y="1765700"/>
            <a:ext cx="8311080" cy="594360"/>
          </a:xfrm>
          <a:prstGeom prst="rect">
            <a:avLst/>
          </a:prstGeom>
          <a:noFill/>
          <a:ln w="19050">
            <a:solidFill>
              <a:srgbClr val="78B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rgbClr val="00CCFF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18448" y="2404507"/>
            <a:ext cx="8295085" cy="594360"/>
          </a:xfrm>
          <a:prstGeom prst="rect">
            <a:avLst/>
          </a:prstGeom>
          <a:noFill/>
          <a:ln w="19050">
            <a:solidFill>
              <a:srgbClr val="7200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rgbClr val="00CCFF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04898" y="3053842"/>
            <a:ext cx="8308635" cy="594360"/>
          </a:xfrm>
          <a:prstGeom prst="rect">
            <a:avLst/>
          </a:prstGeom>
          <a:noFill/>
          <a:ln w="19050">
            <a:solidFill>
              <a:srgbClr val="FF17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rgbClr val="00CCFF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38493" y="3696570"/>
            <a:ext cx="561710" cy="609600"/>
          </a:xfrm>
          <a:prstGeom prst="rect">
            <a:avLst/>
          </a:prstGeom>
          <a:solidFill>
            <a:srgbClr val="FF2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Segoe UI" pitchFamily="34" charset="0"/>
                <a:cs typeface="Segoe UI" pitchFamily="34" charset="0"/>
              </a:rPr>
              <a:t>6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34115" y="4337893"/>
            <a:ext cx="561710" cy="609600"/>
          </a:xfrm>
          <a:prstGeom prst="rect">
            <a:avLst/>
          </a:prstGeom>
          <a:solidFill>
            <a:srgbClr val="00B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 UI" pitchFamily="34" charset="0"/>
                <a:cs typeface="Segoe UI" pitchFamily="34" charset="0"/>
              </a:rPr>
              <a:t>7</a:t>
            </a:r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47950" y="4982659"/>
            <a:ext cx="561710" cy="609600"/>
          </a:xfrm>
          <a:prstGeom prst="rect">
            <a:avLst/>
          </a:prstGeom>
          <a:solidFill>
            <a:srgbClr val="00D8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 UI" pitchFamily="34" charset="0"/>
                <a:cs typeface="Segoe UI" pitchFamily="34" charset="0"/>
              </a:rPr>
              <a:t>8</a:t>
            </a:r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38493" y="5627426"/>
            <a:ext cx="561710" cy="609600"/>
          </a:xfrm>
          <a:prstGeom prst="rect">
            <a:avLst/>
          </a:prstGeom>
          <a:solidFill>
            <a:srgbClr val="FFB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 UI" pitchFamily="34" charset="0"/>
                <a:cs typeface="Segoe UI" pitchFamily="34" charset="0"/>
              </a:rPr>
              <a:t>9</a:t>
            </a:r>
            <a:endParaRPr lang="en-US" sz="2400" b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89619" y="3703677"/>
            <a:ext cx="8323914" cy="594360"/>
          </a:xfrm>
          <a:prstGeom prst="rect">
            <a:avLst/>
          </a:prstGeom>
          <a:noFill/>
          <a:ln w="19050">
            <a:solidFill>
              <a:srgbClr val="FF2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rgbClr val="00CCFF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00120" y="4343988"/>
            <a:ext cx="8313413" cy="594360"/>
          </a:xfrm>
          <a:prstGeom prst="rect">
            <a:avLst/>
          </a:prstGeom>
          <a:noFill/>
          <a:ln w="19050">
            <a:solidFill>
              <a:srgbClr val="00B1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rgbClr val="00CCFF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18448" y="4990279"/>
            <a:ext cx="8303873" cy="594360"/>
          </a:xfrm>
          <a:prstGeom prst="rect">
            <a:avLst/>
          </a:prstGeom>
          <a:noFill/>
          <a:ln w="19050">
            <a:solidFill>
              <a:srgbClr val="00D8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rgbClr val="00CCFF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10819" y="5631293"/>
            <a:ext cx="8302714" cy="594360"/>
          </a:xfrm>
          <a:prstGeom prst="rect">
            <a:avLst/>
          </a:prstGeom>
          <a:noFill/>
          <a:ln w="19050">
            <a:solidFill>
              <a:srgbClr val="FFB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rgbClr val="00CCFF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1958" y="463311"/>
            <a:ext cx="8317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Организована система эффективного психолого-педагогического сопровождения процесса инклюзивного образования детей-сирот и детей, оставшихся без попечения родителей;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  <a:cs typeface="Segoe UI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60815" y="1091738"/>
            <a:ext cx="8151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Усовершенствована доступная образовательно-воспитательная среда для каждого ребенка;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  <a:cs typeface="Segoe UI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70752" y="1718639"/>
            <a:ext cx="83616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Сформированы социально-психологическая культура, толерантное сознание всех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участников</a:t>
            </a:r>
          </a:p>
          <a:p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образовательно-воспитательного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процесса, участвовавших в проекте;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  <a:cs typeface="Segoe UI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61854" y="5607048"/>
            <a:ext cx="76195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Разработана и внедрена форма индивидуальной траектории развития ребёнка с ОВЗ.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  <a:cs typeface="Segoe UI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74090" y="4945324"/>
            <a:ext cx="845438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Выделены единицы учителя-дефектолога и логопеда для работы с детьми ОВЗ в группах по типу </a:t>
            </a:r>
            <a:r>
              <a:rPr lang="ru-RU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се-</a:t>
            </a:r>
            <a:r>
              <a:rPr lang="ru-RU" sz="15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мьи</a:t>
            </a:r>
            <a:r>
              <a:rPr lang="ru-RU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воспитателей, </a:t>
            </a:r>
            <a:r>
              <a:rPr lang="ru-RU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имеющих дефектологическое образование</a:t>
            </a:r>
            <a:r>
              <a:rPr lang="ru-RU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специализацию </a:t>
            </a:r>
            <a:r>
              <a:rPr lang="ru-RU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дефектологии;</a:t>
            </a:r>
            <a: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  <a:cs typeface="Segoe UI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94285" y="2349741"/>
            <a:ext cx="811850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Усовершенствованы условия, обеспечивающие развитие </a:t>
            </a:r>
            <a:r>
              <a:rPr lang="ru-RU" sz="15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среды, </a:t>
            </a:r>
            <a:r>
              <a:rPr lang="ru-RU" sz="15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</a:t>
            </a:r>
            <a:r>
              <a:rPr lang="ru-RU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ru-RU" sz="15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вующие</a:t>
            </a:r>
            <a:r>
              <a:rPr lang="ru-RU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качественному образованию, воспитанию и социализации воспитанников </a:t>
            </a:r>
            <a:r>
              <a:rPr lang="ru-RU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обществе;</a:t>
            </a:r>
            <a: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  <a:cs typeface="Segoe UI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89619" y="3001468"/>
            <a:ext cx="79174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Созданы условия для самоутверждения ребенка в значимых сферах жизнедеятельности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в максимальной степени раскрываются его способности и возможности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  <a:cs typeface="Segoe UI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62576" y="3653620"/>
            <a:ext cx="5903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Проводится мониторинг адаптации и социализации детей с ОВЗ;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  <a:cs typeface="Segoe UI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1854" y="4291780"/>
            <a:ext cx="83378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Налажено взаимодействие со специалистами и педагогами школы по решению широкого круга образовательных проблем детей с ОВЗ;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31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587367" y="119694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3894" y="119694"/>
            <a:ext cx="73937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ДЕЯТЕЛЬНОСТИ СПЕЦИАЛИСТОВ</a:t>
            </a:r>
          </a:p>
          <a:p>
            <a:r>
              <a:rPr lang="kk-K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ПСИХОЛОГО-ПЕДАГОГИЧЕСКОГО СОПРОВОЖДЕНИЯ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1000" y="986407"/>
            <a:ext cx="392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 ИЛИ ВОСПИТАТЕЛЬ С ДЕФЕКТОЛОГИЧЕСКИМ ОБРАЗОВАНИЕМ ИЛИ СПЕЦИАЛИЗАЦИЕЙ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5686" y="1619620"/>
            <a:ext cx="442441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-Осуществляет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работу, направленную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err="1" smtClean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максималь-ную</a:t>
            </a:r>
            <a:r>
              <a:rPr lang="ru-RU" sz="1400" dirty="0" smtClean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коррекцию отклонений в развитии у обучающихся воспитанников групп по типу семьи;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-Обследует </a:t>
            </a:r>
            <a:r>
              <a:rPr lang="ru-RU" sz="1400" dirty="0" smtClean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(воспитанников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kk-KZ" sz="1400" dirty="0" smtClean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 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выраженности имеющегося у них дефекта;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-Комплектует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для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с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психологического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обучающихся (воспитанников);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-Проводит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и индивидуальные занятия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по исправлению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отклонений в развитии, восстановлению нарушенных функций;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-Работает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  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тесном контакте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 учителями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и воспитателями, посещает занятия и уроки;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-Консультирует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и родителей (лиц, 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заменяющих) по применению специальных методов и приемов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</a:t>
            </a:r>
            <a:r>
              <a:rPr lang="en-US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детям, имеющим отклонения в развитии;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Ведёт лист траектории развития на каждого воспитанника с ОВЗ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kk-KZ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</a:endParaRPr>
          </a:p>
          <a:p>
            <a:pPr algn="just"/>
            <a:endParaRPr lang="kk-KZ" sz="1400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81000" y="1639368"/>
            <a:ext cx="3924300" cy="6488"/>
          </a:xfrm>
          <a:prstGeom prst="line">
            <a:avLst/>
          </a:prstGeom>
          <a:ln w="19050">
            <a:solidFill>
              <a:srgbClr val="FF2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75200" y="1316774"/>
            <a:ext cx="4157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- ЛОГОПЕД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4885160" y="1607152"/>
            <a:ext cx="3937794" cy="26236"/>
          </a:xfrm>
          <a:prstGeom prst="line">
            <a:avLst/>
          </a:prstGeom>
          <a:ln w="19050">
            <a:solidFill>
              <a:srgbClr val="FFB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762500" y="1601860"/>
            <a:ext cx="419581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работу, направленную на максимальную коррекцию отклонений в развитии речи у воспитанников;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-Обследует воспитанников, определяет структуру и степень выраженности имеющегося у них дефекта речи;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 Комплектует группы для занятий с учетом психофизического состояния воспитанников;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-Проводит групповые и индивидуальные занятия по исправлению отклонений в речевом развитии, восстановлению нарушенных функций;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-Работает в тесном контакте с учителями и воспитателями, посещает занятия и уроки;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-Консультирует педагогических работников и родителей (лиц, их заменяющих) по применению специальных методов и приемов оказания помощи детям, имеющим отклонения в речевом развитии;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4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-Ведёт лист траектории развития на каждого воспитанника с ОВЗ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kk-KZ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85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561740" y="134495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194" y="7366"/>
            <a:ext cx="7393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ДЕЯТЕЛЬНОСТИ СПЕЦИАЛИСТОВ</a:t>
            </a:r>
          </a:p>
          <a:p>
            <a:r>
              <a:rPr lang="kk-KZ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ПСИХОЛОГО-ПЕДАГОГИЧЕСКОГО СОПРОВОЖДЕНИЯ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8300" y="681552"/>
            <a:ext cx="3924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- ПСИХОЛОГ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5686" y="958551"/>
            <a:ext cx="442441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-Осуществляет профессиональную деятельность, направленную на сохранение психического, соматического и социального благополучия обучающихся (воспитанников) в процессе воспитания и обучения;</a:t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-Способствует гармонизации социальной сферы учреждения и осуществляет превентивные мероприятия по профилактике возникновения социальной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дезадаптации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-Определяет факторы, препятствующие развитию личности обучающихся (воспитанников) и принимает меры по оказанию различного вида психологической помощи (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психокоррекционной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реабилитационной и консультативной);</a:t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-Проводит мониторинг адаптации и социализации детей;</a:t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-Формирует психологическую культуру обучающихся (воспитанников), педагогических работников и родителей (лиц, их заменяющих);</a:t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-Консультирует работников образовательного учреждения по вопросам развития данного учреждения, практического применения психологии, ориентированной на повышение социально-психологической компетентности обучающихся (воспитанников), педагогических работников, родителей (лиц, их заменяющих);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-Ведёт лист траектории развития на каждого воспитанника с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индивидуальной работе.</a:t>
            </a:r>
            <a:endParaRPr lang="en-US" sz="13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kk-KZ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</a:endParaRPr>
          </a:p>
          <a:p>
            <a:pPr algn="just"/>
            <a:endParaRPr lang="kk-KZ" sz="1400" dirty="0">
              <a:solidFill>
                <a:schemeClr val="tx1">
                  <a:lumMod val="65000"/>
                  <a:lumOff val="35000"/>
                </a:schemeClr>
              </a:solidFill>
              <a:latin typeface="Rockwell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68300" y="952063"/>
            <a:ext cx="3924300" cy="6488"/>
          </a:xfrm>
          <a:prstGeom prst="line">
            <a:avLst/>
          </a:prstGeom>
          <a:ln w="19050">
            <a:solidFill>
              <a:srgbClr val="FF2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645774" y="681552"/>
            <a:ext cx="4157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4777977" y="932315"/>
            <a:ext cx="3937794" cy="26236"/>
          </a:xfrm>
          <a:prstGeom prst="line">
            <a:avLst/>
          </a:prstGeom>
          <a:ln w="19050">
            <a:solidFill>
              <a:srgbClr val="FFB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757686" y="1011806"/>
            <a:ext cx="419581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Отвечает за жизнь и здоровье детей;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Планирует и организует жизнедеятельность воспитанников, осуществляет воспитание и образование детей школьного возраста;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Проводит повседневную работу, обеспечивающую создание условий для адаптации и социализации воспитанников;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Формируeт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учебную мотивацию;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Прививает воспитанникам навыки самообразовательной работы. самовоспитания;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познавательные процессы;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Формирует социальное поведение, коммуникативные умения: расширение социальных контактов, умения адекватно общаться, обращаться за помощью, соблюдать принятые правила приличия;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эмоции, чувство уверенности, положительное отношение к самому себе и окружающим;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умение участвовать в совместной игровой и досуговой деятельности;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Использует в рамках образовательно-воспитательного процесса инновационные методы и приемы, которые ориентированы на особые образовательные потребности воспитанников с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Взаимодействует со специалистами и педагогами школы по решению широкого круга образовательных проблем детей с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посещение уроков, проведение индивидуальных бесед, выработку рекомендаций.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Ведёт лист траектории развития на каждого воспитанника с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endParaRPr lang="en-US" sz="1200" dirty="0" smtClean="0"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604873" y="120274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9550" y="120274"/>
            <a:ext cx="7237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ДЕЯТЕЛЬНОСТИ СПЕЦИАЛИСТОВ</a:t>
            </a:r>
          </a:p>
          <a:p>
            <a:r>
              <a:rPr lang="kk-K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ПСИХОЛОГО-ПЕДАГОГИЧЕСКОГО СОПРОВОЖДЕНИЯ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1015" y="1605217"/>
            <a:ext cx="87662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-Организует взаимодействия обучающегося с учителями и другими педагогическими работниками для коррекции индивидуального учебного плана;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-Оказывает помощь обучающемуся в преодолении проблем и трудностей процесса самообразования; создает условия для реальной индивидуализации процесса обучения (составление индивидуальных учебных планов и планирование индивидуальных образовательно-профессиональных траекторий);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-Обеспечивает охрану жизни и здоровья обучающихся во время образовательного процесса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246620" y="1540746"/>
            <a:ext cx="7754380" cy="10836"/>
          </a:xfrm>
          <a:prstGeom prst="line">
            <a:avLst/>
          </a:prstGeom>
          <a:ln w="19050">
            <a:solidFill>
              <a:srgbClr val="FF2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91015" y="1174545"/>
            <a:ext cx="57572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ТЬЮТОР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 услугу учебное заведение – школа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63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581901" y="109790"/>
            <a:ext cx="1457801" cy="421676"/>
            <a:chOff x="3002542" y="3637262"/>
            <a:chExt cx="1457801" cy="421676"/>
          </a:xfrm>
        </p:grpSpPr>
        <p:grpSp>
          <p:nvGrpSpPr>
            <p:cNvPr id="28" name="Group 27"/>
            <p:cNvGrpSpPr/>
            <p:nvPr/>
          </p:nvGrpSpPr>
          <p:grpSpPr>
            <a:xfrm>
              <a:off x="4045676" y="3637262"/>
              <a:ext cx="414667" cy="421676"/>
              <a:chOff x="4132530" y="3581400"/>
              <a:chExt cx="524534" cy="533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132530" y="3581400"/>
                <a:ext cx="524534" cy="5334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ayers"/>
              <p:cNvSpPr>
                <a:spLocks noChangeAspect="1" noEditPoints="1"/>
              </p:cNvSpPr>
              <p:nvPr/>
            </p:nvSpPr>
            <p:spPr bwMode="auto">
              <a:xfrm>
                <a:off x="4242397" y="3695700"/>
                <a:ext cx="304800" cy="304800"/>
              </a:xfrm>
              <a:custGeom>
                <a:avLst/>
                <a:gdLst>
                  <a:gd name="T0" fmla="*/ 677 w 677"/>
                  <a:gd name="T1" fmla="*/ 339 h 677"/>
                  <a:gd name="T2" fmla="*/ 338 w 677"/>
                  <a:gd name="T3" fmla="*/ 508 h 677"/>
                  <a:gd name="T4" fmla="*/ 0 w 677"/>
                  <a:gd name="T5" fmla="*/ 339 h 677"/>
                  <a:gd name="T6" fmla="*/ 113 w 677"/>
                  <a:gd name="T7" fmla="*/ 282 h 677"/>
                  <a:gd name="T8" fmla="*/ 338 w 677"/>
                  <a:gd name="T9" fmla="*/ 395 h 677"/>
                  <a:gd name="T10" fmla="*/ 564 w 677"/>
                  <a:gd name="T11" fmla="*/ 282 h 677"/>
                  <a:gd name="T12" fmla="*/ 677 w 677"/>
                  <a:gd name="T13" fmla="*/ 339 h 677"/>
                  <a:gd name="T14" fmla="*/ 338 w 677"/>
                  <a:gd name="T15" fmla="*/ 0 h 677"/>
                  <a:gd name="T16" fmla="*/ 677 w 677"/>
                  <a:gd name="T17" fmla="*/ 169 h 677"/>
                  <a:gd name="T18" fmla="*/ 338 w 677"/>
                  <a:gd name="T19" fmla="*/ 339 h 677"/>
                  <a:gd name="T20" fmla="*/ 0 w 677"/>
                  <a:gd name="T21" fmla="*/ 169 h 677"/>
                  <a:gd name="T22" fmla="*/ 338 w 677"/>
                  <a:gd name="T23" fmla="*/ 0 h 677"/>
                  <a:gd name="T24" fmla="*/ 677 w 677"/>
                  <a:gd name="T25" fmla="*/ 508 h 677"/>
                  <a:gd name="T26" fmla="*/ 338 w 677"/>
                  <a:gd name="T27" fmla="*/ 677 h 677"/>
                  <a:gd name="T28" fmla="*/ 0 w 677"/>
                  <a:gd name="T29" fmla="*/ 508 h 677"/>
                  <a:gd name="T30" fmla="*/ 113 w 677"/>
                  <a:gd name="T31" fmla="*/ 451 h 677"/>
                  <a:gd name="T32" fmla="*/ 338 w 677"/>
                  <a:gd name="T33" fmla="*/ 564 h 677"/>
                  <a:gd name="T34" fmla="*/ 564 w 677"/>
                  <a:gd name="T35" fmla="*/ 451 h 677"/>
                  <a:gd name="T36" fmla="*/ 677 w 677"/>
                  <a:gd name="T37" fmla="*/ 50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" h="677">
                    <a:moveTo>
                      <a:pt x="677" y="339"/>
                    </a:moveTo>
                    <a:lnTo>
                      <a:pt x="338" y="508"/>
                    </a:lnTo>
                    <a:lnTo>
                      <a:pt x="0" y="339"/>
                    </a:lnTo>
                    <a:lnTo>
                      <a:pt x="113" y="282"/>
                    </a:lnTo>
                    <a:lnTo>
                      <a:pt x="338" y="395"/>
                    </a:lnTo>
                    <a:lnTo>
                      <a:pt x="564" y="282"/>
                    </a:lnTo>
                    <a:lnTo>
                      <a:pt x="677" y="339"/>
                    </a:lnTo>
                    <a:close/>
                    <a:moveTo>
                      <a:pt x="338" y="0"/>
                    </a:moveTo>
                    <a:lnTo>
                      <a:pt x="677" y="169"/>
                    </a:lnTo>
                    <a:lnTo>
                      <a:pt x="338" y="339"/>
                    </a:lnTo>
                    <a:lnTo>
                      <a:pt x="0" y="169"/>
                    </a:lnTo>
                    <a:lnTo>
                      <a:pt x="338" y="0"/>
                    </a:lnTo>
                    <a:close/>
                    <a:moveTo>
                      <a:pt x="677" y="508"/>
                    </a:moveTo>
                    <a:lnTo>
                      <a:pt x="338" y="677"/>
                    </a:lnTo>
                    <a:lnTo>
                      <a:pt x="0" y="508"/>
                    </a:lnTo>
                    <a:lnTo>
                      <a:pt x="113" y="451"/>
                    </a:lnTo>
                    <a:lnTo>
                      <a:pt x="338" y="564"/>
                    </a:lnTo>
                    <a:lnTo>
                      <a:pt x="564" y="451"/>
                    </a:lnTo>
                    <a:lnTo>
                      <a:pt x="677" y="508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002542" y="3648045"/>
              <a:ext cx="10422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k-KZ" sz="2000" b="1" dirty="0" smtClean="0">
                  <a:solidFill>
                    <a:srgbClr val="00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</a:t>
              </a:r>
              <a:endParaRPr lang="en-US" sz="2000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71700" y="6422231"/>
            <a:ext cx="4800600" cy="2619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«Құлыншақ»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200" y="128988"/>
            <a:ext cx="66995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ВЗАИМОДЕЙСТВИЯ ВОСПИТАТЕЛЯ</a:t>
            </a:r>
            <a:endParaRPr lang="en-US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СЕМЕЙНОЙ ГРУППЫ ДЕТСКОГО ДОМА С УЧИТЕЛЕМ ШКОЛЫ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13"/>
          <p:cNvSpPr>
            <a:spLocks noChangeArrowheads="1"/>
          </p:cNvSpPr>
          <p:nvPr/>
        </p:nvSpPr>
        <p:spPr bwMode="auto">
          <a:xfrm>
            <a:off x="3657600" y="691227"/>
            <a:ext cx="1828800" cy="410945"/>
          </a:xfrm>
          <a:prstGeom prst="ellipse">
            <a:avLst/>
          </a:prstGeom>
          <a:gradFill rotWithShape="0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/>
          </a:gradFill>
          <a:ln w="25400">
            <a:solidFill>
              <a:srgbClr val="7030A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ВОСПИТАТЕЛЬ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Выгнутая влево стрелка 11"/>
          <p:cNvSpPr>
            <a:spLocks noChangeArrowheads="1"/>
          </p:cNvSpPr>
          <p:nvPr/>
        </p:nvSpPr>
        <p:spPr bwMode="auto">
          <a:xfrm>
            <a:off x="1712142" y="729620"/>
            <a:ext cx="1943821" cy="5823579"/>
          </a:xfrm>
          <a:prstGeom prst="curvedRightArrow">
            <a:avLst>
              <a:gd name="adj1" fmla="val 23958"/>
              <a:gd name="adj2" fmla="val 53309"/>
              <a:gd name="adj3" fmla="val 28690"/>
            </a:avLst>
          </a:prstGeom>
          <a:gradFill rotWithShape="0">
            <a:gsLst>
              <a:gs pos="0">
                <a:srgbClr val="CCCCFF"/>
              </a:gs>
              <a:gs pos="8334">
                <a:srgbClr val="7030A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92908">
                <a:srgbClr val="7030A0"/>
              </a:gs>
              <a:gs pos="100000">
                <a:srgbClr val="CCCCFF"/>
              </a:gs>
            </a:gsLst>
            <a:lin ang="5400000"/>
          </a:gradFill>
          <a:ln w="25400">
            <a:solidFill>
              <a:srgbClr val="7030A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" name="Выгнутая вниз стрелка 17"/>
          <p:cNvSpPr>
            <a:spLocks noChangeArrowheads="1"/>
          </p:cNvSpPr>
          <p:nvPr/>
        </p:nvSpPr>
        <p:spPr bwMode="auto">
          <a:xfrm rot="16200000">
            <a:off x="3613097" y="2239847"/>
            <a:ext cx="5830033" cy="2232553"/>
          </a:xfrm>
          <a:prstGeom prst="curvedUpArrow">
            <a:avLst>
              <a:gd name="adj1" fmla="val 19815"/>
              <a:gd name="adj2" fmla="val 41016"/>
              <a:gd name="adj3" fmla="val 29440"/>
            </a:avLst>
          </a:prstGeom>
          <a:solidFill>
            <a:srgbClr val="00B0F0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700" y="1134897"/>
            <a:ext cx="4572000" cy="4678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Наблюдает, анализирует и определяет личностные особенности каждого ребенка с </a:t>
            </a:r>
            <a:r>
              <a:rPr lang="ru-RU" sz="13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ОВЗ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Систематически информирует учителя о динамике  развития ребенка, его трудностях и достижениях, об изменении поведения в группе.</a:t>
            </a:r>
            <a:endParaRPr lang="ru-RU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Обсуждает пути преодоления этих трудностей и помогает учителю скорректировать его действия.</a:t>
            </a:r>
            <a:endParaRPr lang="ru-RU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Организует поиск средств, способов, обеспечивающих успешность ребенка в учебной деятельности, его самореализацию на уроке и во </a:t>
            </a:r>
            <a:r>
              <a:rPr lang="ru-RU" sz="13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внеучебное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время.</a:t>
            </a:r>
            <a:endParaRPr lang="ru-RU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Способствует закреплению знаний и умений, приобретенных воспитанниками на уроке во время проведения самоподготовки.</a:t>
            </a:r>
            <a:endParaRPr lang="ru-RU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Правильно закрепляет учебный материал. </a:t>
            </a:r>
            <a:endParaRPr lang="ru-RU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Посещает уроки, родительские собрания.</a:t>
            </a:r>
            <a:endParaRPr lang="ru-RU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Беседует с учителем.</a:t>
            </a:r>
            <a:endParaRPr lang="ru-RU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Ведет «Тетрадь взаимосвязи».</a:t>
            </a:r>
            <a:endParaRPr lang="ru-RU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Принимает участие в педагогических советах школы.</a:t>
            </a:r>
            <a:endParaRPr lang="ru-RU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Принимает участие в педагогическом консилиуме по выработке индивидуальной траектории развития..</a:t>
            </a:r>
            <a:endParaRPr lang="ru-RU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572000" y="1247268"/>
            <a:ext cx="4572000" cy="45520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Наблюдает, анализирует и определяет личностные особенности каждого ребенка с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ОВЗ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Информирует воспитателей о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содержании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учебно-воспитательного процесса, о ходе и результатах обучения, воспитания и развития воспитанников.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Организует поиск средств, способов, обеспечивающих успешность ребенка в учебной деятельности, его самореализацию на уроке и во вне учебное время.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Оказывает педагогическую помощь в    решении трудных вопросов обучения и воспитания.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Посещает детский дом с целью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ознакомления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условиями жизни детей.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Проводит индивидуальные беседы, консультации.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Ведет «Тетрадь взаимосвязи», где записывает не только замечания, а и домашние задания, и может давать указания, на что обратить особое внимание при их выполнении, кому из воспитанников и в чем необходима помощь. В этой тетради учитель по просьбе воспитателя может дать инструктаж по выполнению домашнего задания.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Принимает участие в педагогических советах детского дома, «Круглых столах».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Овал 12"/>
          <p:cNvSpPr>
            <a:spLocks noChangeArrowheads="1"/>
          </p:cNvSpPr>
          <p:nvPr/>
        </p:nvSpPr>
        <p:spPr bwMode="auto">
          <a:xfrm>
            <a:off x="3657600" y="5830232"/>
            <a:ext cx="1752601" cy="416392"/>
          </a:xfrm>
          <a:prstGeom prst="ellipse">
            <a:avLst/>
          </a:prstGeom>
          <a:gradFill rotWithShape="0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00B0F0"/>
              </a:gs>
              <a:gs pos="81000">
                <a:srgbClr val="1170FF"/>
              </a:gs>
              <a:gs pos="100000">
                <a:srgbClr val="006699"/>
              </a:gs>
            </a:gsLst>
            <a:lin ang="5400000"/>
          </a:gradFill>
          <a:ln w="25400">
            <a:solidFill>
              <a:srgbClr val="00206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УЧИТЕЛЬ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0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PremiumMETRO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D8CC"/>
        </a:solidFill>
        <a:ln>
          <a:noFill/>
        </a:ln>
      </a:spPr>
      <a:bodyPr rtlCol="0" anchor="ctr"/>
      <a:lstStyle>
        <a:defPPr algn="ctr">
          <a:defRPr dirty="0">
            <a:latin typeface="Segoe UI" pitchFamily="34" charset="0"/>
            <a:cs typeface="Segoe UI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4529</TotalTime>
  <Words>1690</Words>
  <Application>Microsoft Office PowerPoint</Application>
  <PresentationFormat>Лист Letter (8,5x11")</PresentationFormat>
  <Paragraphs>319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Calibri</vt:lpstr>
      <vt:lpstr>Open Sans Light</vt:lpstr>
      <vt:lpstr>Rockwell</vt:lpstr>
      <vt:lpstr>Segoe UI</vt:lpstr>
      <vt:lpstr>Segoe UI Semilight</vt:lpstr>
      <vt:lpstr>Symbol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Nyamka</dc:creator>
  <cp:lastModifiedBy>Elena</cp:lastModifiedBy>
  <cp:revision>405</cp:revision>
  <dcterms:created xsi:type="dcterms:W3CDTF">2014-02-16T03:21:03Z</dcterms:created>
  <dcterms:modified xsi:type="dcterms:W3CDTF">2017-05-22T06:54:31Z</dcterms:modified>
</cp:coreProperties>
</file>