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3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9249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Макарова Виктория Викторовна,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педагог </a:t>
            </a:r>
            <a:r>
              <a:rPr lang="ru-RU" sz="4000" b="1" dirty="0">
                <a:solidFill>
                  <a:srgbClr val="FF0000"/>
                </a:solidFill>
              </a:rPr>
              <a:t>доп. образования МОУ ДОД ДДЮТ, </a:t>
            </a: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педагог </a:t>
            </a:r>
            <a:r>
              <a:rPr lang="ru-RU" sz="4000" b="1" dirty="0">
                <a:solidFill>
                  <a:srgbClr val="FF0000"/>
                </a:solidFill>
              </a:rPr>
              <a:t>доп. образования МОУ СОШ №</a:t>
            </a:r>
            <a:r>
              <a:rPr lang="ru-RU" sz="4000" b="1" dirty="0" smtClean="0">
                <a:solidFill>
                  <a:srgbClr val="FF0000"/>
                </a:solidFill>
              </a:rPr>
              <a:t>10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>
                <a:solidFill>
                  <a:srgbClr val="FF0000"/>
                </a:solidFill>
              </a:rPr>
              <a:t>г. Люберцы </a:t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2276872"/>
            <a:ext cx="6336704" cy="4464496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002060"/>
                </a:solidFill>
              </a:rPr>
              <a:t>Социальная адаптация одаренных детей в учреждениях дополнительного </a:t>
            </a:r>
            <a:r>
              <a:rPr lang="ru-RU" sz="4800" b="1" dirty="0" smtClean="0">
                <a:solidFill>
                  <a:srgbClr val="002060"/>
                </a:solidFill>
              </a:rPr>
              <a:t>образования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4437112"/>
            <a:ext cx="3326734" cy="2411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301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myshared.ru/717907/slid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1459"/>
            <a:ext cx="8964488" cy="623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gifted.uconn.edu/webclasses/renzulli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20116"/>
            <a:ext cx="2213801" cy="292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95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160337"/>
            <a:ext cx="5902424" cy="2044527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Франц </a:t>
            </a:r>
            <a:r>
              <a:rPr lang="ru-RU" sz="6000" b="1" dirty="0" err="1" smtClean="0">
                <a:solidFill>
                  <a:srgbClr val="FF0000"/>
                </a:solidFill>
              </a:rPr>
              <a:t>Монкс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7975" y="1988840"/>
            <a:ext cx="8496944" cy="3600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9124953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5" descr="data:image/jpeg;base64,/9j/4AAQSkZJRgABAQAAAQABAAD/2wCEAAkGBxMTEhUUEhQVFRUXGBwaFxgYGBcYFxgYGBoYGhcXGBoaHCggGholGxQXITEiJSksLi4uGB8zODMsNygtLisBCgoKDg0OGxAQGiwkHyQsLCwsLC8sLCwsLC0sLCwsLCwsLCwsLCwsLCwsLiwsLC0sLCwsLCwsLCwsLCwsLCwsLP/AABEIAOEA4QMBIgACEQEDEQH/xAAcAAACAgMBAQAAAAAAAAAAAAAABAUGAQIDBwj/xABDEAABAwIDBQUEBwcDAwUAAAABAAIRAyEEEjEFQVFhcQYigZGxEzKhwSMzQnLR4fAUNFJic7LxFYKSJKLCB0NEU2P/xAAaAQACAwEBAAAAAAAAAAAAAAAABAEDBQIG/8QAMBEAAgIBBAAFAQcEAwAAAAAAAAECEQMEEiExEyIyQVFhBRSBkaGx8FJx0eEkM0L/2gAMAwEAAhEDEQA/APcUIQgAWFlYKAFXO7yyXrV/vIqOjVZk35mXUbHqsrQLBsothRtmWMxWpctS5c2yaNjUXOUKI21txuHIaWEyJ94NEX0ze8bacxxCsxwnkltj2E5xxq5dEyJ4rYOUMe0NEa5weGR02mY4xlM9F0HaLD37+gJNjaA4+jSu3ps39LK/Gxvpok6TnSZ0TCr+P7SMpVAzI50hhBBgd90GbWhve6LuO0uH/iI4S03mII5GfVH3XNSe05efG32TRWpUZhNvUqjmtYXEumO6Y7sTJ3AZgPFSKqnCcPUqOoyUujErk9y6krm5q4LVQtXBIIlQ+MwVVzu7MHfPyU4KfJDHtmJE9V1dHbSoqb8K9skk256pKpXeRIJAnjrCuuMLMhLoy7z+t6pldwc928GI4qyMmUSikeibP+qp/cb6BMJfZ4+ip/cb6BMLQRWCEIUgCEIQAIQhAAsLKwUAKP1SW16+VnUgeacqC6hu0InICYGadeRgfH4LKyurG8Md00iaagrnQMgHkusKCt8M0IWpstst1ghQSjVVxnaKm50PpEhswe6e+1+SG5oGlyZtMKytauNbCMeAHNBAMgQImZ9dyYwThC96KssZS9LICntPBQ45CQ45iTTzZnHvb724bty2x21aIe2maDXB4pGYFm1SQS4RaLb7l3KVYfZt1yiegm2i29kOA3bhu08letTjTun+ZS8M2qtfkV5m28JAHszZuhY0w0MaRNz9l4HjdanbdDO0MpAhxJccgBJO5rftOMDXkrD7Fv8ACLch09Fu6g07hv6ibGDutZQtRiX/AJf5g8WT5X5EB/rmEaQ4UzYFzXBjRoHXbef/AG3DTcNFPUamZocARIBAOt+Mb1ypYGm0yGAQ0MFtGtmB8T5ruqc08cq2p/iWYoyXqMhKYvHNZxJ5cd0pgVWneFH7VpyQYtx3DmqKLhCrttwk26KErYsO48eizXDZMGQePr1XGob960q1QOJTObsSXd3MSPgpXZmBgSQL6dEhgMIH1WtKurqTQIA0UvgmCvkksMIa3oPRdVzo+6OgXRProqBCEKQBCEIAEIQgAWFlCAE3i6RxtJrzBE2PUdOCdqG5Szhr0+f5LKmuWM4+OQ2YfowBut5JpK7K+r8SmyhdET9TEtpbQp0GGpWeGMkCTvJ0AGpPILGzdqUsQ0upOkNMOBBa5pFyHNN22IN9xUP2npipisAx92e1e7LuLmMOUnkJ6JfA1cm08aATlNGnUcP5gInrCcjgi4X79/rQu8ktxJYTtVhKrxTp1gXuMNEOGY3sJHJN47adKk+myo7K6q7KzUybWsIGo14rz7ZTMrdkOP2q9YjTRxF9OXqt/wD1BrZ8U6Hhhw1AVGyYmoXsLWjict46K37nBzUV1T/wcLPJRbZeNs9oMPhS0V35C4EtsTIBjcOK54vtLhqdKnWdUllT3C0FxdadBcRv4KA7SbSw7MXgquI+qNGq6C3OAXhmWQAeJUNRp1WUcE9tOXOxlV9GmSGEseHFouLCBPKyIaSDSbv+WEs0k3Re2docOaTapeWMc8MBe1zDnOjYIm8WTTtqUhUfTLxnYzO5u8MMjN0kFVHtliqpw2FdWo5an7Uwmm1weTAeWtDrXMDxKXZtJ1XF4l7qNSiRgiMlSM1nOM21BnjuXC0sZR3f3/c6eanRcv8AW6GSlU9oMlVwZTdeHONgBbfB1QdoNe2q1hl1N2Rw0h0AxzEELzentNxweAonD1GtbVokVTl9m+Hz3TrfdZNjb1XDV8a4UxUpCqC6HQ4FzG6A2dYKZaKrS7/2RHUfJYsZtCmTUaXQ6m0OfcwAbg89FD0+0TarfZ03OI1ktc2ehI5qOrVmPfjn2h9Bpn7zDHjottmOqOpMFSmGNFNmV2aS4QLwNJEFcywRhFv34/YlZXJ0OUsRrYZlriHGN5+XJc3OkwLSVhrs2m7yVcUyJNImezkAlx+yL+Ks7K7XaKA2LhCabjx0nzUjgMRmaDGvDcZVU/UOYI+QstLQdFutKWg6LYLQXQqzKEIUgCEIQAIQhAAsLKwgBN5ElKuf7/T80xX1KjnVPo6jjpf4BZWR+Ybxq0MbN+rb5pt0pbZoPsmdAmSFC6OZvzMhO0uyKlZtOpQc1lei/PTLpLTYgtdyMi/LmqttXD4jC0Kj6jqb8TjXik4yQym0tIAbpPppwv6IQudfDsdGZrXQZGYAwRoROh5pvFqXBJNWv5wUTxKXK7PMtqYPH4anhqtZmH9ngyAwMJm+VsO4zA0Vko9lW1amJq4lrHGuR7MxJptDMoIO52nkrRicMyo0te1r2nVrgHAxpINl0aIgbl3LWSklSpnEdOl3yiq7K2DXZUwT3vYf2ejUpvgmXZhDMttLDXgme1Wz69X9ndh/Z56NX2n0khpgEDTmq5s3b+Mc6hUfVaadbEuolnsgIDTrm5i3hqpP2mKrYzEsbijRp0XUw1opsdmD2zcuvqD57lbKGVS3Sa4RzGUGqSZnaWzMbXp0RWFDMzFMfNMuAFJoMnv6mSmcdsmq7FV6rQ0sfhfZiTBNTM8gchBF7apHtC/GUq9L2eKGXEVcjWGk0in3JJmZdcE7tQnqOKq0sSGVqudjcKaj3ZWsaXCoe9E93u2iVz56Ti1zfR15bdpih2BX/YsHRECpRqUnVO9YBpJfce9E7tUntDsniX1MRkfSbSrvkkhxqBoAEAaXhSvYPa1XE0alSq7N9KQywGVkNIbbhKncbiMjZ5wFXPPkxTceP5ydRxwyRs8/fsNzPbBpHeptYwbxlaWy7xO5K4CniAGsqezFNjcoy5s3dsInorfVaX97UpDGYfLqZJuf1uVT1EpKmkzrwYrlEEBJK2wsl4FgtsU4H+XiVjCmLi35qyPRQ3yXTDVGgBjSDAvHqeq7B3BQuyMaQ3IGZjrIIHXXcFMtS/vya8GnFNFgw/ujoPRdVyw/ujoPRdVorozH2CEIUgCEIQAIQhAAsLKwUAR2Iq+9yn5qJxhjCuO8g/8AcfzSmKxkurAWIc4Rx7xAKRxmNI9m0kZS9o3zrPyWPkmrZr4tM0k/xLfhRDGjkF3S+GqhwkGyYAXa6EJ98mCsLchYQc2aFKbTxraVJ9RxADQTe0kAkDqU25QHbDYbsXRZTaWiKrXnNMENDgRbf3vVWYlFzW7oJ3t47KTgsTTbQ2awVKZcMR7SrDhLC8k94HTWPBS/7JhKm0MW/FFgLHUTTzPLB7l5AcA64Z8FJ7f7GYerQqMw9GlTqn3HQRHeBOnIEab1JP7O4ZwBqUKT35WhznNBJLWga79E/PU4nG037r6/IrHDNOuPYi+1bpr7PIuP2i0b5YdONpvzUZ2xw9Srj6FBhgV6OSodPoxUL3iejd3GN6ujsHTJY4saTTuyR7piLcLLnVqMn2mVpc0FodFwDctB4EgeSXx6lQrjpP8AUvlhc7IjsZSax2NYyA1uKeABoAA2AP1uU/iKIe0tK4kMpMcWNDcxLjH2nO1ceZUVT22Z3JfLPxJtncFsjTJBoFNpBg8OaqOPxZJNp+ACkMbjMxJcd3+AFDYircu36Qu8eP5KsuT4F3OEHluXBlYGwgH9aLviIIgwCeCjmnvwZtqd6ZjGhaUid2HjGioMxOUbwp/E7YpN+14mwVOouAFhHL9dV3wuVzjLHOF7njwH4JbOq5RqfZi8RuL6R6zhHSxp5D0XZLbPdNNh4tHomAno9CkuzKEIUkAhCEACEIQALCysIA892nAr1Doc7pH+4weYKQ2i7v0+rna/wtI9XKS24B7Z0fxGf+X5FQO1MQ1rgXaZY/5H8GlYWT1M9TgXli/oTOx9tFkE6aEfNXPD1w5ocLgheWipe1wRII0I0n4K1dj8ff2d43SjHOnQvrdInDxI9ouIXMlZLlomDFSMOWq5VsU0b56LnTxrSFyWKLG0tj6/s2F0ExcgCTHIb1tSrg712yoCqfJT6+1C8j6QkG7Y0PK2++ixhBVdLIyjcZkSTMnmOHxT+3dnZO+wAM+2ANP5ra8x4pGltbKclpiR04210PkoGFTXBM7acTQnQjXw1VQYXZTxn9XVmNRxY8vHdEnmZGp3QoKpTE27vTQjgrcYlmSTFawEAa/q6TxOIizRP64pnEUpsOPFK+2bp+pTcVwJPs4PoF1yY+K0gWBgn5INYz13zok6hI0ty8dPFWWRtHWVybC4ViwLSbTBAnz+chV7B0iMrom4nx1IHJWLAMguOnAnU8+iXytPgc0yceUeiYMfRs+6PQLsFwwX1bN/dF/AXTCbj0VsEIQpAEIQgAQhCABYWVhAHnu1XA4l4mRnd8Jn+5VPtPhH1C404OSDl3utJjzU3t3FezxL+b3/ABefwUdUxIDiYmSZ4iDA+AWFKVSb+p63Fibxr6og+ze0cpNN/wBq/Q/L8lc+zn7w3mVVdt7LBPtacXuRG/iI3wpbsRjm+1piqYIs0k2JOg6qWlJqSKpTcMcoS+D1NzhCrmO2k4uhs8B14fBN7exuRkDU+igMGM8/rnY8VczGxxS5YxRqF/hFjOm/4qSoYadLEbuSVw9HldTGHaRB1twCDqXCOP7HMkaXtpr+a6U87OY/WikaLwujgFNFDnyIurBw47j/AI8VVKmEbRc9smNWydGnQeH4Ky7Td7Mh020Pjofgq5taoHsuJIIJHFo162v4KCyLo64fbLXS33gLHW4vI62Kj8Q3Lpds2P8AKdPw8E1SpspkknXdMDlbjpfVbNxoqENcLyYy94xOhFr3mBMKYS2sjNj3oisSQR3b8IlRr/eM2EQp3aGDNK122t0PqoXGUwNLym4PgzprmhPEvaLTpqkhBc0byYHAAC56pvFMJEj/ADFlD1Q4u1AAEcL6n5KXKkWYce+RaA7cyCbAAmNFN4UZ7AWAInfG+OVlTMFhzLWl85jHdnTeSVctlnuENtAgf54pdsd8OuD0HAiKbAP4W+gTC4YIRTYP5R6Bd1oR6EmCEIUgCEIQAIQhAAtVssIA8y7R4EnEPqS2z/dm8A8I33VWL3gy0XMkzc35KzbRdGJxDjfK6ofKY+SrmCwlWs8NZoLydAOvyWHOCcmexwTcMScuUkv1HsAKtUQGzvIAtqnX9knOGYBrDIIGaL6yDuMq2YZmSiA2DAj8z6pZrHmpnc6w91gFgby6dZgwpUaM/LqZZHwuCCxuKqw1taM4hpPoepkSntniBbx4XUT2qxEVDFyQPMD8lns7inEFr33Mho3Dh1NldHlCGThltwQZbvGeB13KTdVA4noqxh8VBDHtdImDEzp8E82q5xAY/wDCFPBw0yeoGy61KsBLUZgSdy54x9oF1MmqOFC2JbcxANM6G481WarzM8E7Ww78jnOAHfO+bCQCevzURXdzsuIpvk7y7Y8I7ANcO8bXibkWu0cdLA/JdaG0wO7S138eFz1nyhRtWS2AYP4rthcWWtPdh833jhm6b4UyjXJOOd8FgqYJ9ZgO8cXe98OhVa2kN4Fx+ip3CUjUa0u7pbMHQiYn01XPaGHpknK7M77YmTyP4qzFkrgX1GG/MirOkiw6k/EgDmlsbQD2yIFxO6+75qSxlOAMtoO7hoo7Gd1pA6201AuOisfJTie2SO+z6wBbm1mBw5/JWPZ9WMxcNDb5aKqUavfpiAZJndEcOdlPVq4aRMgO3xvA0P63KmjRyyto9TwLppsPFoPwCYSuzfqqf3G/2hNLSXRmPsEIQpAEIQgAQhCABYWVhAHk22qkVMXzqOHxJKU2Hioc1swDqea37SuirXHGs8+RUVhMbkcCsOb87PeYcHiaaq7S/Y9LoFppQ2YuOJnRIHGhhLXTmkiACTyJCj+zW1BMFx6EiSSp6pkbLoAAlxMTmAuZn4LurPO5IywycZIgO0mz/aMBAhwvwMcxw1Cp+Erua8CALwIO6bmNRvVj25We6ozF0H5hTa4V6eYA5RewuC648lW8RjKIr5qVMS5suvAk6eMK1RpFG7cy67NxJnvgnhvi8j/CncJUpCcrgTqQIt+uapeE2yywIc370R5hWbDOGUObEHUhc00y2lLgmPark6uEqavNc3P6rolY0dK9RpYWkQ02Pjv/ADVQxLrkagEgHjCkdq4yo2GOLeNtTe3Q38VEuqcV3jV8ierkovajdoNjKZpPNyBpcHUdI5So5z3T8tAnqD8t51P6upkUY3RYcJg21ffDsojuGQ08zFnegUrjNk06gBhoc33SGiQOA5KC2btRjSRLhGoLT8LkR0T7u0TB9lxVVNDEpRfTE6/ZepNnNI8VEbT7OubIMEGxjcrNT7Rsda4+PpokcdiA4HRwBEiY36KxNlSxxfJXdn9najTnkHITG+QOHAqTrUWPyQJA97+Ujd8VI06jcsx3X7hIgk3HnK44dwYQHZSL6a3O8KpvkepUXrAAezZGmUR0gQmFxwvuN+6PRdlqx6Ml9ghCFJAIQhAAhCEACwsrCAPGu2RIxNYAfbJ/5GVXmmVeu0+xTVxFVwcIJMjhCjGdkjN6ltwyn4mbrFnB7me40n2lghginLpFRqV/pGxukfBeg7XxD27PzSSfZtmLSHDf4JWj2UptcHOdMH3QALddVEdtNuFjjQEFobDgZgEjSOkK3HEx/tDVwyy8r9yobLrPOem2SalgASCTIPoFYKHYvFTJpAHi6oGjwg3KT7PVgK7qzWgZQMtrZiBJA+KtVLH1S2X1HGdxJJ/JaMNO58mBl1ixeWrI09mcVAlotIzB4IJ5k9UyXYrCUyTTe5jtIEgOixGX7JTmF2lVYZa8jpp5J3B9oqma5B+HgVE9I1ymRj+0U3yiD2L2wa5rW1nAO0LtGk8ORVlpbZpxfTqoTavYluIql9BzQyp3nTEBxvYC4UdX7EY7DAGnUbUadW3EaQYJ6pSSV0h+OZ1zyNY2rne53E/DcuN/nB0WWYctADj3jcxx4LZtZrdY4TuhdpbUKTlubO1WCLafqVyzHS+66K9UCIPT8AtTUBI5uHlKGvc4T9jqysSJ3zotMViQAPaVA2Z3gTET6hb0RYxxPqq52sdIYJgy70/FIRbnOrPVSx48OnUlFN8E0zbFJthVb/yE+a3/ANfpOcJqtPGSI1ufJL7K7I0K1MPzvEjg0yRqb7uSZqdiWA+/I390A8oU+Jii+2KOU5KtiRLnaNICBVpuEbntAHCL7gl8RjabgJqaX1mSFFDsTT09o7yC6O7C0hb2j/ILrx8XyUeBlXseybMfNGmeLGnzaE0k9k0stCk3+Gm0eTQPknFrx6Md9ghCF0QCEIQAIQhAAsLKwgCr45hbUeeJMeJKV9qA0uN7pvbdQZjPGOWuqhsRUGUAcf0SVmtXIu3bUaHHzuvPw6Kg9ocCQ+o9xzOeHPe6NJIho5ACFb6j7/NRfaPF5KD4Av8AECLKxKujmGT5KpsqrlbAteSee7yCstKr3QfRVfBMLgIsHeh1/W88lNtcQA0LYwx8pj6mXnH21NVybLT1+BQypAusmqI5mwXb4KokvsrappOB/Ub1dKWIp1KZOoIXmxCsfZjEkO9mbtcPj+YSOqwprch7SZ2pbX0R+0aIB1N7g8JUMcL3YMSD8FY+1eEa3vCYAnU6SAR4QD4KvCLO15pRLgbnxI0dhtw13FdcG3ST9odBFguD3HLA/QXfANJFxAkeo/Xkpl0EOxoiB4nx4qB7SNE05H8XoFOuqep+BUDtoS+mOBd8lm4/+w9dqV/xV+Bbuz7ctFgFhA9JUdX7S1GvqQ1jgDAs7dxv13KT2K76MEi8D+0Kj4xpDnEakkG4vc6+a50uNZMktwhrJuCVE67tVUn6umOsrep2qqRYM8j+KrL2npHMLi6nO/4rQ+6YvgzvvWQ+jNkVC6hScdTTYT1LQSnEjsP92of0mf2BPJ5LgRYIQhSAIQhAAhCEACwsrCAKTtp59pUHN0Doob29ocDpeVIbexBZiH5jYkxyvyUZWcHW0HPWEg3TZZtsHOBBiVCdpqJdQcBaBPXj6KUFQaTp5pfGsztc0EQZB6ypUjmigbPxZAYDMRY+JVnoOBAdy0UBtvCmjWDRZpaMt5g6HzsfFN7MqECCZn4LVw5LRnanFTtEy14JE3j9QupcBaPySlNlpWtQuiQb7uCvaE0OgRvU1sWtFRk2uqwa0louOKkcPiACCZyjVVZI2i3HKpJlt2/UpP8AonZgHCQ4C0Rc5tLTv4KhYOsCCOBt4q2sxJNO5sWkHwJv5fJUvD4MsAe2XAl2lz3S4buB3rLSq0bDe5WNezIJPkJ+B4KU2czORaDOm7VL4XAvfIAa2xgE3Ov4GysuwcPlbJaA4WOluPxVc5UizDhcpCGI2M5sxGpIGh42VV2sPpKdp18rD5r0gZXOBAJP8RmBuMKm9p8IKeIpgGxuN+8JRR5s3smobw+G/pRNbObDBzH/AIqmY9jBVcZMlxFjaxV42ez6Ifd+SpGOpw8jg90n/cYVejfnkUa3mKE6haIJn1KUqUwdJvyKer68TC5AkCSBOh8Ny1IszGfQew/3ah/SZ/YE8kdhn/p6H9Jn9gTyZFQQhCkAQhCABCEIAFhZWEAee9pP3h+kyZOv+FFlmsu425LftNVP7TUgxDz8OPJJslxkmDEADRISXJYmL16jATvMee5atOkETuncTqsY/IevKx46pOi6M2UBokQJmJ4EnxQQRfbhhIad7Y+Mz8lGbHr2c43cT5AABTvaduegTOlvM2PSyqezsXkdeY3pzE6RTkjaLdg6szIvun1XQtceHWUjRqSRGm/x0Epxzt0T4fFPxdoypqmcaNEuqkDcPDzVpwHZx5yh7mtze4To42sOOoUPTxByBmXfJ69IV02NjDiaBZUAzMyw/QwDZwO73RcJfUynGFoZ0sccp8nD/TKXtCxtRwe0TBAgk6xbiP0FvtPYgp4cOpvy+z1AHdjN3hAvMzfqpmpgfpKb2OIMkEE2k/aA13HTiu2Kog06jHOJLmkTru3BZifmTNVrhpHmdXabqNanVqEvYCGuA+yCdWjkY8lZ8ZiWNeCJIM5gN8kGd0DXzVB29UAovDwQ8GA2N4mTPEEJ7YOONbDkEw9tiTe32SZ8ugTWqwrhop0eeXuejVXtbTJ+zHnO7xlUDb+JLq9EuPG0WAkQAOC67Z26apNFstywYERpoLiIsq1VqvFWmKhJg6kDeROjjKSWPhml410enbObNJvNo9AqPtLvOcSCZJNup/BXrZLgaTI0yt9AqIZJc5vEwPEpTSLzMv1L4SFmsMGARbfHzSYOs5p4nRN986wTuvYfglqruJkrSihFn0DsP93of0mf2hPJHYf7tQ/pM/sCeTQoCEIUgCEIQAIQhAAsLKwgDyrtKwHE1hJEucbfBJVmAsAdrpb16p7b9X/qawGoqE+Bj8FFVMRuI3apG7bL8uPY6FSbxM7id9tf881zosGhHE35TCzXpgOza3ud45JWhXNyYi3kulyU1RtjqP0bhutmud35geaqpwkOAafeJvExALovabfFWntDjAyn7Me9U1n7Ld+m8qDwNHKIuWHjx5cCmMa4OW6GdnPe0N75IzAEFrdCYFwOZU45wH23SdGtaxx+IsOZVVrY1rHkBpdBsS50AgbpKYo7Wpkmzw4m5DiPQj9BMxnSoVni3Oy0U3ODJc4OdIiw7skN3ATr8FObLxZov7z5BFpa3LLbgGBoqGcbRAIz2kauN+d9Au3+t0ogNqVOWZ2U+E6IyNSi0c4oOM00enurVnVH5rsEPDBGabgFp8NOa0O28zmw6xY7NYSHAtFxujNdR+ztrsrgVGEQQBGmXKLtIP8ADPiSUrth7Z0PtIuQYcRunnYGVmNLpmsvkrfaehUr4l+SGgEyIaA7K0FziY3jhGqjNmYKoKbmj7VQgbhDYubSQPwVsweCqkuLoaHwbd6bXk+AUb2kotZDxmk2eQ5wnWDY8lc8tqmUqCTtEFXpljnby3KQDvnKCDx0WKlRjqtKBlnUZQ0T1GumqxjyAO7YGCTcnUTc9Al6bw6rSj/7HGP9wXF3FjC4kj1XZvdoiNA35KiMcYgcIMzxV+wDfo4Pj5Kj/spYC3U7t9p4hZ2jaTdj+rTdULubbuub8b+aUc2QbkLu6i4PuCJ4C10Owkg2J6ytFSXyItM962F+7UP6TP7An0jsURh6I/8AyZ/aE8mkJghCFIAhCEACEIQALVCEAeW7W/fa/U+oUXivrHdD8kIWfHtj2s9a/sv2Ejq9R7PcP3x6hCFbHoTkK9qPrj90eqXpfVjqhCax9FE+yPf7p8fUJevqz7v4oQpZ3E5Yz3/BO9mvrj0+YWUKCfYtWyf/AJX32qdo+87qhCTn6mMR9JOYb3P9qq/an6nx+RQhcnJVK/1Y8f7VG7N+upfePqhC7h6WXe8T2zAe54JLEe8On4oQsaPZrvtmaevgtzoEIVqOJF82f9VT+630CZCELej0jBfYIQhdEAhCE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7" descr="data:image/jpeg;base64,/9j/4AAQSkZJRgABAQAAAQABAAD/2wCEAAkGBxMTEhUUEhQVFRUXGBwaFxgYGBcYFxgYGBoYGhcXGBoaHCggGholGxQXITEiJSksLi4uGB8zODMsNygtLisBCgoKDg0OGxAQGiwkHyQsLCwsLC8sLCwsLC0sLCwsLCwsLCwsLCwsLCwsLiwsLC0sLCwsLCwsLCwsLCwsLCwsLP/AABEIAOEA4QMBIgACEQEDEQH/xAAcAAACAgMBAQAAAAAAAAAAAAAABAUGAQIDBwj/xABDEAABAwIDBQUEBwcDAwUAAAABAAIRAyEEEjEFQVFhcQYigZGxEzKhwSMzQnLR4fAUNFJic7LxFYKSJKLCB0NEU2P/xAAaAQACAwEBAAAAAAAAAAAAAAAABAEDBQIG/8QAMBEAAgIBBAAFAQcEAwAAAAAAAAECEQMEEiExEyIyQVFhBRSBkaGx8FJx0eEkM0L/2gAMAwEAAhEDEQA/APcUIQgAWFlYKAFXO7yyXrV/vIqOjVZk35mXUbHqsrQLBsothRtmWMxWpctS5c2yaNjUXOUKI21txuHIaWEyJ94NEX0ze8bacxxCsxwnkltj2E5xxq5dEyJ4rYOUMe0NEa5weGR02mY4xlM9F0HaLD37+gJNjaA4+jSu3ps39LK/Gxvpok6TnSZ0TCr+P7SMpVAzI50hhBBgd90GbWhve6LuO0uH/iI4S03mII5GfVH3XNSe05efG32TRWpUZhNvUqjmtYXEumO6Y7sTJ3AZgPFSKqnCcPUqOoyUujErk9y6krm5q4LVQtXBIIlQ+MwVVzu7MHfPyU4KfJDHtmJE9V1dHbSoqb8K9skk256pKpXeRIJAnjrCuuMLMhLoy7z+t6pldwc928GI4qyMmUSikeibP+qp/cb6BMJfZ4+ip/cb6BMLQRWCEIUgCEIQAIQhAAsLKwUAKP1SW16+VnUgeacqC6hu0InICYGadeRgfH4LKyurG8Md00iaagrnQMgHkusKCt8M0IWpstst1ghQSjVVxnaKm50PpEhswe6e+1+SG5oGlyZtMKytauNbCMeAHNBAMgQImZ9dyYwThC96KssZS9LICntPBQ45CQ45iTTzZnHvb724bty2x21aIe2maDXB4pGYFm1SQS4RaLb7l3KVYfZt1yiegm2i29kOA3bhu08letTjTun+ZS8M2qtfkV5m28JAHszZuhY0w0MaRNz9l4HjdanbdDO0MpAhxJccgBJO5rftOMDXkrD7Fv8ACLch09Fu6g07hv6ibGDutZQtRiX/AJf5g8WT5X5EB/rmEaQ4UzYFzXBjRoHXbef/AG3DTcNFPUamZocARIBAOt+Mb1ypYGm0yGAQ0MFtGtmB8T5ruqc08cq2p/iWYoyXqMhKYvHNZxJ5cd0pgVWneFH7VpyQYtx3DmqKLhCrttwk26KErYsO48eizXDZMGQePr1XGob960q1QOJTObsSXd3MSPgpXZmBgSQL6dEhgMIH1WtKurqTQIA0UvgmCvkksMIa3oPRdVzo+6OgXRProqBCEKQBCEIAEIQgAWFlCAE3i6RxtJrzBE2PUdOCdqG5Szhr0+f5LKmuWM4+OQ2YfowBut5JpK7K+r8SmyhdET9TEtpbQp0GGpWeGMkCTvJ0AGpPILGzdqUsQ0upOkNMOBBa5pFyHNN22IN9xUP2npipisAx92e1e7LuLmMOUnkJ6JfA1cm08aATlNGnUcP5gInrCcjgi4X79/rQu8ktxJYTtVhKrxTp1gXuMNEOGY3sJHJN47adKk+myo7K6q7KzUybWsIGo14rz7ZTMrdkOP2q9YjTRxF9OXqt/wD1BrZ8U6Hhhw1AVGyYmoXsLWjict46K37nBzUV1T/wcLPJRbZeNs9oMPhS0V35C4EtsTIBjcOK54vtLhqdKnWdUllT3C0FxdadBcRv4KA7SbSw7MXgquI+qNGq6C3OAXhmWQAeJUNRp1WUcE9tOXOxlV9GmSGEseHFouLCBPKyIaSDSbv+WEs0k3Re2docOaTapeWMc8MBe1zDnOjYIm8WTTtqUhUfTLxnYzO5u8MMjN0kFVHtliqpw2FdWo5an7Uwmm1weTAeWtDrXMDxKXZtJ1XF4l7qNSiRgiMlSM1nOM21BnjuXC0sZR3f3/c6eanRcv8AW6GSlU9oMlVwZTdeHONgBbfB1QdoNe2q1hl1N2Rw0h0AxzEELzentNxweAonD1GtbVokVTl9m+Hz3TrfdZNjb1XDV8a4UxUpCqC6HQ4FzG6A2dYKZaKrS7/2RHUfJYsZtCmTUaXQ6m0OfcwAbg89FD0+0TarfZ03OI1ktc2ehI5qOrVmPfjn2h9Bpn7zDHjottmOqOpMFSmGNFNmV2aS4QLwNJEFcywRhFv34/YlZXJ0OUsRrYZlriHGN5+XJc3OkwLSVhrs2m7yVcUyJNImezkAlx+yL+Ks7K7XaKA2LhCabjx0nzUjgMRmaDGvDcZVU/UOYI+QstLQdFutKWg6LYLQXQqzKEIUgCEIQAIQhAAsLKwgBN5ElKuf7/T80xX1KjnVPo6jjpf4BZWR+Ybxq0MbN+rb5pt0pbZoPsmdAmSFC6OZvzMhO0uyKlZtOpQc1lei/PTLpLTYgtdyMi/LmqttXD4jC0Kj6jqb8TjXik4yQym0tIAbpPppwv6IQudfDsdGZrXQZGYAwRoROh5pvFqXBJNWv5wUTxKXK7PMtqYPH4anhqtZmH9ngyAwMJm+VsO4zA0Vko9lW1amJq4lrHGuR7MxJptDMoIO52nkrRicMyo0te1r2nVrgHAxpINl0aIgbl3LWSklSpnEdOl3yiq7K2DXZUwT3vYf2ejUpvgmXZhDMttLDXgme1Wz69X9ndh/Z56NX2n0khpgEDTmq5s3b+Mc6hUfVaadbEuolnsgIDTrm5i3hqpP2mKrYzEsbijRp0XUw1opsdmD2zcuvqD57lbKGVS3Sa4RzGUGqSZnaWzMbXp0RWFDMzFMfNMuAFJoMnv6mSmcdsmq7FV6rQ0sfhfZiTBNTM8gchBF7apHtC/GUq9L2eKGXEVcjWGk0in3JJmZdcE7tQnqOKq0sSGVqudjcKaj3ZWsaXCoe9E93u2iVz56Ti1zfR15bdpih2BX/YsHRECpRqUnVO9YBpJfce9E7tUntDsniX1MRkfSbSrvkkhxqBoAEAaXhSvYPa1XE0alSq7N9KQywGVkNIbbhKncbiMjZ5wFXPPkxTceP5ydRxwyRs8/fsNzPbBpHeptYwbxlaWy7xO5K4CniAGsqezFNjcoy5s3dsInorfVaX97UpDGYfLqZJuf1uVT1EpKmkzrwYrlEEBJK2wsl4FgtsU4H+XiVjCmLi35qyPRQ3yXTDVGgBjSDAvHqeq7B3BQuyMaQ3IGZjrIIHXXcFMtS/vya8GnFNFgw/ujoPRdVyw/ujoPRdVorozH2CEIUgCEIQAIQhAAsLKwUAR2Iq+9yn5qJxhjCuO8g/8AcfzSmKxkurAWIc4Rx7xAKRxmNI9m0kZS9o3zrPyWPkmrZr4tM0k/xLfhRDGjkF3S+GqhwkGyYAXa6EJ98mCsLchYQc2aFKbTxraVJ9RxADQTe0kAkDqU25QHbDYbsXRZTaWiKrXnNMENDgRbf3vVWYlFzW7oJ3t47KTgsTTbQ2awVKZcMR7SrDhLC8k94HTWPBS/7JhKm0MW/FFgLHUTTzPLB7l5AcA64Z8FJ7f7GYerQqMw9GlTqn3HQRHeBOnIEab1JP7O4ZwBqUKT35WhznNBJLWga79E/PU4nG037r6/IrHDNOuPYi+1bpr7PIuP2i0b5YdONpvzUZ2xw9Srj6FBhgV6OSodPoxUL3iejd3GN6ujsHTJY4saTTuyR7piLcLLnVqMn2mVpc0FodFwDctB4EgeSXx6lQrjpP8AUvlhc7IjsZSax2NYyA1uKeABoAA2AP1uU/iKIe0tK4kMpMcWNDcxLjH2nO1ceZUVT22Z3JfLPxJtncFsjTJBoFNpBg8OaqOPxZJNp+ACkMbjMxJcd3+AFDYircu36Qu8eP5KsuT4F3OEHluXBlYGwgH9aLviIIgwCeCjmnvwZtqd6ZjGhaUid2HjGioMxOUbwp/E7YpN+14mwVOouAFhHL9dV3wuVzjLHOF7njwH4JbOq5RqfZi8RuL6R6zhHSxp5D0XZLbPdNNh4tHomAno9CkuzKEIUkAhCEACEIQALCysIA892nAr1Doc7pH+4weYKQ2i7v0+rna/wtI9XKS24B7Z0fxGf+X5FQO1MQ1rgXaZY/5H8GlYWT1M9TgXli/oTOx9tFkE6aEfNXPD1w5ocLgheWipe1wRII0I0n4K1dj8ff2d43SjHOnQvrdInDxI9ouIXMlZLlomDFSMOWq5VsU0b56LnTxrSFyWKLG0tj6/s2F0ExcgCTHIb1tSrg712yoCqfJT6+1C8j6QkG7Y0PK2++ixhBVdLIyjcZkSTMnmOHxT+3dnZO+wAM+2ANP5ra8x4pGltbKclpiR04210PkoGFTXBM7acTQnQjXw1VQYXZTxn9XVmNRxY8vHdEnmZGp3QoKpTE27vTQjgrcYlmSTFawEAa/q6TxOIizRP64pnEUpsOPFK+2bp+pTcVwJPs4PoF1yY+K0gWBgn5INYz13zok6hI0ty8dPFWWRtHWVybC4ViwLSbTBAnz+chV7B0iMrom4nx1IHJWLAMguOnAnU8+iXytPgc0yceUeiYMfRs+6PQLsFwwX1bN/dF/AXTCbj0VsEIQpAEIQgAQhCABYWVhAHnu1XA4l4mRnd8Jn+5VPtPhH1C404OSDl3utJjzU3t3FezxL+b3/ABefwUdUxIDiYmSZ4iDA+AWFKVSb+p63Fibxr6og+ze0cpNN/wBq/Q/L8lc+zn7w3mVVdt7LBPtacXuRG/iI3wpbsRjm+1piqYIs0k2JOg6qWlJqSKpTcMcoS+D1NzhCrmO2k4uhs8B14fBN7exuRkDU+igMGM8/rnY8VczGxxS5YxRqF/hFjOm/4qSoYadLEbuSVw9HldTGHaRB1twCDqXCOP7HMkaXtpr+a6U87OY/WikaLwujgFNFDnyIurBw47j/AI8VVKmEbRc9smNWydGnQeH4Ky7Td7Mh020Pjofgq5taoHsuJIIJHFo162v4KCyLo64fbLXS33gLHW4vI62Kj8Q3Lpds2P8AKdPw8E1SpspkknXdMDlbjpfVbNxoqENcLyYy94xOhFr3mBMKYS2sjNj3oisSQR3b8IlRr/eM2EQp3aGDNK122t0PqoXGUwNLym4PgzprmhPEvaLTpqkhBc0byYHAAC56pvFMJEj/ADFlD1Q4u1AAEcL6n5KXKkWYce+RaA7cyCbAAmNFN4UZ7AWAInfG+OVlTMFhzLWl85jHdnTeSVctlnuENtAgf54pdsd8OuD0HAiKbAP4W+gTC4YIRTYP5R6Bd1oR6EmCEIUgCEIQAIQhAAtVssIA8y7R4EnEPqS2z/dm8A8I33VWL3gy0XMkzc35KzbRdGJxDjfK6ofKY+SrmCwlWs8NZoLydAOvyWHOCcmexwTcMScuUkv1HsAKtUQGzvIAtqnX9knOGYBrDIIGaL6yDuMq2YZmSiA2DAj8z6pZrHmpnc6w91gFgby6dZgwpUaM/LqZZHwuCCxuKqw1taM4hpPoepkSntniBbx4XUT2qxEVDFyQPMD8lns7inEFr33Mho3Dh1NldHlCGThltwQZbvGeB13KTdVA4noqxh8VBDHtdImDEzp8E82q5xAY/wDCFPBw0yeoGy61KsBLUZgSdy54x9oF1MmqOFC2JbcxANM6G481WarzM8E7Ww78jnOAHfO+bCQCevzURXdzsuIpvk7y7Y8I7ANcO8bXibkWu0cdLA/JdaG0wO7S138eFz1nyhRtWS2AYP4rthcWWtPdh833jhm6b4UyjXJOOd8FgqYJ9ZgO8cXe98OhVa2kN4Fx+ip3CUjUa0u7pbMHQiYn01XPaGHpknK7M77YmTyP4qzFkrgX1GG/MirOkiw6k/EgDmlsbQD2yIFxO6+75qSxlOAMtoO7hoo7Gd1pA6201AuOisfJTie2SO+z6wBbm1mBw5/JWPZ9WMxcNDb5aKqUavfpiAZJndEcOdlPVq4aRMgO3xvA0P63KmjRyyto9TwLppsPFoPwCYSuzfqqf3G/2hNLSXRmPsEIQpAEIQgAQhCABYWVhAHk22qkVMXzqOHxJKU2Hioc1swDqea37SuirXHGs8+RUVhMbkcCsOb87PeYcHiaaq7S/Y9LoFppQ2YuOJnRIHGhhLXTmkiACTyJCj+zW1BMFx6EiSSp6pkbLoAAlxMTmAuZn4LurPO5IywycZIgO0mz/aMBAhwvwMcxw1Cp+Erua8CALwIO6bmNRvVj25We6ozF0H5hTa4V6eYA5RewuC648lW8RjKIr5qVMS5suvAk6eMK1RpFG7cy67NxJnvgnhvi8j/CncJUpCcrgTqQIt+uapeE2yywIc370R5hWbDOGUObEHUhc00y2lLgmPark6uEqavNc3P6rolY0dK9RpYWkQ02Pjv/ADVQxLrkagEgHjCkdq4yo2GOLeNtTe3Q38VEuqcV3jV8ierkovajdoNjKZpPNyBpcHUdI5So5z3T8tAnqD8t51P6upkUY3RYcJg21ffDsojuGQ08zFnegUrjNk06gBhoc33SGiQOA5KC2btRjSRLhGoLT8LkR0T7u0TB9lxVVNDEpRfTE6/ZepNnNI8VEbT7OubIMEGxjcrNT7Rsda4+PpokcdiA4HRwBEiY36KxNlSxxfJXdn9najTnkHITG+QOHAqTrUWPyQJA97+Ujd8VI06jcsx3X7hIgk3HnK44dwYQHZSL6a3O8KpvkepUXrAAezZGmUR0gQmFxwvuN+6PRdlqx6Ml9ghCFJAIQhAAhCEACwsrCAPGu2RIxNYAfbJ/5GVXmmVeu0+xTVxFVwcIJMjhCjGdkjN6ltwyn4mbrFnB7me40n2lghginLpFRqV/pGxukfBeg7XxD27PzSSfZtmLSHDf4JWj2UptcHOdMH3QALddVEdtNuFjjQEFobDgZgEjSOkK3HEx/tDVwyy8r9yobLrPOem2SalgASCTIPoFYKHYvFTJpAHi6oGjwg3KT7PVgK7qzWgZQMtrZiBJA+KtVLH1S2X1HGdxJJ/JaMNO58mBl1ixeWrI09mcVAlotIzB4IJ5k9UyXYrCUyTTe5jtIEgOixGX7JTmF2lVYZa8jpp5J3B9oqma5B+HgVE9I1ymRj+0U3yiD2L2wa5rW1nAO0LtGk8ORVlpbZpxfTqoTavYluIql9BzQyp3nTEBxvYC4UdX7EY7DAGnUbUadW3EaQYJ6pSSV0h+OZ1zyNY2rne53E/DcuN/nB0WWYctADj3jcxx4LZtZrdY4TuhdpbUKTlubO1WCLafqVyzHS+66K9UCIPT8AtTUBI5uHlKGvc4T9jqysSJ3zotMViQAPaVA2Z3gTET6hb0RYxxPqq52sdIYJgy70/FIRbnOrPVSx48OnUlFN8E0zbFJthVb/yE+a3/ANfpOcJqtPGSI1ufJL7K7I0K1MPzvEjg0yRqb7uSZqdiWA+/I390A8oU+Jii+2KOU5KtiRLnaNICBVpuEbntAHCL7gl8RjabgJqaX1mSFFDsTT09o7yC6O7C0hb2j/ILrx8XyUeBlXseybMfNGmeLGnzaE0k9k0stCk3+Gm0eTQPknFrx6Md9ghCF0QCEIQAIQhAAsLKwgCr45hbUeeJMeJKV9qA0uN7pvbdQZjPGOWuqhsRUGUAcf0SVmtXIu3bUaHHzuvPw6Kg9ocCQ+o9xzOeHPe6NJIho5ACFb6j7/NRfaPF5KD4Av8AECLKxKujmGT5KpsqrlbAteSee7yCstKr3QfRVfBMLgIsHeh1/W88lNtcQA0LYwx8pj6mXnH21NVybLT1+BQypAusmqI5mwXb4KokvsrappOB/Ub1dKWIp1KZOoIXmxCsfZjEkO9mbtcPj+YSOqwprch7SZ2pbX0R+0aIB1N7g8JUMcL3YMSD8FY+1eEa3vCYAnU6SAR4QD4KvCLO15pRLgbnxI0dhtw13FdcG3ST9odBFguD3HLA/QXfANJFxAkeo/Xkpl0EOxoiB4nx4qB7SNE05H8XoFOuqep+BUDtoS+mOBd8lm4/+w9dqV/xV+Bbuz7ctFgFhA9JUdX7S1GvqQ1jgDAs7dxv13KT2K76MEi8D+0Kj4xpDnEakkG4vc6+a50uNZMktwhrJuCVE67tVUn6umOsrep2qqRYM8j+KrL2npHMLi6nO/4rQ+6YvgzvvWQ+jNkVC6hScdTTYT1LQSnEjsP92of0mf2BPJ5LgRYIQhSAIQhAAhCEACwsrCAKTtp59pUHN0Doob29ocDpeVIbexBZiH5jYkxyvyUZWcHW0HPWEg3TZZtsHOBBiVCdpqJdQcBaBPXj6KUFQaTp5pfGsztc0EQZB6ypUjmigbPxZAYDMRY+JVnoOBAdy0UBtvCmjWDRZpaMt5g6HzsfFN7MqECCZn4LVw5LRnanFTtEy14JE3j9QupcBaPySlNlpWtQuiQb7uCvaE0OgRvU1sWtFRk2uqwa0louOKkcPiACCZyjVVZI2i3HKpJlt2/UpP8AonZgHCQ4C0Rc5tLTv4KhYOsCCOBt4q2sxJNO5sWkHwJv5fJUvD4MsAe2XAl2lz3S4buB3rLSq0bDe5WNezIJPkJ+B4KU2czORaDOm7VL4XAvfIAa2xgE3Ov4GysuwcPlbJaA4WOluPxVc5UizDhcpCGI2M5sxGpIGh42VV2sPpKdp18rD5r0gZXOBAJP8RmBuMKm9p8IKeIpgGxuN+8JRR5s3smobw+G/pRNbObDBzH/AIqmY9jBVcZMlxFjaxV42ez6Ifd+SpGOpw8jg90n/cYVejfnkUa3mKE6haIJn1KUqUwdJvyKer68TC5AkCSBOh8Ny1IszGfQew/3ah/SZ/YE8kdhn/p6H9Jn9gTyZFQQhCkAQhCABCEIAFhZWEAee9pP3h+kyZOv+FFlmsu425LftNVP7TUgxDz8OPJJslxkmDEADRISXJYmL16jATvMee5atOkETuncTqsY/IevKx46pOi6M2UBokQJmJ4EnxQQRfbhhIad7Y+Mz8lGbHr2c43cT5AABTvaduegTOlvM2PSyqezsXkdeY3pzE6RTkjaLdg6szIvun1XQtceHWUjRqSRGm/x0Epxzt0T4fFPxdoypqmcaNEuqkDcPDzVpwHZx5yh7mtze4To42sOOoUPTxByBmXfJ69IV02NjDiaBZUAzMyw/QwDZwO73RcJfUynGFoZ0sccp8nD/TKXtCxtRwe0TBAgk6xbiP0FvtPYgp4cOpvy+z1AHdjN3hAvMzfqpmpgfpKb2OIMkEE2k/aA13HTiu2Kog06jHOJLmkTru3BZifmTNVrhpHmdXabqNanVqEvYCGuA+yCdWjkY8lZ8ZiWNeCJIM5gN8kGd0DXzVB29UAovDwQ8GA2N4mTPEEJ7YOONbDkEw9tiTe32SZ8ugTWqwrhop0eeXuejVXtbTJ+zHnO7xlUDb+JLq9EuPG0WAkQAOC67Z26apNFstywYERpoLiIsq1VqvFWmKhJg6kDeROjjKSWPhml410enbObNJvNo9AqPtLvOcSCZJNup/BXrZLgaTI0yt9AqIZJc5vEwPEpTSLzMv1L4SFmsMGARbfHzSYOs5p4nRN986wTuvYfglqruJkrSihFn0DsP93of0mf2hPJHYf7tQ/pM/sCeTQoCEIUgCEIQAIQhAAsLKwgDyrtKwHE1hJEucbfBJVmAsAdrpb16p7b9X/qawGoqE+Bj8FFVMRuI3apG7bL8uPY6FSbxM7id9tf881zosGhHE35TCzXpgOza3ud45JWhXNyYi3kulyU1RtjqP0bhutmud35geaqpwkOAafeJvExALovabfFWntDjAyn7Me9U1n7Ld+m8qDwNHKIuWHjx5cCmMa4OW6GdnPe0N75IzAEFrdCYFwOZU45wH23SdGtaxx+IsOZVVrY1rHkBpdBsS50AgbpKYo7Wpkmzw4m5DiPQj9BMxnSoVni3Oy0U3ODJc4OdIiw7skN3ATr8FObLxZov7z5BFpa3LLbgGBoqGcbRAIz2kauN+d9Au3+t0ogNqVOWZ2U+E6IyNSi0c4oOM00enurVnVH5rsEPDBGabgFp8NOa0O28zmw6xY7NYSHAtFxujNdR+ztrsrgVGEQQBGmXKLtIP8ADPiSUrth7Z0PtIuQYcRunnYGVmNLpmsvkrfaehUr4l+SGgEyIaA7K0FziY3jhGqjNmYKoKbmj7VQgbhDYubSQPwVsweCqkuLoaHwbd6bXk+AUb2kotZDxmk2eQ5wnWDY8lc8tqmUqCTtEFXpljnby3KQDvnKCDx0WKlRjqtKBlnUZQ0T1GumqxjyAO7YGCTcnUTc9Al6bw6rSj/7HGP9wXF3FjC4kj1XZvdoiNA35KiMcYgcIMzxV+wDfo4Pj5Kj/spYC3U7t9p4hZ2jaTdj+rTdULubbuub8b+aUc2QbkLu6i4PuCJ4C10Owkg2J6ytFSXyItM962F+7UP6TP7An0jsURh6I/8AyZ/aE8mkJghCFIAhCEACEIQALVCEAeW7W/fa/U+oUXivrHdD8kIWfHtj2s9a/sv2Ejq9R7PcP3x6hCFbHoTkK9qPrj90eqXpfVjqhCax9FE+yPf7p8fUJevqz7v4oQpZ3E5Yz3/BO9mvrj0+YWUKCfYtWyf/AJX32qdo+87qhCTn6mMR9JOYb3P9qq/an6nx+RQhcnJVK/1Y8f7VG7N+upfePqhC7h6WXe8T2zAe54JLEe8On4oQsaPZrvtmaevgtzoEIVqOJF82f9VT+630CZCELej0jBfYIQhdEAhCEAf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33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712968" cy="2304256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Социальная адаптация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564904"/>
            <a:ext cx="8280920" cy="4104456"/>
          </a:xfrm>
        </p:spPr>
        <p:txBody>
          <a:bodyPr>
            <a:normAutofit/>
          </a:bodyPr>
          <a:lstStyle/>
          <a:p>
            <a:pPr algn="just"/>
            <a:r>
              <a:rPr lang="ru-RU" sz="4400" dirty="0" smtClean="0"/>
              <a:t>- </a:t>
            </a:r>
            <a:r>
              <a:rPr lang="ru-RU" sz="4400" b="1" dirty="0" smtClean="0">
                <a:solidFill>
                  <a:srgbClr val="002060"/>
                </a:solidFill>
              </a:rPr>
              <a:t>психологическая адаптация;</a:t>
            </a:r>
          </a:p>
          <a:p>
            <a:pPr marL="457200" indent="-457200" algn="just">
              <a:buFontTx/>
              <a:buChar char="-"/>
            </a:pPr>
            <a:r>
              <a:rPr lang="ru-RU" sz="4400" b="1" dirty="0" smtClean="0">
                <a:solidFill>
                  <a:srgbClr val="002060"/>
                </a:solidFill>
              </a:rPr>
              <a:t>культурная адаптация;</a:t>
            </a:r>
          </a:p>
          <a:p>
            <a:pPr marL="457200" indent="-457200" algn="just">
              <a:buFontTx/>
              <a:buChar char="-"/>
            </a:pPr>
            <a:r>
              <a:rPr lang="ru-RU" sz="4400" b="1" dirty="0">
                <a:solidFill>
                  <a:srgbClr val="002060"/>
                </a:solidFill>
              </a:rPr>
              <a:t>с</a:t>
            </a:r>
            <a:r>
              <a:rPr lang="ru-RU" sz="4400" b="1" dirty="0" smtClean="0">
                <a:solidFill>
                  <a:srgbClr val="002060"/>
                </a:solidFill>
              </a:rPr>
              <a:t>обственно социальная адаптация.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75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1"/>
            <a:ext cx="8892480" cy="187220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Специфические особенности дополнительного образования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72816"/>
            <a:ext cx="8784976" cy="4896544"/>
          </a:xfrm>
        </p:spPr>
        <p:txBody>
          <a:bodyPr>
            <a:noAutofit/>
          </a:bodyPr>
          <a:lstStyle/>
          <a:p>
            <a:pPr marL="457200" indent="-457200" algn="just">
              <a:buFontTx/>
              <a:buChar char="-"/>
            </a:pPr>
            <a:r>
              <a:rPr lang="ru-RU" sz="3600" b="1" u="sng" dirty="0" err="1">
                <a:solidFill>
                  <a:srgbClr val="002060"/>
                </a:solidFill>
              </a:rPr>
              <a:t>п</a:t>
            </a:r>
            <a:r>
              <a:rPr lang="ru-RU" sz="3600" b="1" u="sng" dirty="0" err="1" smtClean="0">
                <a:solidFill>
                  <a:srgbClr val="002060"/>
                </a:solidFill>
              </a:rPr>
              <a:t>риродосообразность</a:t>
            </a:r>
            <a:r>
              <a:rPr lang="ru-RU" sz="3600" b="1" u="sng" dirty="0" smtClean="0">
                <a:solidFill>
                  <a:srgbClr val="002060"/>
                </a:solidFill>
              </a:rPr>
              <a:t>;</a:t>
            </a:r>
          </a:p>
          <a:p>
            <a:pPr marL="457200" indent="-457200" algn="just">
              <a:buFontTx/>
              <a:buChar char="-"/>
            </a:pPr>
            <a:r>
              <a:rPr lang="ru-RU" sz="3600" b="1" u="sng" dirty="0" err="1" smtClean="0">
                <a:solidFill>
                  <a:srgbClr val="002060"/>
                </a:solidFill>
              </a:rPr>
              <a:t>мотивированность</a:t>
            </a:r>
            <a:r>
              <a:rPr lang="ru-RU" sz="3600" b="1" u="sng" dirty="0" smtClean="0">
                <a:solidFill>
                  <a:srgbClr val="002060"/>
                </a:solidFill>
              </a:rPr>
              <a:t>;</a:t>
            </a:r>
          </a:p>
          <a:p>
            <a:pPr marL="457200" indent="-457200" algn="just">
              <a:buFontTx/>
              <a:buChar char="-"/>
            </a:pPr>
            <a:r>
              <a:rPr lang="ru-RU" sz="3600" b="1" u="sng" dirty="0" smtClean="0">
                <a:solidFill>
                  <a:srgbClr val="002060"/>
                </a:solidFill>
              </a:rPr>
              <a:t>направленность от действия к знанию;</a:t>
            </a:r>
          </a:p>
          <a:p>
            <a:pPr marL="457200" indent="-457200" algn="just">
              <a:buFontTx/>
              <a:buChar char="-"/>
            </a:pPr>
            <a:r>
              <a:rPr lang="ru-RU" sz="3600" b="1" u="sng" dirty="0">
                <a:solidFill>
                  <a:srgbClr val="002060"/>
                </a:solidFill>
              </a:rPr>
              <a:t>к</a:t>
            </a:r>
            <a:r>
              <a:rPr lang="ru-RU" sz="3600" b="1" u="sng" dirty="0" smtClean="0">
                <a:solidFill>
                  <a:srgbClr val="002060"/>
                </a:solidFill>
              </a:rPr>
              <a:t>омфортные условия для развития личности;</a:t>
            </a:r>
          </a:p>
          <a:p>
            <a:pPr marL="457200" indent="-457200" algn="just">
              <a:buFontTx/>
              <a:buChar char="-"/>
            </a:pPr>
            <a:r>
              <a:rPr lang="ru-RU" sz="3600" b="1" u="sng" dirty="0" smtClean="0">
                <a:solidFill>
                  <a:srgbClr val="002060"/>
                </a:solidFill>
              </a:rPr>
              <a:t>образование без каникул;</a:t>
            </a:r>
          </a:p>
          <a:p>
            <a:pPr marL="457200" indent="-457200" algn="just">
              <a:buFontTx/>
              <a:buChar char="-"/>
            </a:pPr>
            <a:r>
              <a:rPr lang="ru-RU" sz="3600" b="1" u="sng" dirty="0" smtClean="0">
                <a:solidFill>
                  <a:srgbClr val="002060"/>
                </a:solidFill>
              </a:rPr>
              <a:t>взрослый и ребенок – партнеры.</a:t>
            </a:r>
            <a:endParaRPr lang="ru-RU" sz="3600" b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53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8496944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Результаты исследования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уровня социальной компетентности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132856"/>
            <a:ext cx="7992888" cy="417646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9072198"/>
              </p:ext>
            </p:extLst>
          </p:nvPr>
        </p:nvGraphicFramePr>
        <p:xfrm>
          <a:off x="194604" y="1484784"/>
          <a:ext cx="8754791" cy="5145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Диаграмма" r:id="rId3" imgW="5600842" imgH="2905272" progId="MSGraph.Chart.8">
                  <p:embed/>
                </p:oleObj>
              </mc:Choice>
              <mc:Fallback>
                <p:oleObj name="Диаграмма" r:id="rId3" imgW="5600842" imgH="2905272" progId="MSGraph.Char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604" y="1484784"/>
                        <a:ext cx="8754791" cy="51453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159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640960" cy="122413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5300" b="1" dirty="0" smtClean="0">
                <a:solidFill>
                  <a:srgbClr val="FF0000"/>
                </a:solidFill>
              </a:rPr>
              <a:t>Способные и одаренные дети</a:t>
            </a:r>
            <a:endParaRPr lang="ru-RU" sz="53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8208912" cy="489654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Массовая школа -  </a:t>
            </a:r>
            <a:r>
              <a:rPr lang="ru-RU" sz="4000" b="1" dirty="0">
                <a:solidFill>
                  <a:srgbClr val="002060"/>
                </a:solidFill>
              </a:rPr>
              <a:t/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u="sng" dirty="0">
                <a:solidFill>
                  <a:srgbClr val="002060"/>
                </a:solidFill>
              </a:rPr>
              <a:t>до 45</a:t>
            </a:r>
            <a:r>
              <a:rPr lang="ru-RU" sz="4000" b="1" u="sng" dirty="0" smtClean="0">
                <a:solidFill>
                  <a:srgbClr val="002060"/>
                </a:solidFill>
              </a:rPr>
              <a:t>%. </a:t>
            </a:r>
          </a:p>
          <a:p>
            <a:endParaRPr lang="ru-RU" sz="4000" b="1" dirty="0" smtClean="0">
              <a:solidFill>
                <a:srgbClr val="002060"/>
              </a:solidFill>
            </a:endParaRPr>
          </a:p>
          <a:p>
            <a:r>
              <a:rPr lang="ru-RU" sz="4000" b="1" dirty="0" smtClean="0">
                <a:solidFill>
                  <a:srgbClr val="002060"/>
                </a:solidFill>
              </a:rPr>
              <a:t>Учреждения дополнительного образования -</a:t>
            </a:r>
          </a:p>
          <a:p>
            <a:r>
              <a:rPr lang="ru-RU" sz="4000" b="1" u="sng" dirty="0" smtClean="0">
                <a:solidFill>
                  <a:srgbClr val="002060"/>
                </a:solidFill>
              </a:rPr>
              <a:t>до 90%.</a:t>
            </a:r>
          </a:p>
        </p:txBody>
      </p:sp>
    </p:spTree>
    <p:extLst>
      <p:ext uri="{BB962C8B-B14F-4D97-AF65-F5344CB8AC3E}">
        <p14:creationId xmlns:p14="http://schemas.microsoft.com/office/powerpoint/2010/main" val="2762442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7"/>
            <a:ext cx="8568952" cy="115212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Выводы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7" y="1196752"/>
            <a:ext cx="8424937" cy="4896544"/>
          </a:xfrm>
        </p:spPr>
        <p:txBody>
          <a:bodyPr>
            <a:normAutofit lnSpcReduction="10000"/>
          </a:bodyPr>
          <a:lstStyle/>
          <a:p>
            <a:r>
              <a:rPr lang="ru-RU" sz="3600" b="1" u="sng" dirty="0" smtClean="0">
                <a:solidFill>
                  <a:srgbClr val="002060"/>
                </a:solidFill>
              </a:rPr>
              <a:t>Учреждения </a:t>
            </a:r>
            <a:r>
              <a:rPr lang="ru-RU" sz="3600" b="1" u="sng" dirty="0">
                <a:solidFill>
                  <a:srgbClr val="002060"/>
                </a:solidFill>
              </a:rPr>
              <a:t>дополнительного образования, </a:t>
            </a:r>
            <a:r>
              <a:rPr lang="ru-RU" sz="3600" b="1" u="sng" dirty="0" smtClean="0">
                <a:solidFill>
                  <a:srgbClr val="002060"/>
                </a:solidFill>
              </a:rPr>
              <a:t>создают уникальные возможности: </a:t>
            </a:r>
          </a:p>
          <a:p>
            <a:pPr algn="l"/>
            <a:r>
              <a:rPr lang="ru-RU" sz="3600" b="1" dirty="0" smtClean="0">
                <a:solidFill>
                  <a:srgbClr val="002060"/>
                </a:solidFill>
              </a:rPr>
              <a:t>- воспитание одаренности,</a:t>
            </a:r>
          </a:p>
          <a:p>
            <a:pPr algn="l"/>
            <a:r>
              <a:rPr lang="ru-RU" sz="3600" b="1" dirty="0" smtClean="0">
                <a:solidFill>
                  <a:srgbClr val="002060"/>
                </a:solidFill>
              </a:rPr>
              <a:t> - интеллектуальное </a:t>
            </a:r>
            <a:r>
              <a:rPr lang="ru-RU" sz="3600" b="1" dirty="0">
                <a:solidFill>
                  <a:srgbClr val="002060"/>
                </a:solidFill>
              </a:rPr>
              <a:t>и </a:t>
            </a:r>
            <a:r>
              <a:rPr lang="ru-RU" sz="3600" b="1" dirty="0" smtClean="0">
                <a:solidFill>
                  <a:srgbClr val="002060"/>
                </a:solidFill>
              </a:rPr>
              <a:t>творческое развитие  </a:t>
            </a:r>
            <a:r>
              <a:rPr lang="ru-RU" sz="3600" b="1" dirty="0">
                <a:solidFill>
                  <a:srgbClr val="002060"/>
                </a:solidFill>
              </a:rPr>
              <a:t>одаренных </a:t>
            </a:r>
            <a:r>
              <a:rPr lang="ru-RU" sz="3600" b="1" dirty="0" smtClean="0">
                <a:solidFill>
                  <a:srgbClr val="002060"/>
                </a:solidFill>
              </a:rPr>
              <a:t>детей, </a:t>
            </a:r>
          </a:p>
          <a:p>
            <a:pPr marL="571500" indent="-571500" algn="l">
              <a:buFontTx/>
              <a:buChar char="-"/>
            </a:pPr>
            <a:r>
              <a:rPr lang="ru-RU" sz="3600" b="1" dirty="0" smtClean="0">
                <a:solidFill>
                  <a:srgbClr val="002060"/>
                </a:solidFill>
              </a:rPr>
              <a:t>активное включение </a:t>
            </a:r>
            <a:r>
              <a:rPr lang="ru-RU" sz="3600" b="1" dirty="0">
                <a:solidFill>
                  <a:srgbClr val="002060"/>
                </a:solidFill>
              </a:rPr>
              <a:t>в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algn="l"/>
            <a:r>
              <a:rPr lang="ru-RU" sz="3600" b="1" dirty="0" smtClean="0">
                <a:solidFill>
                  <a:srgbClr val="002060"/>
                </a:solidFill>
              </a:rPr>
              <a:t>этот </a:t>
            </a:r>
            <a:r>
              <a:rPr lang="ru-RU" sz="3600" b="1" dirty="0">
                <a:solidFill>
                  <a:srgbClr val="002060"/>
                </a:solidFill>
              </a:rPr>
              <a:t>процесс семьи.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455" y="4293096"/>
            <a:ext cx="3230984" cy="2564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744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87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Диаграмма</vt:lpstr>
      <vt:lpstr> Макарова Виктория Викторовна,  педагог доп. образования МОУ ДОД ДДЮТ,  педагог доп. образования МОУ СОШ №10  г. Люберцы   </vt:lpstr>
      <vt:lpstr>Презентация PowerPoint</vt:lpstr>
      <vt:lpstr>Франц Монкс</vt:lpstr>
      <vt:lpstr>Социальная адаптация</vt:lpstr>
      <vt:lpstr>Специфические особенности дополнительного образования</vt:lpstr>
      <vt:lpstr>Результаты исследования  уровня социальной компетентности</vt:lpstr>
      <vt:lpstr> Способные и одаренные дети</vt:lpstr>
      <vt:lpstr>Выводы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Макарова Виктория Викторовна,  педагог доп. образования МОУ ДОД ДДЮТ,  педагог доп. образования МОУ СОШ №10  г. Люберцы   </dc:title>
  <dc:creator>Inna</dc:creator>
  <cp:lastModifiedBy>Inna</cp:lastModifiedBy>
  <cp:revision>16</cp:revision>
  <dcterms:created xsi:type="dcterms:W3CDTF">2015-02-10T15:43:11Z</dcterms:created>
  <dcterms:modified xsi:type="dcterms:W3CDTF">2015-03-10T18:07:41Z</dcterms:modified>
</cp:coreProperties>
</file>