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3" r:id="rId4"/>
    <p:sldId id="259" r:id="rId5"/>
    <p:sldId id="260" r:id="rId6"/>
    <p:sldId id="261" r:id="rId7"/>
    <p:sldId id="286" r:id="rId8"/>
    <p:sldId id="262" r:id="rId9"/>
    <p:sldId id="284" r:id="rId10"/>
    <p:sldId id="263" r:id="rId11"/>
    <p:sldId id="264" r:id="rId12"/>
    <p:sldId id="265" r:id="rId13"/>
    <p:sldId id="290" r:id="rId14"/>
    <p:sldId id="266" r:id="rId15"/>
    <p:sldId id="291" r:id="rId16"/>
    <p:sldId id="267" r:id="rId17"/>
    <p:sldId id="268" r:id="rId18"/>
    <p:sldId id="292" r:id="rId19"/>
    <p:sldId id="282" r:id="rId20"/>
    <p:sldId id="271" r:id="rId21"/>
    <p:sldId id="272" r:id="rId22"/>
    <p:sldId id="273" r:id="rId23"/>
    <p:sldId id="274" r:id="rId24"/>
    <p:sldId id="275" r:id="rId25"/>
    <p:sldId id="281" r:id="rId26"/>
    <p:sldId id="278" r:id="rId27"/>
    <p:sldId id="27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  <a:srgbClr val="6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FF3703-5009-4D33-BFCC-3E97A3783416}" type="doc">
      <dgm:prSet loTypeId="urn:microsoft.com/office/officeart/2005/8/layout/pyramid4" loCatId="pyramid" qsTypeId="urn:microsoft.com/office/officeart/2005/8/quickstyle/3d4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293EA0A-2D99-42CC-B3DB-F3F01E5DB07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УЧЕБНИКИ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1A727AD-2EE8-4A0D-A276-4D47AC824CA5}" type="parTrans" cxnId="{B7A2116A-BA2B-49C1-BBEB-AC9233D55906}">
      <dgm:prSet/>
      <dgm:spPr/>
      <dgm:t>
        <a:bodyPr/>
        <a:lstStyle/>
        <a:p>
          <a:endParaRPr lang="ru-RU"/>
        </a:p>
      </dgm:t>
    </dgm:pt>
    <dgm:pt modelId="{E665E0BB-4FE5-439E-901D-D1FC5E40388E}" type="sibTrans" cxnId="{B7A2116A-BA2B-49C1-BBEB-AC9233D55906}">
      <dgm:prSet/>
      <dgm:spPr/>
      <dgm:t>
        <a:bodyPr/>
        <a:lstStyle/>
        <a:p>
          <a:endParaRPr lang="ru-RU"/>
        </a:p>
      </dgm:t>
    </dgm:pt>
    <dgm:pt modelId="{C61D8602-6610-4E39-881E-99D7F103CDE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Образовательные системы </a:t>
          </a:r>
          <a:endParaRPr lang="ru-RU" sz="16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A838253D-61B8-40B7-8204-0A1BFE67C3E7}" type="parTrans" cxnId="{BA12F54A-D5EB-4195-95D3-0A33CAF5A613}">
      <dgm:prSet/>
      <dgm:spPr/>
      <dgm:t>
        <a:bodyPr/>
        <a:lstStyle/>
        <a:p>
          <a:endParaRPr lang="ru-RU"/>
        </a:p>
      </dgm:t>
    </dgm:pt>
    <dgm:pt modelId="{916D21AA-B166-45C7-8CDA-986FC38D05A3}" type="sibTrans" cxnId="{BA12F54A-D5EB-4195-95D3-0A33CAF5A613}">
      <dgm:prSet/>
      <dgm:spPr/>
      <dgm:t>
        <a:bodyPr/>
        <a:lstStyle/>
        <a:p>
          <a:endParaRPr lang="ru-RU"/>
        </a:p>
      </dgm:t>
    </dgm:pt>
    <dgm:pt modelId="{3B5E33DA-653E-43D7-86F7-6FBECD14ADD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ЕГЭ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63515844-0E5C-41CC-B1F2-FBDFAA7F52D2}" type="parTrans" cxnId="{8B74AFF3-BDD7-41A0-B86B-28BC8D488E36}">
      <dgm:prSet/>
      <dgm:spPr/>
      <dgm:t>
        <a:bodyPr/>
        <a:lstStyle/>
        <a:p>
          <a:endParaRPr lang="ru-RU"/>
        </a:p>
      </dgm:t>
    </dgm:pt>
    <dgm:pt modelId="{25D8B2EB-B260-4885-9717-847DA5CBD7CD}" type="sibTrans" cxnId="{8B74AFF3-BDD7-41A0-B86B-28BC8D488E36}">
      <dgm:prSet/>
      <dgm:spPr/>
      <dgm:t>
        <a:bodyPr/>
        <a:lstStyle/>
        <a:p>
          <a:endParaRPr lang="ru-RU"/>
        </a:p>
      </dgm:t>
    </dgm:pt>
    <dgm:pt modelId="{8338E6D7-9C99-4ABE-8D65-220D627F06D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Образовательные стандарты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3EA3FAD-FD49-4956-81A8-FBEA7E01850B}" type="sibTrans" cxnId="{1A110388-95BC-4AFE-9C87-697495CB68BC}">
      <dgm:prSet/>
      <dgm:spPr/>
      <dgm:t>
        <a:bodyPr/>
        <a:lstStyle/>
        <a:p>
          <a:endParaRPr lang="ru-RU"/>
        </a:p>
      </dgm:t>
    </dgm:pt>
    <dgm:pt modelId="{354FBB9A-35BE-493E-BEE5-C2312F1746BE}" type="parTrans" cxnId="{1A110388-95BC-4AFE-9C87-697495CB68BC}">
      <dgm:prSet/>
      <dgm:spPr/>
      <dgm:t>
        <a:bodyPr/>
        <a:lstStyle/>
        <a:p>
          <a:endParaRPr lang="ru-RU"/>
        </a:p>
      </dgm:t>
    </dgm:pt>
    <dgm:pt modelId="{7D8F6946-1123-432D-8FCE-BFF95A748AA8}" type="pres">
      <dgm:prSet presAssocID="{54FF3703-5009-4D33-BFCC-3E97A3783416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8761F3-7524-4EA8-86A9-7C35A42D0432}" type="pres">
      <dgm:prSet presAssocID="{54FF3703-5009-4D33-BFCC-3E97A3783416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D8ACC-30DF-4E63-BC1C-63B8066A60FF}" type="pres">
      <dgm:prSet presAssocID="{54FF3703-5009-4D33-BFCC-3E97A3783416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7D0AF5-2492-4B74-A745-20F93082A58F}" type="pres">
      <dgm:prSet presAssocID="{54FF3703-5009-4D33-BFCC-3E97A3783416}" presName="triangle3" presStyleLbl="node1" presStyleIdx="2" presStyleCnt="4" custLinFactNeighborX="-305" custLinFactNeighborY="-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3CF23C-EC67-4970-90B6-30BA103EA9B3}" type="pres">
      <dgm:prSet presAssocID="{54FF3703-5009-4D33-BFCC-3E97A3783416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74AFF3-BDD7-41A0-B86B-28BC8D488E36}" srcId="{54FF3703-5009-4D33-BFCC-3E97A3783416}" destId="{3B5E33DA-653E-43D7-86F7-6FBECD14ADDB}" srcOrd="2" destOrd="0" parTransId="{63515844-0E5C-41CC-B1F2-FBDFAA7F52D2}" sibTransId="{25D8B2EB-B260-4885-9717-847DA5CBD7CD}"/>
    <dgm:cxn modelId="{BA12F54A-D5EB-4195-95D3-0A33CAF5A613}" srcId="{54FF3703-5009-4D33-BFCC-3E97A3783416}" destId="{C61D8602-6610-4E39-881E-99D7F103CDE4}" srcOrd="1" destOrd="0" parTransId="{A838253D-61B8-40B7-8204-0A1BFE67C3E7}" sibTransId="{916D21AA-B166-45C7-8CDA-986FC38D05A3}"/>
    <dgm:cxn modelId="{04A7495D-3761-4BAA-ABCB-929E372C32BC}" type="presOf" srcId="{8338E6D7-9C99-4ABE-8D65-220D627F06D9}" destId="{953CF23C-EC67-4970-90B6-30BA103EA9B3}" srcOrd="0" destOrd="0" presId="urn:microsoft.com/office/officeart/2005/8/layout/pyramid4"/>
    <dgm:cxn modelId="{B7A2116A-BA2B-49C1-BBEB-AC9233D55906}" srcId="{54FF3703-5009-4D33-BFCC-3E97A3783416}" destId="{4293EA0A-2D99-42CC-B3DB-F3F01E5DB07F}" srcOrd="0" destOrd="0" parTransId="{F1A727AD-2EE8-4A0D-A276-4D47AC824CA5}" sibTransId="{E665E0BB-4FE5-439E-901D-D1FC5E40388E}"/>
    <dgm:cxn modelId="{A6E7F55E-FEF2-4CF6-A4A3-4EFF4E8BCC7B}" type="presOf" srcId="{3B5E33DA-653E-43D7-86F7-6FBECD14ADDB}" destId="{937D0AF5-2492-4B74-A745-20F93082A58F}" srcOrd="0" destOrd="0" presId="urn:microsoft.com/office/officeart/2005/8/layout/pyramid4"/>
    <dgm:cxn modelId="{1A110388-95BC-4AFE-9C87-697495CB68BC}" srcId="{54FF3703-5009-4D33-BFCC-3E97A3783416}" destId="{8338E6D7-9C99-4ABE-8D65-220D627F06D9}" srcOrd="3" destOrd="0" parTransId="{354FBB9A-35BE-493E-BEE5-C2312F1746BE}" sibTransId="{13EA3FAD-FD49-4956-81A8-FBEA7E01850B}"/>
    <dgm:cxn modelId="{0B550073-8F2E-45CE-9B4A-298B95E81505}" type="presOf" srcId="{C61D8602-6610-4E39-881E-99D7F103CDE4}" destId="{5DCD8ACC-30DF-4E63-BC1C-63B8066A60FF}" srcOrd="0" destOrd="0" presId="urn:microsoft.com/office/officeart/2005/8/layout/pyramid4"/>
    <dgm:cxn modelId="{2FC591DE-A06D-4F81-BA8D-33F6A2A44EFF}" type="presOf" srcId="{54FF3703-5009-4D33-BFCC-3E97A3783416}" destId="{7D8F6946-1123-432D-8FCE-BFF95A748AA8}" srcOrd="0" destOrd="0" presId="urn:microsoft.com/office/officeart/2005/8/layout/pyramid4"/>
    <dgm:cxn modelId="{D54C6D27-B02B-49E3-A2E3-50B7902BBAFC}" type="presOf" srcId="{4293EA0A-2D99-42CC-B3DB-F3F01E5DB07F}" destId="{F28761F3-7524-4EA8-86A9-7C35A42D0432}" srcOrd="0" destOrd="0" presId="urn:microsoft.com/office/officeart/2005/8/layout/pyramid4"/>
    <dgm:cxn modelId="{596B07A9-84BD-48AD-889A-C92C3FAF789C}" type="presParOf" srcId="{7D8F6946-1123-432D-8FCE-BFF95A748AA8}" destId="{F28761F3-7524-4EA8-86A9-7C35A42D0432}" srcOrd="0" destOrd="0" presId="urn:microsoft.com/office/officeart/2005/8/layout/pyramid4"/>
    <dgm:cxn modelId="{9F0DDD53-2697-41FD-836A-A37D847CC780}" type="presParOf" srcId="{7D8F6946-1123-432D-8FCE-BFF95A748AA8}" destId="{5DCD8ACC-30DF-4E63-BC1C-63B8066A60FF}" srcOrd="1" destOrd="0" presId="urn:microsoft.com/office/officeart/2005/8/layout/pyramid4"/>
    <dgm:cxn modelId="{E33722F9-B377-4A13-9512-866FBC25B015}" type="presParOf" srcId="{7D8F6946-1123-432D-8FCE-BFF95A748AA8}" destId="{937D0AF5-2492-4B74-A745-20F93082A58F}" srcOrd="2" destOrd="0" presId="urn:microsoft.com/office/officeart/2005/8/layout/pyramid4"/>
    <dgm:cxn modelId="{5EF09CC0-DF81-4AA7-A90F-52D7D0874969}" type="presParOf" srcId="{7D8F6946-1123-432D-8FCE-BFF95A748AA8}" destId="{953CF23C-EC67-4970-90B6-30BA103EA9B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761F3-7524-4EA8-86A9-7C35A42D0432}">
      <dsp:nvSpPr>
        <dsp:cNvPr id="0" name=""/>
        <dsp:cNvSpPr/>
      </dsp:nvSpPr>
      <dsp:spPr>
        <a:xfrm>
          <a:off x="2436038" y="0"/>
          <a:ext cx="2343161" cy="2343161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УЧЕБНИКИ</a:t>
          </a:r>
          <a:endParaRPr lang="ru-RU" sz="14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3021828" y="1171581"/>
        <a:ext cx="1171581" cy="1171580"/>
      </dsp:txXfrm>
    </dsp:sp>
    <dsp:sp modelId="{5DCD8ACC-30DF-4E63-BC1C-63B8066A60FF}">
      <dsp:nvSpPr>
        <dsp:cNvPr id="0" name=""/>
        <dsp:cNvSpPr/>
      </dsp:nvSpPr>
      <dsp:spPr>
        <a:xfrm>
          <a:off x="1264457" y="2343161"/>
          <a:ext cx="2343161" cy="2343161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Образовательные системы </a:t>
          </a:r>
          <a:endParaRPr lang="ru-RU" sz="16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1850247" y="3514742"/>
        <a:ext cx="1171581" cy="1171580"/>
      </dsp:txXfrm>
    </dsp:sp>
    <dsp:sp modelId="{937D0AF5-2492-4B74-A745-20F93082A58F}">
      <dsp:nvSpPr>
        <dsp:cNvPr id="0" name=""/>
        <dsp:cNvSpPr/>
      </dsp:nvSpPr>
      <dsp:spPr>
        <a:xfrm rot="10800000">
          <a:off x="2428891" y="2286011"/>
          <a:ext cx="2343161" cy="2343161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ЕГЭ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 rot="10800000">
        <a:off x="3014681" y="2286011"/>
        <a:ext cx="1171581" cy="1171580"/>
      </dsp:txXfrm>
    </dsp:sp>
    <dsp:sp modelId="{953CF23C-EC67-4970-90B6-30BA103EA9B3}">
      <dsp:nvSpPr>
        <dsp:cNvPr id="0" name=""/>
        <dsp:cNvSpPr/>
      </dsp:nvSpPr>
      <dsp:spPr>
        <a:xfrm>
          <a:off x="3607619" y="2343161"/>
          <a:ext cx="2343161" cy="2343161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Образовательные стандарты</a:t>
          </a:r>
          <a:endParaRPr lang="ru-RU" sz="14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4193409" y="3514742"/>
        <a:ext cx="1171581" cy="1171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5A75A-0215-47C8-8D61-AEB88689843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9629-1D17-4446-95B4-44FD49F01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Особенности  личностного и профессионального развития учителя в современной школе</a:t>
            </a:r>
            <a:b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57290" y="2428868"/>
            <a:ext cx="600079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Воспитать человека интеллектуально, не воспитав его нравственно, — значит вырастить угрозу для общества</a:t>
            </a:r>
            <a:endParaRPr lang="ru-RU" sz="2800" b="1" i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Рузвельт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Фото\forever_friends\Детеныши\(R)грусть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14290"/>
            <a:ext cx="2643206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500306"/>
            <a:ext cx="7143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Давать знания не облагороженному человеку - то же самое, что давать саблю сумасшедшему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 Д.И. Менделеев </a:t>
            </a:r>
            <a:endParaRPr lang="ru-RU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71604" y="1214422"/>
            <a:ext cx="585791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«Уважаемый учитель, я пережил концлагерь. Мои глаза видели то, чего не должен видеть ни один человек: газовые камеры, построенные учёными-инженерами; детей, отравленных учёными-врачами; младенцев, убитых квалифицированными медсестрами; женщин и детей, расстрелянных и сожжённых выпускниками высшей школы. Поэтому я не доверяю образованию. Я прошу Вас: помогите своим ученикам стать человечными. Ваши усилия не должны привести к появлению учёных чудовищ, умелых психопатов.    Чтение,    письмо, арифметика важны, только если они служат человечности».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УЧИТЕЛЬ ДОЛЖЕН: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214422"/>
            <a:ext cx="55721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верить в ребёнка</a:t>
            </a:r>
          </a:p>
          <a:p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верить, что любой ребёнок есть безграничная сущность</a:t>
            </a:r>
          </a:p>
          <a:p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верить и помнить- в классе нет лентяев и бестолковых учеников</a:t>
            </a:r>
          </a:p>
          <a:p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уважать ребенка и помнить- у каждого ребенка свои качества, потребности, цели, желания, поэтому учитель должен относиться к ученику как человек к человеку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понять его сегодняшнего, такого, какой он есть: с его трудностями в учебе, переживаниями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57158" y="1357298"/>
            <a:ext cx="78581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Спросил Молоток у Моря: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«Отчего камни на твоём берегу такие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гладкие? А я свои, сколько ни бью,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всё острые и колючие...»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«А я их ласкаю!» - ответило 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Море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Притча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УЧИТЕЛЬ ДОЛЖЕН: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верить в свою искру Божию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принимать ребенка таким, каков он есть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искать в ребенке задатки, развивать способности, демонстрировать его таланты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85786" y="2357430"/>
            <a:ext cx="73581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 перестаёт чего-то хотеть, когда думает, что он не может ничего добиться и ни на что не способен. Только добро порождает добро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143380"/>
            <a:ext cx="2209488" cy="25034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28662" y="2500306"/>
            <a:ext cx="4857784" cy="181588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Давайте жить во всём 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Друг другу помогая, 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Тем более что жизнь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Короткая такая…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101246">
            <a:off x="5835588" y="2977436"/>
            <a:ext cx="2855595" cy="2863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УЧИТЕЛЬ ДОЛЖЕН: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верить в силу гуманной педагогики, не авторитарной, не силовой, а гуманной, творческой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верить в себя, свои силы и творить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И тогда вера учителя передастся ученикам, поможет им встать на ноги и откроет перед ними большой и прекрасный мир. </a:t>
            </a:r>
          </a:p>
          <a:p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обои\обои\w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28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357166"/>
            <a:ext cx="4572000" cy="618630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Есть притча: «После сильного шторма на берегу океана сидел старец и размышлял о жизни. А вдоль побережья шла маленькая девочка с корзинкой в руках. Она собирала в неё морских звёзд, выброшенных на берег разбушевавшейся стихией. Набрав полную корзину, девочка заходила в воду как можно глубже и выбрасывала в неё морских звёзд. Затем девочка продолжала свой путь по берегу. Когда она поравнялась со старцем, он подошёл и сказал: «Всех не спасёшь. Для чего тогда?..»</a:t>
            </a:r>
            <a:endParaRPr lang="ru-RU" sz="12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Девочка посмотрела на старца, подняла очередную звезду и сказала: «Всех не спасу, но эта будет жить...» Вошла в воду, бросила её на глубину и пошла дальше собирать морских звёзд в корзину».</a:t>
            </a:r>
            <a:endParaRPr lang="ru-RU" sz="12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428992" y="2786058"/>
            <a:ext cx="53578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Профессия педагога – одна из важнейших в современном мире. От наших с вами усилий зависит будущее человеческой цивилизации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86058"/>
            <a:ext cx="15716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17419" b="17419"/>
          <a:stretch>
            <a:fillRect/>
          </a:stretch>
        </p:blipFill>
        <p:spPr>
          <a:xfrm>
            <a:off x="142844" y="214290"/>
            <a:ext cx="3065462" cy="2459038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496"/>
            <a:ext cx="15001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4" y="2643182"/>
            <a:ext cx="664373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Из самых диких жеребят выходят наилучшие лошади, только бы их как следует воспитать и выездить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Плутарх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714356"/>
            <a:ext cx="4000528" cy="2614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85786" y="2285992"/>
            <a:ext cx="78581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Посмотрите на своих учеников! Это Дети Света! Звёздные дети! Так станьте же для них Звёздным Учителем! Дети Света нуждаются в Учителе Света. Ищите свет, и он к вам придёт. Ваша устремлённость - это шаг к свершению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Ш.А.  </a:t>
            </a:r>
            <a:r>
              <a:rPr lang="ru-RU" sz="2400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Амонашвили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4884"/>
            <a:ext cx="2214546" cy="1787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85786" y="285728"/>
            <a:ext cx="807249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Некий отшельник вышел из своего уединения, чтобы принести людям весть, и вопрошал у каждого встречного: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Имеешь ли сердце?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Люди недоумевали и спрашивали: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 Почему ты не говоришь о милосердии, терпении, преданности, доброте, любви, обо всех благих основах жизни, но только «имеешь ли сердце»?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 отвечал им: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Лишь бы люди не забыли о сердце,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остальное приложится!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7" name="Picture 3" descr="D:\Фото\forever_friends\Детеныши\ты в моем сердце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0"/>
            <a:ext cx="242886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00166" y="1714488"/>
            <a:ext cx="62865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 сердца что поймём?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пожалеем, как полюбим,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чуткими и добрыми мы будем?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боль чужую разделить мы сможем,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слабому в беде его поможем?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 сердца мы лишь куклы заводные,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Бездушные, красивые, пустые.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лучшей в жизни похвалой считаю,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Когда сердечным человека называют…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42976" y="2143116"/>
            <a:ext cx="635798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Вспоминайте иногда замечательные слова Мюнхгаузена: « Серьезное лицо – еще не признак ума, господа. Все глупости на Земле делаются именно с этим выражением. Вы улыбайтесь, господа, улыбайтесь!»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Фото\forever_friends\Мультяшки\Сессия........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05025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3116"/>
            <a:ext cx="64294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УЧИТЕЛЯ: люди уникальные, умные, успешные, универсальные, умеющие хорошо давать материал, честные, человечные, чуткие, с чувством юмора, искренние, индивидуальности, тактичные, толерантные, терпеливые, естественные, единомышленники, любящие детей, любящие свою работу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428728" y="2214554"/>
            <a:ext cx="56435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Те, у которых мы учимся, правильно называются нашими учителями, но не всякий, кто учит нас, заслуживает это имя.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В.Гёте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142976" y="2214554"/>
            <a:ext cx="64294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нашей жизни все неповторимо,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 ведется издавна, в веках,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Только лишь одно бесспорно, зримо: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Кто учил – живет в учениках…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Рисунок 6"/>
          <p:cNvGraphicFramePr>
            <a:graphicFrameLocks noGrp="1"/>
          </p:cNvGraphicFramePr>
          <p:nvPr>
            <p:ph type="pic" idx="1"/>
          </p:nvPr>
        </p:nvGraphicFramePr>
        <p:xfrm>
          <a:off x="928662" y="500042"/>
          <a:ext cx="7215238" cy="4686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1670" y="5357826"/>
            <a:ext cx="5486400" cy="80486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Реформы должны идти снизу. Настоящая реформа рождается в душе учителя</a:t>
            </a:r>
            <a:endParaRPr lang="ru-RU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00100" y="1643050"/>
            <a:ext cx="77153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сентября 2011 года в России начали действовать образовательные стандарты нового образца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ервыми "обновку" примерили ученики начальной школы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егодня в российских школах преподают 1 миллион 264 тысячи человек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российской школы женское лицо: 87% всех педагогов- представительницы слабого пола - 1 миллион 99 тысяч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примерно шестая часть из педагогов – 213 тысяч- пенсионного возраста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учительская профессия остается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мало популярной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практически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непрестижной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4" y="1214422"/>
            <a:ext cx="76438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КТО СЕГОДНЯ РАБОТАЕТ В ШКОЛЕ: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большинстве своем - очень талантливые фанатики, чудаки, которые все-таки могут «наступить на горло» своей творческой песне и почти вовремя заполнить все необходимые журналы, проверить все тетради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ж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енщины, с ненормальным материнским инстинктом, который распределяется на нечеловеческое количество детей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ронически больные школой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5143512"/>
            <a:ext cx="250349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786058"/>
            <a:ext cx="600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Мудрость приходит с возрастом, но иногда возраст приходит один…</a:t>
            </a:r>
          </a:p>
          <a:p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2214578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человек воспитывает себя сам... С научной точки зрения невозможно, чтобы один человек воспитывал другого                                                                        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педагог не может сделать воспитуемого ни хуже, ни лучше - он может лишь до некоторой степени создать условия, чтобы ребенок сам захотел стать таким, каким это видится педагогу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64386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Основная парадигма в работе учителя</a:t>
            </a: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дать каждому ребёнку возможность проявить себя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ученик - это не кувшин, который мы должны заполнить, а искорка, которую мы должны зажечь </a:t>
            </a:r>
            <a:b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571876"/>
            <a:ext cx="2500330" cy="276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ВЫ- УЧИТЕЛЬ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 - это человек, который стоит между наукой и маленькой личностью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  эрудирован и образован, знает свой предмет, знает, что только большой багаж знаний дает право учить других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учитель– это человек преданный своему делу и своим ученикам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 – это профессионал, владеющий комплексом качеств, которые способствуют успешной передаче знаний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учитель, когда надо, артист, художник, потребуется – писатель, певец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учитель - помощник, советчик, воспитатель ещё неокрепших юных сердец, защитник, стремящийся уберечь своих воспитанников в водовороте жизни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 не архитектор, не инженер, не начальник человеческих душ. Если педагог хочет, чтобы его воспитанники стали хорошими людьми, ему необходимо делать всё, чтобы  дети хотели стать такими, чтобы они находили удовольствие в хороших, нравственных поступках</a:t>
            </a:r>
          </a:p>
          <a:p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1185</Words>
  <Application>Microsoft Office PowerPoint</Application>
  <PresentationFormat>Экран (4:3)</PresentationFormat>
  <Paragraphs>109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Особенности  личностного и профессионального развития учителя в современной школе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ВЫ- УЧИТЕЛЬ</vt:lpstr>
      <vt:lpstr>Презентация PowerPoint</vt:lpstr>
      <vt:lpstr>Презентация PowerPoint</vt:lpstr>
      <vt:lpstr>Презентация PowerPoint</vt:lpstr>
      <vt:lpstr>УЧИТЕЛЬ ДОЛЖЕН:</vt:lpstr>
      <vt:lpstr>Презентация PowerPoint</vt:lpstr>
      <vt:lpstr>УЧИТЕЛЬ ДОЛЖЕН:</vt:lpstr>
      <vt:lpstr>Презентация PowerPoint</vt:lpstr>
      <vt:lpstr>Презентация PowerPoint</vt:lpstr>
      <vt:lpstr>УЧИТЕЛЬ ДОЛЖЕН: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- класс</dc:title>
  <dc:creator>XTreme</dc:creator>
  <cp:lastModifiedBy>User</cp:lastModifiedBy>
  <cp:revision>88</cp:revision>
  <dcterms:created xsi:type="dcterms:W3CDTF">2010-01-06T15:12:45Z</dcterms:created>
  <dcterms:modified xsi:type="dcterms:W3CDTF">2017-02-19T15:55:13Z</dcterms:modified>
</cp:coreProperties>
</file>