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4"/>
  </p:notesMasterIdLst>
  <p:sldIdLst>
    <p:sldId id="268" r:id="rId2"/>
    <p:sldId id="256" r:id="rId3"/>
    <p:sldId id="266" r:id="rId4"/>
    <p:sldId id="258" r:id="rId5"/>
    <p:sldId id="259" r:id="rId6"/>
    <p:sldId id="262" r:id="rId7"/>
    <p:sldId id="260" r:id="rId8"/>
    <p:sldId id="261" r:id="rId9"/>
    <p:sldId id="263" r:id="rId10"/>
    <p:sldId id="270" r:id="rId11"/>
    <p:sldId id="264" r:id="rId12"/>
    <p:sldId id="265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0" autoAdjust="0"/>
    <p:restoredTop sz="94660"/>
  </p:normalViewPr>
  <p:slideViewPr>
    <p:cSldViewPr snapToGrid="0">
      <p:cViewPr varScale="1">
        <p:scale>
          <a:sx n="60" d="100"/>
          <a:sy n="60" d="100"/>
        </p:scale>
        <p:origin x="78" y="4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BD0219-E683-4296-B37B-B27ED5EA7072}" type="datetimeFigureOut">
              <a:rPr lang="ru-RU"/>
              <a:t>12.06.2017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3394BA-0C50-4C55-8DFB-0B81189F086D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611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3394BA-0C50-4C55-8DFB-0B81189F086D}" type="slidenum">
              <a:rPr lang="ru-RU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4593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6/12/2017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24100" y="285728"/>
            <a:ext cx="7772400" cy="17145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Филиал № 1 Государственного бюджетного профессионального образовательного учреждения Департамента здравоохранения города Москвы  «Медицинский колледж № 6»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(филиал № 1 ГБПОУ ДЗМ «МК № 6»)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38249" y="2399799"/>
            <a:ext cx="8322148" cy="1883647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Учебная дисциплина «Иностранный язык…..»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2800" b="1" i="1" dirty="0">
                <a:solidFill>
                  <a:srgbClr val="FF0000"/>
                </a:solidFill>
              </a:rPr>
              <a:t>Стресс, как фактор риска диабета. </a:t>
            </a:r>
            <a:endParaRPr lang="ru-RU" sz="2800" dirty="0">
              <a:solidFill>
                <a:srgbClr val="FF0000"/>
              </a:solidFill>
            </a:endParaRPr>
          </a:p>
          <a:p>
            <a:pPr fontAlgn="base"/>
            <a:r>
              <a:rPr lang="ru-RU" sz="2800" b="1" i="1" dirty="0">
                <a:solidFill>
                  <a:srgbClr val="FF0000"/>
                </a:solidFill>
              </a:rPr>
              <a:t>Способы борьбы со стрессом. </a:t>
            </a:r>
            <a:r>
              <a:rPr lang="ru-RU" sz="2800" dirty="0">
                <a:solidFill>
                  <a:srgbClr val="FF0000"/>
                </a:solidFill>
              </a:rPr>
              <a:t> 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81290" y="1571613"/>
            <a:ext cx="6786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Внеаудиторная самостоятельная работа (доклад с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мультимедийным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сопровождением)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79609" y="4303455"/>
            <a:ext cx="4143404" cy="2554545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Выполнила: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студентка группы 31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Специальность Сестринское дело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Воробьева М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Работу проверил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преподаватель Воробьева ОМ.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17220" y="4570505"/>
            <a:ext cx="4143404" cy="16312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Работу защитил: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    »_____________ 201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г.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Оценка «____» ____________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Подпись преподавателя _________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3008966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284" y="1058779"/>
            <a:ext cx="10684041" cy="5630779"/>
          </a:xfrm>
        </p:spPr>
        <p:txBody>
          <a:bodyPr>
            <a:normAutofit/>
          </a:bodyPr>
          <a:lstStyle/>
          <a:p>
            <a:r>
              <a:rPr lang="ru-RU" sz="2800" b="1" dirty="0"/>
              <a:t>Стресс- одна из причин развития диабета. Важно не допускать стрессовых ситуаций , что бы избежать диабета, а в случае заболевания </a:t>
            </a:r>
            <a:r>
              <a:rPr lang="ru-RU" sz="2800" b="1" dirty="0" smtClean="0"/>
              <a:t>диабетом</a:t>
            </a:r>
            <a:r>
              <a:rPr lang="en-US" sz="2800" b="1" dirty="0" smtClean="0"/>
              <a:t> </a:t>
            </a:r>
            <a:r>
              <a:rPr lang="ru-RU" sz="2800" b="1" dirty="0" smtClean="0"/>
              <a:t>– </a:t>
            </a:r>
            <a:endParaRPr lang="ru-RU" sz="2800" b="1" dirty="0"/>
          </a:p>
          <a:p>
            <a:r>
              <a:rPr lang="ru-RU" sz="2800" b="1" dirty="0"/>
              <a:t>диета и музыкальная терапия является альтернативными методами , которые помогают справиться с ситуацией</a:t>
            </a:r>
            <a:r>
              <a:rPr lang="ru-RU" sz="2800" b="1" dirty="0" smtClean="0"/>
              <a:t>:</a:t>
            </a:r>
          </a:p>
          <a:p>
            <a:r>
              <a:rPr lang="ru-RU" sz="2800" b="1" dirty="0" smtClean="0"/>
              <a:t> </a:t>
            </a:r>
            <a:r>
              <a:rPr lang="ru-RU" sz="2800" b="1" u="sng" dirty="0">
                <a:solidFill>
                  <a:srgbClr val="C00000"/>
                </a:solidFill>
              </a:rPr>
              <a:t>снизить дозу лекарства, </a:t>
            </a:r>
            <a:r>
              <a:rPr lang="ru-RU" sz="2800" b="1" dirty="0"/>
              <a:t>улучшить настроение и позитивный настрой, помогают поддерживать больному хорошее состояние, нормализуют питание и устраняют стресс, а так же предотвращают риск дальнейшего развития заболевания и приобретения новых.</a:t>
            </a:r>
          </a:p>
          <a:p>
            <a:endParaRPr lang="ru-RU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355850" y="220579"/>
            <a:ext cx="3504781" cy="982579"/>
          </a:xfrm>
          <a:solidFill>
            <a:srgbClr val="00B0F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sz="5300" b="1" dirty="0">
                <a:solidFill>
                  <a:srgbClr val="FF0000"/>
                </a:solidFill>
              </a:rPr>
              <a:t>Выводы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31097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93203" y="166912"/>
            <a:ext cx="10018712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en-US" b="1" dirty="0">
                <a:solidFill>
                  <a:srgbClr val="0070C0"/>
                </a:solidFill>
              </a:rPr>
              <a:t>1. What types of stress do you know ? </a:t>
            </a:r>
          </a:p>
          <a:p>
            <a:pPr fontAlgn="base"/>
            <a:r>
              <a:rPr lang="en-US" b="1" dirty="0">
                <a:solidFill>
                  <a:srgbClr val="0070C0"/>
                </a:solidFill>
              </a:rPr>
              <a:t>2.What should the diet </a:t>
            </a:r>
            <a:r>
              <a:rPr lang="en-US" b="1" dirty="0" smtClean="0">
                <a:solidFill>
                  <a:srgbClr val="0070C0"/>
                </a:solidFill>
              </a:rPr>
              <a:t>consist of</a:t>
            </a:r>
            <a:r>
              <a:rPr lang="en-US" b="1" dirty="0">
                <a:solidFill>
                  <a:srgbClr val="0070C0"/>
                </a:solidFill>
              </a:rPr>
              <a:t>? </a:t>
            </a:r>
          </a:p>
          <a:p>
            <a:pPr fontAlgn="base"/>
            <a:r>
              <a:rPr lang="en-US" b="1" dirty="0">
                <a:solidFill>
                  <a:srgbClr val="0070C0"/>
                </a:solidFill>
              </a:rPr>
              <a:t>3. How can  music therapy help to manage stress? </a:t>
            </a:r>
          </a:p>
          <a:p>
            <a:pPr fontAlgn="base"/>
            <a:r>
              <a:rPr lang="en-US" b="1" dirty="0">
                <a:solidFill>
                  <a:srgbClr val="0070C0"/>
                </a:solidFill>
              </a:rPr>
              <a:t>4.Do you eat fast-food? </a:t>
            </a:r>
          </a:p>
          <a:p>
            <a:pPr fontAlgn="base"/>
            <a:r>
              <a:rPr lang="en-US" b="1" dirty="0">
                <a:solidFill>
                  <a:srgbClr val="0070C0"/>
                </a:solidFill>
              </a:rPr>
              <a:t>5.How do you </a:t>
            </a:r>
            <a:r>
              <a:rPr lang="en-US" b="1" dirty="0" smtClean="0">
                <a:solidFill>
                  <a:srgbClr val="0070C0"/>
                </a:solidFill>
              </a:rPr>
              <a:t>cope with stress</a:t>
            </a:r>
            <a:r>
              <a:rPr lang="en-US" b="1" dirty="0">
                <a:solidFill>
                  <a:srgbClr val="0070C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97058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11704" y="1562099"/>
            <a:ext cx="10595721" cy="2554545"/>
          </a:xfrm>
          <a:prstGeom prst="rect">
            <a:avLst/>
          </a:prstGeom>
          <a:ln w="57150">
            <a:solidFill>
              <a:srgbClr val="00B0F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algn="ctr"/>
            <a:r>
              <a:rPr lang="en-US" sz="8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Listen to the music please</a:t>
            </a:r>
            <a:endParaRPr lang="ru-RU" sz="8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2101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3242" y="705718"/>
            <a:ext cx="7908758" cy="2741262"/>
          </a:xfrm>
          <a:solidFill>
            <a:srgbClr val="FF0000"/>
          </a:solidFill>
          <a:ln>
            <a:solidFill>
              <a:srgbClr val="FF0000"/>
            </a:solidFill>
          </a:ln>
          <a:effectLst>
            <a:reflection blurRad="6350" stA="50000" endA="300" endPos="90000" dist="50800" dir="5400000" sy="-100000" algn="bl" rotWithShape="0"/>
          </a:effectLst>
          <a:scene3d>
            <a:camera prst="isometricOffAxis2Left"/>
            <a:lightRig rig="threePt" dir="t"/>
          </a:scene3d>
        </p:spPr>
        <p:txBody>
          <a:bodyPr>
            <a:normAutofit fontScale="90000"/>
          </a:bodyPr>
          <a:lstStyle/>
          <a:p>
            <a:pPr algn="ctr" fontAlgn="base"/>
            <a:r>
              <a:rPr lang="ru-RU" b="1" i="1" dirty="0">
                <a:solidFill>
                  <a:srgbClr val="002060"/>
                </a:solidFill>
              </a:rPr>
              <a:t>Стресс, как фактор риска </a:t>
            </a:r>
            <a:r>
              <a:rPr lang="ru-RU" b="1" i="1" dirty="0" smtClean="0">
                <a:solidFill>
                  <a:srgbClr val="002060"/>
                </a:solidFill>
              </a:rPr>
              <a:t>заболеваний</a:t>
            </a:r>
            <a:r>
              <a:rPr lang="ru-RU" b="1" i="1" dirty="0" smtClean="0">
                <a:solidFill>
                  <a:srgbClr val="002060"/>
                </a:solidFill>
              </a:rPr>
              <a:t>.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8640" y="4253121"/>
            <a:ext cx="6987645" cy="1388534"/>
          </a:xfr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4800" b="1" i="1" dirty="0">
                <a:solidFill>
                  <a:srgbClr val="FF0000"/>
                </a:solidFill>
              </a:rPr>
              <a:t>Способы борьбы со стрессом. </a:t>
            </a:r>
            <a:r>
              <a:rPr lang="ru-RU" dirty="0">
                <a:solidFill>
                  <a:srgbClr val="FF0000"/>
                </a:solidFill>
              </a:rPr>
              <a:t> </a:t>
            </a:r>
          </a:p>
          <a:p>
            <a:endParaRPr lang="ru-RU" dirty="0"/>
          </a:p>
        </p:txBody>
      </p:sp>
      <p:pic>
        <p:nvPicPr>
          <p:cNvPr id="4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262" y="0"/>
            <a:ext cx="3290577" cy="3124200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75345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стресса</a:t>
            </a:r>
            <a:endParaRPr lang="ru-RU" b="1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Внешний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547" y="3335337"/>
            <a:ext cx="6399420" cy="3290052"/>
          </a:xfrm>
          <a:ln>
            <a:solidFill>
              <a:srgbClr val="FF0000"/>
            </a:solidFill>
          </a:ln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Внутренний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5455696" cy="3290052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9600" b="1" dirty="0" smtClean="0">
                <a:solidFill>
                  <a:srgbClr val="FF0000"/>
                </a:solidFill>
              </a:rPr>
              <a:t>?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46358" y="5486401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3836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0544" y="1333500"/>
            <a:ext cx="5524500" cy="3810000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Рассмотрим способы позволяющие справиться со стрессом</a:t>
            </a:r>
          </a:p>
        </p:txBody>
      </p:sp>
      <p:pic>
        <p:nvPicPr>
          <p:cNvPr id="3" name="Рисунок 2" descr="drobnoe-pitanie-pri-peregibe-puziry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6189" y="808876"/>
            <a:ext cx="3698696" cy="219456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  <p:extLst>
      <p:ext uri="{BB962C8B-B14F-4D97-AF65-F5344CB8AC3E}">
        <p14:creationId xmlns:p14="http://schemas.microsoft.com/office/powerpoint/2010/main" val="42695235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главными союзниками в борьбе со стрессом являются фолиевая кислота и магний.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84888" y="5559393"/>
            <a:ext cx="84543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70C0"/>
                </a:solidFill>
              </a:rPr>
              <a:t>листовая капуста, брокколи, салат, абрикос, тыква</a:t>
            </a:r>
            <a:r>
              <a:rPr lang="ru-RU" sz="2800" b="1" dirty="0" smtClean="0">
                <a:solidFill>
                  <a:srgbClr val="0070C0"/>
                </a:solidFill>
              </a:rPr>
              <a:t>,</a:t>
            </a:r>
          </a:p>
          <a:p>
            <a:r>
              <a:rPr lang="ru-RU" sz="2800" b="1" dirty="0" smtClean="0">
                <a:solidFill>
                  <a:srgbClr val="0070C0"/>
                </a:solidFill>
              </a:rPr>
              <a:t> </a:t>
            </a:r>
            <a:r>
              <a:rPr lang="ru-RU" sz="2800" b="1" dirty="0">
                <a:solidFill>
                  <a:srgbClr val="0070C0"/>
                </a:solidFill>
              </a:rPr>
              <a:t>дыни, семена </a:t>
            </a:r>
            <a:r>
              <a:rPr lang="ru-RU" sz="2800" b="1" dirty="0" smtClean="0">
                <a:solidFill>
                  <a:srgbClr val="0070C0"/>
                </a:solidFill>
              </a:rPr>
              <a:t>подсолнечника.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1247" y="189177"/>
            <a:ext cx="2919664" cy="769441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Диета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Объект 2" descr="o-FRUITS-faceboo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64694" y="2287588"/>
            <a:ext cx="6096000" cy="3048000"/>
          </a:xfrm>
          <a:ln>
            <a:solidFill>
              <a:schemeClr val="accent1">
                <a:lumMod val="75000"/>
              </a:schemeClr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  <p:extLst>
      <p:ext uri="{BB962C8B-B14F-4D97-AF65-F5344CB8AC3E}">
        <p14:creationId xmlns:p14="http://schemas.microsoft.com/office/powerpoint/2010/main" val="215027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8843" y="313793"/>
            <a:ext cx="7633157" cy="1752599"/>
          </a:xfrm>
        </p:spPr>
        <p:txBody>
          <a:bodyPr/>
          <a:lstStyle/>
          <a:p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ежедневно 2 литра чистой воды</a:t>
            </a:r>
          </a:p>
        </p:txBody>
      </p:sp>
      <p:pic>
        <p:nvPicPr>
          <p:cNvPr id="5" name="Объект 4" descr="Nothing-Beats-the-Goodness-of-Water (1)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84313" y="2852589"/>
            <a:ext cx="4894262" cy="2753022"/>
          </a:xfrm>
          <a:prstGeom prst="rect">
            <a:avLst/>
          </a:prstGeom>
        </p:spPr>
      </p:pic>
      <p:pic>
        <p:nvPicPr>
          <p:cNvPr id="6" name="Объект 4" descr="pic803806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607175" y="2852142"/>
            <a:ext cx="4895850" cy="2753915"/>
          </a:xfrm>
        </p:spPr>
      </p:pic>
      <p:sp>
        <p:nvSpPr>
          <p:cNvPr id="7" name="TextBox 6"/>
          <p:cNvSpPr txBox="1"/>
          <p:nvPr/>
        </p:nvSpPr>
        <p:spPr>
          <a:xfrm>
            <a:off x="1661656" y="174486"/>
            <a:ext cx="278288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Недостаток воды в организме может усугубить чувство стресса.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14427" y="5822058"/>
            <a:ext cx="8352889" cy="83099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</a:rPr>
              <a:t>Томатный и апельсиновый сок благодаря содержанию калия регулируют кровяное давление.</a:t>
            </a:r>
          </a:p>
        </p:txBody>
      </p:sp>
    </p:spTree>
    <p:extLst>
      <p:ext uri="{BB962C8B-B14F-4D97-AF65-F5344CB8AC3E}">
        <p14:creationId xmlns:p14="http://schemas.microsoft.com/office/powerpoint/2010/main" val="115590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рыба и </a:t>
            </a: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мясо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Объект 2" descr="fish-fillet-0215.jpg.839x0_q71_crop-scale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527473" y="2536861"/>
            <a:ext cx="4705931" cy="3124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bliqueTopLef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Объект 3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0070C0"/>
                </a:solidFill>
              </a:rPr>
              <a:t>являются источником многих аминокислот (например, триптофана</a:t>
            </a:r>
            <a:r>
              <a:rPr lang="ru-RU" sz="2800" b="1" dirty="0" smtClean="0">
                <a:solidFill>
                  <a:srgbClr val="0070C0"/>
                </a:solidFill>
              </a:rPr>
              <a:t>,</a:t>
            </a:r>
          </a:p>
          <a:p>
            <a:r>
              <a:rPr lang="ru-RU" sz="2800" b="1" dirty="0">
                <a:solidFill>
                  <a:srgbClr val="0070C0"/>
                </a:solidFill>
              </a:rPr>
              <a:t> </a:t>
            </a:r>
            <a:r>
              <a:rPr lang="ru-RU" sz="2800" b="1" dirty="0" err="1" smtClean="0">
                <a:solidFill>
                  <a:srgbClr val="0070C0"/>
                </a:solidFill>
              </a:rPr>
              <a:t>фенилаланина</a:t>
            </a:r>
            <a:r>
              <a:rPr lang="ru-RU" sz="2800" b="1" dirty="0">
                <a:solidFill>
                  <a:srgbClr val="0070C0"/>
                </a:solidFill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56620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вредные продукты </a:t>
            </a:r>
            <a:r>
              <a:rPr lang="ru-RU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питания</a:t>
            </a:r>
            <a:endParaRPr lang="ru-RU" sz="4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 descr="iskusstvennyy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033433" y="336884"/>
            <a:ext cx="7046272" cy="625642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maxresdefaul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4550" y="3123725"/>
            <a:ext cx="2743200" cy="1543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07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77980" y="901219"/>
            <a:ext cx="5181599" cy="1271337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ru-RU" sz="4400" b="1" dirty="0">
                <a:solidFill>
                  <a:srgbClr val="FF0000"/>
                </a:solidFill>
              </a:rPr>
              <a:t>музыкальная терапия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Музыкальная терапия помогает справиться с диетой при сахарном диабете , снизить тревожность, избавиться от депрессии и стресса</a:t>
            </a:r>
            <a:r>
              <a:rPr lang="ru-RU" b="1" dirty="0" smtClean="0">
                <a:solidFill>
                  <a:srgbClr val="0070C0"/>
                </a:solidFill>
              </a:rPr>
              <a:t>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 Таким </a:t>
            </a:r>
            <a:r>
              <a:rPr lang="ru-RU" sz="4000" b="1" dirty="0" smtClean="0">
                <a:solidFill>
                  <a:srgbClr val="FF0000"/>
                </a:solidFill>
              </a:rPr>
              <a:t>образом, </a:t>
            </a:r>
            <a:r>
              <a:rPr lang="ru-RU" sz="4000" b="1" dirty="0">
                <a:solidFill>
                  <a:srgbClr val="FF0000"/>
                </a:solidFill>
              </a:rPr>
              <a:t>музыкальная терапия может быть полезна и при диабете</a:t>
            </a:r>
            <a:r>
              <a:rPr lang="ru-RU" sz="4000" dirty="0">
                <a:solidFill>
                  <a:srgbClr val="FF0000"/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5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5003" y="610456"/>
            <a:ext cx="3124200" cy="3124200"/>
          </a:xfrm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3038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283</TotalTime>
  <Words>287</Words>
  <Application>Microsoft Office PowerPoint</Application>
  <PresentationFormat>Широкоэкранный</PresentationFormat>
  <Paragraphs>48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Corbel</vt:lpstr>
      <vt:lpstr>Times New Roman</vt:lpstr>
      <vt:lpstr>Параллакс</vt:lpstr>
      <vt:lpstr>Филиал № 1 Государственного бюджетного профессионального образовательного учреждения Департамента здравоохранения города Москвы  «Медицинский колледж № 6» (филиал № 1 ГБПОУ ДЗМ «МК № 6») </vt:lpstr>
      <vt:lpstr>Стресс, как фактор риска заболеваний.   </vt:lpstr>
      <vt:lpstr>Виды стресса</vt:lpstr>
      <vt:lpstr>Презентация PowerPoint</vt:lpstr>
      <vt:lpstr>главными союзниками в борьбе со стрессом являются фолиевая кислота и магний.</vt:lpstr>
      <vt:lpstr>ежедневно 2 литра чистой воды</vt:lpstr>
      <vt:lpstr>рыба и мясо</vt:lpstr>
      <vt:lpstr>вредные продукты питания</vt:lpstr>
      <vt:lpstr>музыкальная терапия</vt:lpstr>
      <vt:lpstr>Выводы </vt:lpstr>
      <vt:lpstr>1. What types of stress do you know ?  2.What should the diet consist of?  3. How can  music therapy help to manage stress?  4.Do you eat fast-food?  5.How do you cope with stress?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Стресс, как причина диабета.</dc:title>
  <dc:creator>RePack by Diakov</dc:creator>
  <cp:lastModifiedBy>RePack by Diakov</cp:lastModifiedBy>
  <cp:revision>32</cp:revision>
  <dcterms:created xsi:type="dcterms:W3CDTF">2017-03-28T16:09:12Z</dcterms:created>
  <dcterms:modified xsi:type="dcterms:W3CDTF">2017-06-12T13:08:13Z</dcterms:modified>
</cp:coreProperties>
</file>