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56" r:id="rId5"/>
    <p:sldId id="257" r:id="rId6"/>
    <p:sldId id="258" r:id="rId7"/>
    <p:sldId id="259" r:id="rId8"/>
    <p:sldId id="260" r:id="rId9"/>
    <p:sldId id="264" r:id="rId10"/>
    <p:sldId id="265" r:id="rId11"/>
    <p:sldId id="266" r:id="rId12"/>
    <p:sldId id="267" r:id="rId13"/>
    <p:sldId id="269" r:id="rId14"/>
    <p:sldId id="271" r:id="rId15"/>
    <p:sldId id="270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4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2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12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42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26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57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1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504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25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818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74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E1E82-4B82-4C6F-B62B-97235D5532BA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C7A16-2778-4A31-BA22-FE238AFF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148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7564" y="1268761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ПРЕЗЕНТАЦИЯ К УРОКУ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ПО ТЕМЕ:</a:t>
            </a:r>
          </a:p>
          <a:p>
            <a:pPr lvl="0" algn="ctr"/>
            <a:r>
              <a:rPr lang="en-US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“WEATHER IN DIFFERENT  SEASONS.”</a:t>
            </a:r>
            <a:endParaRPr lang="en-US" sz="36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prstClr val="black"/>
              </a:solidFill>
              <a:latin typeface="Monotype Corsiva" pitchFamily="66" charset="0"/>
            </a:endParaRP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ПОДГОТОВИЛА УЧИТЕЛЬ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АНГЛИЙСКОГО ЯЗЫКА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КАРПОВА О.В.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МОУ «ТУМСКАЯ СОШ №3»</a:t>
            </a:r>
          </a:p>
        </p:txBody>
      </p:sp>
    </p:spTree>
    <p:extLst>
      <p:ext uri="{BB962C8B-B14F-4D97-AF65-F5344CB8AC3E}">
        <p14:creationId xmlns:p14="http://schemas.microsoft.com/office/powerpoint/2010/main" val="32643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476672"/>
            <a:ext cx="884834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TIME FOR FUN!</a:t>
            </a:r>
            <a:endParaRPr lang="ru-RU" sz="3200" b="1" dirty="0">
              <a:solidFill>
                <a:srgbClr val="FF0000"/>
              </a:solidFill>
            </a:endParaRPr>
          </a:p>
          <a:p>
            <a:endParaRPr lang="ru-RU" sz="30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http://ogemawcrc.org/images/weather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4870" y="1700808"/>
            <a:ext cx="6474260" cy="4536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26" t="5544" r="4476" b="4562"/>
          <a:stretch/>
        </p:blipFill>
        <p:spPr bwMode="auto">
          <a:xfrm>
            <a:off x="791580" y="1594338"/>
            <a:ext cx="7560840" cy="46429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10435" y="1700808"/>
            <a:ext cx="5523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https://www.youtube.com/watch?v=KQxRI9SsM04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37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705452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Here are </a:t>
            </a:r>
            <a:r>
              <a:rPr lang="en-US" sz="2400" b="1" dirty="0" smtClean="0"/>
              <a:t>the Russian </a:t>
            </a:r>
            <a:r>
              <a:rPr lang="en-US" sz="2400" b="1" dirty="0"/>
              <a:t>people’s answers to two questions:</a:t>
            </a:r>
            <a:endParaRPr lang="ru-RU" sz="2400" b="1" dirty="0"/>
          </a:p>
          <a:p>
            <a:pPr algn="ctr"/>
            <a:r>
              <a:rPr lang="en-US" dirty="0"/>
              <a:t>-</a:t>
            </a:r>
            <a:r>
              <a:rPr lang="en-US" sz="2400" b="1" dirty="0">
                <a:solidFill>
                  <a:srgbClr val="FF0000"/>
                </a:solidFill>
              </a:rPr>
              <a:t>What do you like to do in a very hot weather?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-What do you like to do in a rainy weather?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en-US" sz="2400" b="1" dirty="0"/>
              <a:t>Learn </a:t>
            </a:r>
            <a:r>
              <a:rPr lang="en-US" sz="2400" b="1" dirty="0" smtClean="0"/>
              <a:t>their answers and </a:t>
            </a:r>
            <a:r>
              <a:rPr lang="en-US" sz="2400" b="1" dirty="0"/>
              <a:t>sum up all the information. Use the table.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492896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In a rainy weather:</a:t>
            </a:r>
            <a:endParaRPr lang="ru-RU" sz="2800" b="1" dirty="0">
              <a:solidFill>
                <a:srgbClr val="FF0000"/>
              </a:solidFill>
            </a:endParaRPr>
          </a:p>
          <a:p>
            <a:pPr algn="ctr"/>
            <a:r>
              <a:rPr lang="en-US" sz="2800" b="1" dirty="0"/>
              <a:t>54%- watch TV;</a:t>
            </a:r>
            <a:endParaRPr lang="ru-RU" sz="2800" b="1" dirty="0"/>
          </a:p>
          <a:p>
            <a:pPr algn="ctr"/>
            <a:r>
              <a:rPr lang="en-US" sz="2800" b="1" dirty="0"/>
              <a:t>32%- play computer games;</a:t>
            </a:r>
            <a:endParaRPr lang="ru-RU" sz="2800" b="1" dirty="0"/>
          </a:p>
          <a:p>
            <a:pPr algn="ctr"/>
            <a:r>
              <a:rPr lang="en-US" sz="2800" b="1" dirty="0"/>
              <a:t>10%-read books;</a:t>
            </a:r>
            <a:endParaRPr lang="ru-RU" sz="2800" b="1" dirty="0"/>
          </a:p>
          <a:p>
            <a:pPr algn="ctr"/>
            <a:r>
              <a:rPr lang="en-US" sz="2800" b="1" dirty="0"/>
              <a:t>4%-play board games.</a:t>
            </a:r>
            <a:endParaRPr lang="ru-RU" sz="2800" b="1" dirty="0"/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In a very hot weather :</a:t>
            </a:r>
            <a:endParaRPr lang="ru-RU" sz="2800" b="1" dirty="0">
              <a:solidFill>
                <a:srgbClr val="FF0000"/>
              </a:solidFill>
            </a:endParaRPr>
          </a:p>
          <a:p>
            <a:pPr algn="ctr"/>
            <a:r>
              <a:rPr lang="en-US" sz="2800" b="1" dirty="0"/>
              <a:t>50%- swim in the river and lie in the sun;</a:t>
            </a:r>
            <a:endParaRPr lang="ru-RU" sz="2800" b="1" dirty="0"/>
          </a:p>
          <a:p>
            <a:pPr algn="ctr"/>
            <a:r>
              <a:rPr lang="en-US" sz="2800" b="1" dirty="0"/>
              <a:t>30%-have a picnic;</a:t>
            </a:r>
            <a:endParaRPr lang="ru-RU" sz="2800" b="1" dirty="0"/>
          </a:p>
          <a:p>
            <a:pPr algn="ctr"/>
            <a:r>
              <a:rPr lang="en-US" sz="2800" b="1" dirty="0"/>
              <a:t>10%-go to the cinemas and museums;</a:t>
            </a:r>
            <a:endParaRPr lang="ru-RU" sz="2800" b="1" dirty="0"/>
          </a:p>
          <a:p>
            <a:pPr algn="ctr"/>
            <a:r>
              <a:rPr lang="en-US" sz="2800" b="1" dirty="0"/>
              <a:t>10%-stay at home to have a cool shower.</a:t>
            </a:r>
            <a:endParaRPr lang="ru-RU" sz="2800" b="1" dirty="0"/>
          </a:p>
          <a:p>
            <a:pPr algn="ctr"/>
            <a:r>
              <a:rPr lang="en-US" sz="2800" b="1" dirty="0"/>
              <a:t> 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7542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05" y="-10906"/>
            <a:ext cx="925150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332656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In a rainy weather: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b="1" dirty="0"/>
              <a:t>54%- watch TV;</a:t>
            </a:r>
            <a:endParaRPr lang="ru-RU" sz="2400" b="1" dirty="0"/>
          </a:p>
          <a:p>
            <a:pPr algn="ctr"/>
            <a:r>
              <a:rPr lang="en-US" sz="2400" b="1" dirty="0"/>
              <a:t>32%- play computer games;</a:t>
            </a:r>
            <a:endParaRPr lang="ru-RU" sz="2400" b="1" dirty="0"/>
          </a:p>
          <a:p>
            <a:pPr algn="ctr"/>
            <a:r>
              <a:rPr lang="en-US" sz="2400" b="1" dirty="0"/>
              <a:t>10%-read books;</a:t>
            </a:r>
            <a:endParaRPr lang="ru-RU" sz="2400" b="1" dirty="0"/>
          </a:p>
          <a:p>
            <a:pPr algn="ctr"/>
            <a:r>
              <a:rPr lang="en-US" sz="2400" b="1" dirty="0"/>
              <a:t>4%-play board games.</a:t>
            </a:r>
            <a:endParaRPr lang="ru-RU" sz="2400" b="1" dirty="0"/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In a very hot weather :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b="1" dirty="0"/>
              <a:t>50%- swim in the river and lie in the sun;</a:t>
            </a:r>
            <a:endParaRPr lang="ru-RU" sz="2400" b="1" dirty="0"/>
          </a:p>
          <a:p>
            <a:pPr algn="ctr"/>
            <a:r>
              <a:rPr lang="en-US" sz="2400" b="1" dirty="0"/>
              <a:t>30%-have a picnic;</a:t>
            </a:r>
            <a:endParaRPr lang="ru-RU" sz="2400" b="1" dirty="0"/>
          </a:p>
          <a:p>
            <a:pPr algn="ctr"/>
            <a:r>
              <a:rPr lang="en-US" sz="2400" b="1" dirty="0"/>
              <a:t>10%-go to the cinemas and museums;</a:t>
            </a:r>
            <a:endParaRPr lang="ru-RU" sz="2400" b="1" dirty="0"/>
          </a:p>
          <a:p>
            <a:pPr algn="ctr"/>
            <a:r>
              <a:rPr lang="en-US" sz="2400" b="1" dirty="0"/>
              <a:t>10%-stay at home to have a cool shower.</a:t>
            </a:r>
            <a:endParaRPr lang="ru-RU" sz="2400" b="1" dirty="0"/>
          </a:p>
          <a:p>
            <a:pPr algn="ctr"/>
            <a:r>
              <a:rPr lang="en-US" sz="2400" b="1" dirty="0"/>
              <a:t> 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67809" y="5053246"/>
            <a:ext cx="652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In a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517720" y="5122908"/>
            <a:ext cx="7446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rainy       weather       most                     like to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31540" y="5586873"/>
            <a:ext cx="80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             very hot                         many      people   would like to                            </a:t>
            </a:r>
          </a:p>
          <a:p>
            <a:r>
              <a:rPr lang="en-US" sz="2400" b="1" dirty="0" smtClean="0"/>
              <a:t>                                                                                                                   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100392" y="5690895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…(or) … </a:t>
            </a:r>
            <a:endParaRPr lang="ru-RU" sz="24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35896" y="6091005"/>
            <a:ext cx="3934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400" b="1" dirty="0" smtClean="0"/>
              <a:t>some                       </a:t>
            </a:r>
            <a:r>
              <a:rPr lang="en-US" sz="2400" b="1" dirty="0"/>
              <a:t>want to</a:t>
            </a:r>
            <a:endParaRPr lang="ru-RU" sz="2400" b="1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120552" y="5150089"/>
            <a:ext cx="0" cy="10377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520752" y="5194682"/>
            <a:ext cx="0" cy="10377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923928" y="5194682"/>
            <a:ext cx="0" cy="10377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052358" y="5194682"/>
            <a:ext cx="0" cy="12231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156176" y="5213128"/>
            <a:ext cx="0" cy="12231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8100392" y="5244927"/>
            <a:ext cx="0" cy="12231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37628" y="4302974"/>
            <a:ext cx="2165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USE THE TABLE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06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23716"/>
            <a:ext cx="74888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Here is a letter from your friend John Barker.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Read it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and answer the questions. </a:t>
            </a:r>
            <a:endParaRPr lang="ru-RU" sz="2800" b="1" dirty="0">
              <a:solidFill>
                <a:srgbClr val="FF0000"/>
              </a:solidFill>
            </a:endParaRPr>
          </a:p>
          <a:p>
            <a:pPr lvl="0"/>
            <a:r>
              <a:rPr lang="en-US" sz="2400" b="1" dirty="0" smtClean="0"/>
              <a:t>1.</a:t>
            </a:r>
            <a:r>
              <a:rPr lang="en-US" sz="2400" dirty="0"/>
              <a:t> </a:t>
            </a:r>
            <a:r>
              <a:rPr lang="en-US" sz="2400" b="1" i="1" dirty="0"/>
              <a:t>Where does John want to spend his summer holidays?</a:t>
            </a:r>
            <a:endParaRPr lang="ru-RU" sz="2400" b="1" i="1" dirty="0"/>
          </a:p>
          <a:p>
            <a:pPr lvl="0"/>
            <a:r>
              <a:rPr lang="en-US" sz="2400" b="1" i="1" dirty="0" smtClean="0"/>
              <a:t>2. What </a:t>
            </a:r>
            <a:r>
              <a:rPr lang="en-US" sz="2400" b="1" i="1" dirty="0"/>
              <a:t>does the weather forecast say</a:t>
            </a:r>
            <a:r>
              <a:rPr lang="en-US" sz="2400" b="1" i="1" dirty="0" smtClean="0"/>
              <a:t>?</a:t>
            </a:r>
            <a:endParaRPr lang="ru-RU" sz="2400" b="1" i="1" dirty="0"/>
          </a:p>
        </p:txBody>
      </p:sp>
      <p:pic>
        <p:nvPicPr>
          <p:cNvPr id="3074" name="Picture 2" descr="https://fs00.infourok.ru/images/doc/96/114631/hello_html_m3d89205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8895"/>
            <a:ext cx="1522468" cy="14429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95006" y="1988840"/>
            <a:ext cx="71539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en-US" dirty="0" smtClean="0"/>
              <a:t> </a:t>
            </a:r>
            <a:r>
              <a:rPr lang="en-US" sz="2400" b="1" dirty="0"/>
              <a:t>Hi, my dear friends!</a:t>
            </a:r>
            <a:endParaRPr lang="ru-RU" sz="2400" b="1" dirty="0"/>
          </a:p>
          <a:p>
            <a:r>
              <a:rPr lang="ru-RU" sz="2400" b="1" dirty="0" smtClean="0"/>
              <a:t>   </a:t>
            </a:r>
            <a:r>
              <a:rPr lang="en-US" sz="2400" b="1" dirty="0" smtClean="0"/>
              <a:t>Summer </a:t>
            </a:r>
            <a:r>
              <a:rPr lang="en-US" sz="2400" b="1" dirty="0"/>
              <a:t>is coming! I’m going to spend (</a:t>
            </a:r>
            <a:r>
              <a:rPr lang="ru-RU" sz="2400" b="1" dirty="0"/>
              <a:t>провести</a:t>
            </a:r>
            <a:r>
              <a:rPr lang="en-US" sz="2400" b="1" dirty="0"/>
              <a:t>) my holidays on my </a:t>
            </a:r>
            <a:r>
              <a:rPr lang="en-US" sz="2400" b="1" dirty="0" smtClean="0"/>
              <a:t>grandparents‘</a:t>
            </a:r>
            <a:r>
              <a:rPr lang="ru-RU" sz="2400" b="1" dirty="0" smtClean="0"/>
              <a:t> </a:t>
            </a:r>
            <a:r>
              <a:rPr lang="en-US" sz="2400" b="1" dirty="0" smtClean="0"/>
              <a:t>farm</a:t>
            </a:r>
            <a:r>
              <a:rPr lang="en-US" sz="2400" b="1" dirty="0"/>
              <a:t>. But the weather forecast says summer is very rainy and cool today. What a nasty weather!</a:t>
            </a:r>
            <a:endParaRPr lang="ru-RU" sz="2400" b="1" dirty="0"/>
          </a:p>
          <a:p>
            <a:r>
              <a:rPr lang="en-US" sz="2400" b="1" dirty="0"/>
              <a:t> I can’t swim in the river, lie in the sun or play games in the street much.</a:t>
            </a:r>
            <a:endParaRPr lang="ru-RU" sz="2400" b="1" dirty="0"/>
          </a:p>
          <a:p>
            <a:r>
              <a:rPr lang="en-US" sz="2400" b="1" dirty="0"/>
              <a:t>I don’t know what to do. I need your advice (c</a:t>
            </a:r>
            <a:r>
              <a:rPr lang="ru-RU" sz="2400" b="1" dirty="0" err="1"/>
              <a:t>овет</a:t>
            </a:r>
            <a:r>
              <a:rPr lang="en-US" sz="2400" b="1" dirty="0"/>
              <a:t>).</a:t>
            </a:r>
            <a:endParaRPr lang="ru-RU" sz="2400" b="1" dirty="0"/>
          </a:p>
          <a:p>
            <a:r>
              <a:rPr lang="en-US" sz="2400" b="1" dirty="0"/>
              <a:t>    Bye,</a:t>
            </a:r>
            <a:endParaRPr lang="ru-RU" sz="2400" b="1" dirty="0"/>
          </a:p>
          <a:p>
            <a:r>
              <a:rPr lang="en-US" sz="2400" b="1" dirty="0"/>
              <a:t>   John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949280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/>
              <a:t>3.Can </a:t>
            </a:r>
            <a:r>
              <a:rPr lang="en-US" sz="2400" b="1" i="1" dirty="0"/>
              <a:t>you give him your advice what to do when it’s cool and rainy?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39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836712"/>
            <a:ext cx="712879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     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THE AIM </a:t>
            </a:r>
            <a:r>
              <a:rPr lang="en-US" sz="2800" b="1" dirty="0">
                <a:solidFill>
                  <a:srgbClr val="FF0000"/>
                </a:solidFill>
              </a:rPr>
              <a:t>of our lesson </a:t>
            </a:r>
            <a:r>
              <a:rPr lang="en-US" sz="2800" dirty="0" smtClean="0"/>
              <a:t>is</a:t>
            </a:r>
          </a:p>
          <a:p>
            <a:r>
              <a:rPr lang="en-US" sz="2800" dirty="0" smtClean="0"/>
              <a:t> </a:t>
            </a:r>
            <a:r>
              <a:rPr lang="en-US" sz="2800" b="1" dirty="0"/>
              <a:t>to learn to speak about weather in different seasons</a:t>
            </a:r>
            <a:r>
              <a:rPr lang="en-US" sz="2800" b="1" dirty="0" smtClean="0"/>
              <a:t>.</a:t>
            </a:r>
            <a:endParaRPr lang="ru-RU" sz="2800" b="1" dirty="0"/>
          </a:p>
          <a:p>
            <a:endParaRPr lang="en-US" dirty="0" smtClean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What </a:t>
            </a:r>
            <a:r>
              <a:rPr lang="en-US" sz="2800" b="1" dirty="0">
                <a:solidFill>
                  <a:srgbClr val="FF0000"/>
                </a:solidFill>
              </a:rPr>
              <a:t>do we need to do it?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068960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                                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We </a:t>
            </a:r>
            <a:r>
              <a:rPr lang="en-US" sz="2800" b="1" dirty="0">
                <a:solidFill>
                  <a:srgbClr val="FF0000"/>
                </a:solidFill>
              </a:rPr>
              <a:t>must: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en-US" sz="2200" b="1" dirty="0"/>
              <a:t>-remember the </a:t>
            </a:r>
            <a:r>
              <a:rPr lang="en-US" sz="2200" b="1" dirty="0" smtClean="0"/>
              <a:t>words and phrases about </a:t>
            </a:r>
            <a:r>
              <a:rPr lang="en-US" sz="2200" b="1" dirty="0"/>
              <a:t>weather and speak them well</a:t>
            </a:r>
            <a:r>
              <a:rPr lang="en-US" sz="2200" b="1" dirty="0" smtClean="0"/>
              <a:t>;</a:t>
            </a:r>
          </a:p>
          <a:p>
            <a:endParaRPr lang="ru-RU" sz="2200" b="1" dirty="0"/>
          </a:p>
          <a:p>
            <a:r>
              <a:rPr lang="en-US" sz="2200" b="1" dirty="0"/>
              <a:t>-remember  the grammar rules to speak good English</a:t>
            </a:r>
            <a:r>
              <a:rPr lang="en-US" sz="2200" b="1" dirty="0" smtClean="0"/>
              <a:t>;</a:t>
            </a:r>
          </a:p>
          <a:p>
            <a:endParaRPr lang="ru-RU" sz="2200" b="1" dirty="0"/>
          </a:p>
          <a:p>
            <a:r>
              <a:rPr lang="en-US" sz="2200" b="1" dirty="0"/>
              <a:t>-sum up (c</a:t>
            </a:r>
            <a:r>
              <a:rPr lang="ru-RU" sz="2200" b="1" dirty="0" err="1"/>
              <a:t>уммировать</a:t>
            </a:r>
            <a:r>
              <a:rPr lang="en-US" sz="2200" b="1" dirty="0"/>
              <a:t>) all the information to speak about weather in different seasons.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7603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5221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s://surveymonkey-assets.s3.amazonaws.com/survey/115986322/e6c2f9ca-ca67-4764-9a1d-85dbbb54c4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3163" y="1473702"/>
            <a:ext cx="9124911" cy="346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64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106399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</a:t>
            </a:r>
            <a:r>
              <a:rPr lang="en-US" dirty="0" smtClean="0"/>
              <a:t>https</a:t>
            </a:r>
            <a:r>
              <a:rPr lang="en-US" dirty="0"/>
              <a:t>://surveymonkey-assets.s3.amazonaws.com/survey/115986322/e6c2f9ca-ca67-4764-9a1d-85dbbb54c4a0.gif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61694" y="764704"/>
            <a:ext cx="3620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RESOURCES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988840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1.</a:t>
            </a:r>
            <a:r>
              <a:rPr lang="en-US" dirty="0" smtClean="0"/>
              <a:t>https</a:t>
            </a:r>
            <a:r>
              <a:rPr lang="en-US" dirty="0"/>
              <a:t>://www.youtube.com/watch?v=KQxRI9SsM04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2358172"/>
            <a:ext cx="5312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 </a:t>
            </a:r>
            <a:r>
              <a:rPr lang="en-US" dirty="0" smtClean="0"/>
              <a:t>https</a:t>
            </a:r>
            <a:r>
              <a:rPr lang="en-US" dirty="0"/>
              <a:t>://www.youtube.com/watch?v=VURNQis0xrQ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2715001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</a:t>
            </a:r>
            <a:r>
              <a:rPr lang="en-US" dirty="0" smtClean="0"/>
              <a:t>https</a:t>
            </a:r>
            <a:r>
              <a:rPr lang="en-US" dirty="0"/>
              <a:t>://www.youtube.com/watch?v=0CvkdOv-98I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84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908720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</a:t>
            </a:r>
            <a:r>
              <a:rPr lang="en-US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ead </a:t>
            </a:r>
            <a:r>
              <a:rPr lang="en-US" sz="2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poem and guess what we are going to speak today about. </a:t>
            </a:r>
            <a:r>
              <a:rPr lang="en-US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Read </a:t>
            </a:r>
            <a:r>
              <a:rPr lang="en-US" sz="2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aloud by line.</a:t>
            </a:r>
            <a:endParaRPr lang="ru-RU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1396" y="2088778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In winter it’s snowy, slippery(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скользко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), foggy.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In summer it’s sunny and fine.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In autumn it’s cloudy, windy and rainy.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In spring you want to jump up to the sky.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…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No matter (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не имеет значения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) what we do or say,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We have weather every day.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http://st.depositphotos.com/1003852/176/v/950/depositphotos_1760490-Sun-through-the-season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500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836712"/>
            <a:ext cx="712879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     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THE AIM </a:t>
            </a:r>
            <a:r>
              <a:rPr lang="en-US" sz="2800" b="1" dirty="0">
                <a:solidFill>
                  <a:srgbClr val="FF0000"/>
                </a:solidFill>
              </a:rPr>
              <a:t>of our lesson </a:t>
            </a:r>
            <a:r>
              <a:rPr lang="en-US" sz="2800" dirty="0" smtClean="0"/>
              <a:t>is</a:t>
            </a:r>
          </a:p>
          <a:p>
            <a:r>
              <a:rPr lang="en-US" sz="2800" dirty="0" smtClean="0"/>
              <a:t> </a:t>
            </a:r>
            <a:r>
              <a:rPr lang="en-US" sz="2800" b="1" dirty="0"/>
              <a:t>to learn to speak about weather in different seasons</a:t>
            </a:r>
            <a:r>
              <a:rPr lang="en-US" sz="2800" b="1" dirty="0" smtClean="0"/>
              <a:t>.</a:t>
            </a:r>
            <a:endParaRPr lang="ru-RU" sz="2800" b="1" dirty="0"/>
          </a:p>
          <a:p>
            <a:endParaRPr lang="en-US" dirty="0" smtClean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What </a:t>
            </a:r>
            <a:r>
              <a:rPr lang="en-US" sz="2800" b="1" dirty="0">
                <a:solidFill>
                  <a:srgbClr val="FF0000"/>
                </a:solidFill>
              </a:rPr>
              <a:t>do we need to do it?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068960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                                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We </a:t>
            </a:r>
            <a:r>
              <a:rPr lang="en-US" sz="2800" b="1" dirty="0">
                <a:solidFill>
                  <a:srgbClr val="FF0000"/>
                </a:solidFill>
              </a:rPr>
              <a:t>must: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en-US" sz="2200" b="1" dirty="0"/>
              <a:t>-remember the </a:t>
            </a:r>
            <a:r>
              <a:rPr lang="en-US" sz="2200" b="1" dirty="0" smtClean="0"/>
              <a:t>words and phrases about </a:t>
            </a:r>
            <a:r>
              <a:rPr lang="en-US" sz="2200" b="1" dirty="0"/>
              <a:t>weather and speak them well</a:t>
            </a:r>
            <a:r>
              <a:rPr lang="en-US" sz="2200" b="1" dirty="0" smtClean="0"/>
              <a:t>;</a:t>
            </a:r>
          </a:p>
          <a:p>
            <a:endParaRPr lang="ru-RU" sz="2200" b="1" dirty="0"/>
          </a:p>
          <a:p>
            <a:r>
              <a:rPr lang="en-US" sz="2200" b="1" dirty="0"/>
              <a:t>-remember  the grammar rules to speak good English</a:t>
            </a:r>
            <a:r>
              <a:rPr lang="en-US" sz="2200" b="1" dirty="0" smtClean="0"/>
              <a:t>;</a:t>
            </a:r>
          </a:p>
          <a:p>
            <a:endParaRPr lang="ru-RU" sz="2200" b="1" dirty="0"/>
          </a:p>
          <a:p>
            <a:r>
              <a:rPr lang="en-US" sz="2200" b="1" dirty="0"/>
              <a:t>-sum up (c</a:t>
            </a:r>
            <a:r>
              <a:rPr lang="ru-RU" sz="2200" b="1" dirty="0" err="1"/>
              <a:t>уммировать</a:t>
            </a:r>
            <a:r>
              <a:rPr lang="en-US" sz="2200" b="1" dirty="0"/>
              <a:t>) all the information to speak about weather in different seasons.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106011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510" y="-14354"/>
            <a:ext cx="9182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14998" y="132800"/>
            <a:ext cx="3036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Memory game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1046" y="692696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How many words and phrases about the weather do you know? </a:t>
            </a:r>
            <a:endParaRPr lang="ru-RU" sz="2400" b="1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805354"/>
            <a:ext cx="5976664" cy="3692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1916832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https://www.youtube.com/watch?v=VURNQis0xrQ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237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66" y="-46294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474" y="450682"/>
            <a:ext cx="7601183" cy="1211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Test </a:t>
            </a:r>
            <a:r>
              <a:rPr lang="en-US" sz="3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each other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!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(Проверьте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друг друга!) </a:t>
            </a:r>
            <a:endParaRPr lang="en-US" sz="3200" b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                       Choose the right word.</a:t>
            </a: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 descr="http://englishwell.biz/uploads/taginator/Nov-2015/exercises-for-the-weather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144"/>
          <a:stretch/>
        </p:blipFill>
        <p:spPr bwMode="auto">
          <a:xfrm>
            <a:off x="1357722" y="1530826"/>
            <a:ext cx="1359187" cy="46697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Скругленный прямоугольник 2"/>
          <p:cNvSpPr/>
          <p:nvPr/>
        </p:nvSpPr>
        <p:spPr>
          <a:xfrm>
            <a:off x="491135" y="6021287"/>
            <a:ext cx="3456384" cy="756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THE  KEYS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1)c); 2)c; 3)b; 4)c; 5)a; 6)b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1698026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1. </a:t>
            </a:r>
            <a:r>
              <a:rPr lang="en-US" sz="2800" b="1" dirty="0" smtClean="0"/>
              <a:t>a)windy</a:t>
            </a:r>
            <a:r>
              <a:rPr lang="en-US" sz="2800" b="1" dirty="0"/>
              <a:t>; b) cold; c) cloudy</a:t>
            </a:r>
            <a:endParaRPr lang="ru-RU" sz="2800" dirty="0"/>
          </a:p>
          <a:p>
            <a:r>
              <a:rPr lang="ru-RU" sz="2800" b="1" dirty="0" smtClean="0"/>
              <a:t>2. </a:t>
            </a:r>
            <a:r>
              <a:rPr lang="en-US" sz="2800" b="1" dirty="0" smtClean="0"/>
              <a:t>a)cloudy</a:t>
            </a:r>
            <a:r>
              <a:rPr lang="en-US" sz="2800" b="1" dirty="0"/>
              <a:t>; b) sunny; c) </a:t>
            </a:r>
            <a:r>
              <a:rPr lang="ru-RU" sz="2800" b="1" dirty="0" smtClean="0"/>
              <a:t>   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</a:t>
            </a:r>
            <a:r>
              <a:rPr lang="en-US" sz="2800" b="1" dirty="0" smtClean="0"/>
              <a:t>snowy</a:t>
            </a:r>
            <a:endParaRPr lang="ru-RU" sz="2800" dirty="0"/>
          </a:p>
          <a:p>
            <a:endParaRPr lang="en-US" sz="2800" b="1" dirty="0" smtClean="0"/>
          </a:p>
          <a:p>
            <a:r>
              <a:rPr lang="ru-RU" sz="2800" b="1" dirty="0" smtClean="0"/>
              <a:t>3. </a:t>
            </a:r>
            <a:r>
              <a:rPr lang="en-US" sz="2800" b="1" dirty="0" smtClean="0"/>
              <a:t>a</a:t>
            </a:r>
            <a:r>
              <a:rPr lang="en-US" sz="2800" b="1" dirty="0"/>
              <a:t>) sunny; b) hot; c)windy</a:t>
            </a:r>
            <a:endParaRPr lang="ru-RU" sz="2800" dirty="0"/>
          </a:p>
          <a:p>
            <a:r>
              <a:rPr lang="en-US" sz="2800" b="1" dirty="0"/>
              <a:t> </a:t>
            </a:r>
            <a:endParaRPr lang="en-US" sz="2800" b="1" dirty="0" smtClean="0"/>
          </a:p>
          <a:p>
            <a:r>
              <a:rPr lang="ru-RU" sz="2800" b="1" dirty="0" smtClean="0"/>
              <a:t>4. </a:t>
            </a:r>
            <a:r>
              <a:rPr lang="en-US" sz="2800" b="1" dirty="0" smtClean="0"/>
              <a:t>a)snowy</a:t>
            </a:r>
            <a:r>
              <a:rPr lang="en-US" sz="2800" b="1" dirty="0"/>
              <a:t>; b) cold; c) sunny</a:t>
            </a:r>
            <a:endParaRPr lang="ru-RU" sz="2800" dirty="0"/>
          </a:p>
          <a:p>
            <a:r>
              <a:rPr lang="en-US" sz="2800" b="1" dirty="0"/>
              <a:t> </a:t>
            </a:r>
            <a:r>
              <a:rPr lang="ru-RU" sz="2800" b="1" dirty="0" smtClean="0"/>
              <a:t>5. </a:t>
            </a:r>
            <a:r>
              <a:rPr lang="en-US" sz="2800" b="1" dirty="0" smtClean="0"/>
              <a:t>a)windy</a:t>
            </a:r>
            <a:r>
              <a:rPr lang="en-US" sz="2800" b="1" dirty="0"/>
              <a:t>; b) cloudy; c) hot</a:t>
            </a:r>
            <a:endParaRPr lang="ru-RU" sz="2800" dirty="0"/>
          </a:p>
          <a:p>
            <a:r>
              <a:rPr lang="en-US" sz="2800" b="1" dirty="0"/>
              <a:t> </a:t>
            </a:r>
            <a:endParaRPr lang="en-US" sz="2800" b="1" dirty="0" smtClean="0"/>
          </a:p>
          <a:p>
            <a:r>
              <a:rPr lang="ru-RU" sz="2800" b="1" dirty="0" smtClean="0"/>
              <a:t>6. </a:t>
            </a:r>
            <a:r>
              <a:rPr lang="en-US" sz="2800" b="1" dirty="0" smtClean="0"/>
              <a:t>a</a:t>
            </a:r>
            <a:r>
              <a:rPr lang="en-US" sz="2800" b="1" dirty="0"/>
              <a:t>) hot; b) cold; c) cloudy</a:t>
            </a:r>
            <a:endParaRPr lang="ru-RU" sz="2800" dirty="0"/>
          </a:p>
        </p:txBody>
      </p:sp>
      <p:pic>
        <p:nvPicPr>
          <p:cNvPr id="7" name="Picture 3" descr="6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145882"/>
            <a:ext cx="94456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076056" y="6021288"/>
            <a:ext cx="3526686" cy="7713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POINTS </a:t>
            </a:r>
            <a:r>
              <a:rPr lang="ru-RU" b="1" dirty="0" smtClean="0">
                <a:solidFill>
                  <a:srgbClr val="C00000"/>
                </a:solidFill>
              </a:rPr>
              <a:t>(БАЛЛЫ)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6- «5» ;    5- «4»;     4- «3»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</a:t>
            </a:r>
            <a:r>
              <a:rPr lang="en-US" b="1" dirty="0" smtClean="0">
                <a:solidFill>
                  <a:srgbClr val="C00000"/>
                </a:solidFill>
              </a:rPr>
              <a:t>≤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en-US" b="1" dirty="0" smtClean="0">
                <a:solidFill>
                  <a:srgbClr val="C00000"/>
                </a:solidFill>
              </a:rPr>
              <a:t>Try again! (</a:t>
            </a:r>
            <a:r>
              <a:rPr lang="ru-RU" b="1" dirty="0" smtClean="0">
                <a:solidFill>
                  <a:srgbClr val="C00000"/>
                </a:solidFill>
              </a:rPr>
              <a:t>Попробуй снова!)</a:t>
            </a:r>
            <a:endParaRPr lang="en-US" b="1" dirty="0" smtClean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72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328300"/>
            <a:ext cx="35497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Let’s </a:t>
            </a:r>
            <a:r>
              <a:rPr lang="en-US" sz="3200" b="1" dirty="0">
                <a:solidFill>
                  <a:srgbClr val="C00000"/>
                </a:solidFill>
              </a:rPr>
              <a:t>sing the </a:t>
            </a:r>
            <a:r>
              <a:rPr lang="en-US" sz="3200" b="1" dirty="0" smtClean="0">
                <a:solidFill>
                  <a:srgbClr val="C00000"/>
                </a:solidFill>
              </a:rPr>
              <a:t>song!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1340768"/>
            <a:ext cx="6552728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1484784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https://www.youtube.com/watch?v=0CvkdOv-98I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3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82246" y="705454"/>
            <a:ext cx="35028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REMEMBER!!!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7586" y="1844824"/>
            <a:ext cx="30451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3043" y="1772816"/>
            <a:ext cx="24563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PAST  SIMPLE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01810" y="2780928"/>
            <a:ext cx="26567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</a:t>
            </a:r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is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sunny.</a:t>
            </a:r>
          </a:p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86607" y="2780928"/>
            <a:ext cx="32117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</a:t>
            </a:r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was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sunny.</a:t>
            </a:r>
          </a:p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3" descr="Рисунок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86969" y="1277471"/>
            <a:ext cx="741363" cy="2705547"/>
          </a:xfrm>
          <a:prstGeom prst="rect">
            <a:avLst/>
          </a:prstGeom>
          <a:noFill/>
        </p:spPr>
      </p:pic>
      <p:pic>
        <p:nvPicPr>
          <p:cNvPr id="9" name="Picture 21" descr="отве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1593" y="590924"/>
            <a:ext cx="1517186" cy="88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https://www.colourbox.com/preview/1759101-weather-and-season-symbols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4378" y="3504203"/>
            <a:ext cx="3226544" cy="3284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7808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://www.cleanri.com/postpic/2012/06/classroom-weather-chart-for-kids_444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7128791" cy="48965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Прямоугольник 1"/>
          <p:cNvSpPr/>
          <p:nvPr/>
        </p:nvSpPr>
        <p:spPr>
          <a:xfrm>
            <a:off x="965946" y="692696"/>
            <a:ext cx="69490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Let’s talk about the weather!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0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35841"/>
            <a:ext cx="91439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530037"/>
            <a:ext cx="6788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Read the text. What is it about? (</a:t>
            </a:r>
            <a:r>
              <a:rPr lang="ru-RU" sz="2800" b="1" dirty="0">
                <a:solidFill>
                  <a:srgbClr val="FF0000"/>
                </a:solidFill>
              </a:rPr>
              <a:t>О чём он</a:t>
            </a:r>
            <a:r>
              <a:rPr lang="en-US" sz="2800" b="1" dirty="0">
                <a:solidFill>
                  <a:srgbClr val="FF0000"/>
                </a:solidFill>
              </a:rPr>
              <a:t>?)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    </a:t>
            </a:r>
            <a:r>
              <a:rPr lang="en-US" sz="2800" b="1" dirty="0" smtClean="0"/>
              <a:t>In </a:t>
            </a:r>
            <a:r>
              <a:rPr lang="en-US" sz="2800" b="1" dirty="0"/>
              <a:t>Britain people like to speak about the weather every day.</a:t>
            </a:r>
            <a:endParaRPr lang="ru-RU" sz="2800" b="1" dirty="0"/>
          </a:p>
          <a:p>
            <a:r>
              <a:rPr lang="en-US" sz="2800" b="1" dirty="0" smtClean="0"/>
              <a:t>   Spring </a:t>
            </a:r>
            <a:r>
              <a:rPr lang="en-US" sz="2800" b="1" dirty="0"/>
              <a:t>in Great Britain is a nice season. The weather is comfortable. It is </a:t>
            </a:r>
            <a:r>
              <a:rPr lang="en-US" sz="2800" b="1" dirty="0" smtClean="0"/>
              <a:t>warm</a:t>
            </a:r>
            <a:r>
              <a:rPr lang="ru-RU" sz="2800" b="1" dirty="0" smtClean="0"/>
              <a:t> </a:t>
            </a:r>
            <a:r>
              <a:rPr lang="en-US" sz="2800" b="1" dirty="0" smtClean="0"/>
              <a:t>and dry. </a:t>
            </a:r>
            <a:r>
              <a:rPr lang="en-US" sz="2800" b="1" dirty="0"/>
              <a:t>The trees and grass are green.</a:t>
            </a:r>
            <a:endParaRPr lang="ru-RU" sz="2800" b="1" dirty="0"/>
          </a:p>
          <a:p>
            <a:r>
              <a:rPr lang="en-US" sz="2800" b="1" dirty="0" smtClean="0"/>
              <a:t>   The </a:t>
            </a:r>
            <a:r>
              <a:rPr lang="en-US" sz="2800" b="1" dirty="0"/>
              <a:t>British summer is a pleasant time too. The weather is sunny but not very hot. It's often windy. </a:t>
            </a:r>
            <a:endParaRPr lang="ru-RU" sz="2800" b="1" dirty="0"/>
          </a:p>
          <a:p>
            <a:r>
              <a:rPr lang="en-US" sz="2800" b="1" dirty="0"/>
              <a:t> </a:t>
            </a:r>
            <a:r>
              <a:rPr lang="en-US" sz="2800" b="1" dirty="0" smtClean="0"/>
              <a:t>  Autumn </a:t>
            </a:r>
            <a:r>
              <a:rPr lang="en-US" sz="2800" b="1" dirty="0"/>
              <a:t>is a nasty season. It is often stormy and rainy.</a:t>
            </a:r>
            <a:endParaRPr lang="ru-RU" sz="2800" b="1" dirty="0"/>
          </a:p>
          <a:p>
            <a:r>
              <a:rPr lang="en-US" sz="2800" b="1" dirty="0"/>
              <a:t> </a:t>
            </a:r>
            <a:r>
              <a:rPr lang="en-US" sz="2800" b="1" dirty="0" smtClean="0"/>
              <a:t>  Winter </a:t>
            </a:r>
            <a:r>
              <a:rPr lang="en-US" sz="2800" b="1" dirty="0"/>
              <a:t>is not very cold. There is not much snow in winter. It is rainy and foggy.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828" y="5288340"/>
            <a:ext cx="88483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Use </a:t>
            </a:r>
            <a:r>
              <a:rPr lang="en-US" sz="3000" b="1" dirty="0">
                <a:solidFill>
                  <a:srgbClr val="FF0000"/>
                </a:solidFill>
              </a:rPr>
              <a:t>the </a:t>
            </a:r>
            <a:r>
              <a:rPr lang="en-US" sz="3000" b="1" dirty="0" smtClean="0">
                <a:solidFill>
                  <a:srgbClr val="FF0000"/>
                </a:solidFill>
              </a:rPr>
              <a:t>information from the text</a:t>
            </a:r>
          </a:p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 </a:t>
            </a:r>
            <a:r>
              <a:rPr lang="en-US" sz="3000" b="1" dirty="0">
                <a:solidFill>
                  <a:srgbClr val="FF0000"/>
                </a:solidFill>
              </a:rPr>
              <a:t>to speak about the weather in Russia.</a:t>
            </a:r>
            <a:endParaRPr lang="ru-RU" sz="3000" b="1" dirty="0">
              <a:solidFill>
                <a:srgbClr val="FF0000"/>
              </a:solidFill>
            </a:endParaRPr>
          </a:p>
          <a:p>
            <a:endParaRPr lang="ru-RU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9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873</Words>
  <Application>Microsoft Office PowerPoint</Application>
  <PresentationFormat>Экран (4:3)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Вова</dc:creator>
  <cp:lastModifiedBy>Вова</cp:lastModifiedBy>
  <cp:revision>49</cp:revision>
  <dcterms:created xsi:type="dcterms:W3CDTF">2017-06-04T13:25:33Z</dcterms:created>
  <dcterms:modified xsi:type="dcterms:W3CDTF">2017-06-12T08:02:16Z</dcterms:modified>
</cp:coreProperties>
</file>