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2"/>
  </p:notesMasterIdLst>
  <p:sldIdLst>
    <p:sldId id="256" r:id="rId2"/>
    <p:sldId id="288" r:id="rId3"/>
    <p:sldId id="282" r:id="rId4"/>
    <p:sldId id="283" r:id="rId5"/>
    <p:sldId id="297" r:id="rId6"/>
    <p:sldId id="300" r:id="rId7"/>
    <p:sldId id="301" r:id="rId8"/>
    <p:sldId id="298" r:id="rId9"/>
    <p:sldId id="299" r:id="rId10"/>
    <p:sldId id="264" r:id="rId11"/>
    <p:sldId id="265" r:id="rId12"/>
    <p:sldId id="266" r:id="rId13"/>
    <p:sldId id="276" r:id="rId14"/>
    <p:sldId id="277" r:id="rId15"/>
    <p:sldId id="267" r:id="rId16"/>
    <p:sldId id="268" r:id="rId17"/>
    <p:sldId id="281" r:id="rId18"/>
    <p:sldId id="294" r:id="rId19"/>
    <p:sldId id="273" r:id="rId20"/>
    <p:sldId id="295" r:id="rId2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28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F9001B-F4E3-47CB-8793-5489F6E9D424}" type="datetimeFigureOut">
              <a:rPr lang="ru-RU" smtClean="0"/>
              <a:t>09.09.2016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ED63A-5803-4DF4-A8CA-5AC9E4FA9F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86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gif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презентации &quot;Школьный праздничны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"/>
            <a:ext cx="914399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" y="838200"/>
            <a:ext cx="822960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Районное методическое объединение </a:t>
            </a:r>
          </a:p>
          <a:p>
            <a:pPr algn="ctr"/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учителей начальных классов </a:t>
            </a:r>
          </a:p>
          <a:p>
            <a:pPr algn="ctr"/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(1 классов) </a:t>
            </a:r>
          </a:p>
          <a:p>
            <a:pPr algn="ctr"/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2016-2017 учебный год</a:t>
            </a:r>
            <a:r>
              <a:rPr lang="ru-RU" sz="28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Шаблон &quot;Радужная рамка&quot; —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04800" y="685800"/>
            <a:ext cx="85344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Обучение в 1-х классах осуществляется с соблюдением следующих дополнительных</a:t>
            </a:r>
          </a:p>
          <a:p>
            <a:pPr algn="ctr"/>
            <a:r>
              <a:rPr lang="ru-RU" sz="3200" b="1" dirty="0" smtClean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требований:</a:t>
            </a:r>
          </a:p>
          <a:p>
            <a:r>
              <a:rPr lang="ru-RU" sz="3200" dirty="0" smtClean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- учебные занятия проводятся по 5-дневной учебной неделе и только в первую смену;</a:t>
            </a:r>
          </a:p>
          <a:p>
            <a:r>
              <a:rPr lang="ru-RU" sz="3200" dirty="0" smtClean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- учебные занятия в 1-х классах проводятся по 35 минут. Образовательную</a:t>
            </a:r>
            <a:r>
              <a:rPr lang="ru-RU" sz="3200" dirty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недельную нагрузку необходимо равномерно распределить в течение учебной недели для обучающихся – не более 4 уроков в день.</a:t>
            </a:r>
            <a:endParaRPr lang="ru-RU" sz="3200" dirty="0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Шаблон &quot;Радужная рамка&quot; —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4800" y="304800"/>
            <a:ext cx="8610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Базисный учебный план для 1-4-х классов ориентирован на 4-летний нормативный</a:t>
            </a:r>
          </a:p>
          <a:p>
            <a:pPr algn="ctr"/>
            <a:r>
              <a:rPr lang="ru-RU" sz="3200" b="1" dirty="0" smtClean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срок освоения государственных образовательных стандартов и программ начального</a:t>
            </a:r>
          </a:p>
          <a:p>
            <a:pPr algn="ctr"/>
            <a:r>
              <a:rPr lang="ru-RU" sz="3200" b="1" dirty="0" smtClean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общего образования. </a:t>
            </a:r>
          </a:p>
          <a:p>
            <a:endParaRPr lang="ru-RU" sz="3200" dirty="0" smtClean="0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Продолжительность учебного года: </a:t>
            </a:r>
          </a:p>
          <a:p>
            <a:pPr algn="ctr"/>
            <a:r>
              <a:rPr lang="ru-RU" sz="3200" dirty="0" smtClean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35 учебных недель.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Шаблон &quot;Радужная рамка&quot; —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42900" y="609600"/>
            <a:ext cx="84582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/>
              <a:t>Уроки гражданственности Донбасса </a:t>
            </a:r>
            <a:endParaRPr lang="ru-RU" sz="2800" b="1" dirty="0" smtClean="0"/>
          </a:p>
          <a:p>
            <a:pPr algn="ctr"/>
            <a:endParaRPr lang="ru-RU" sz="2800" b="1" dirty="0" smtClean="0"/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Базисным учебным планом на 2016-2017 учебный год на изучение спецкурса «Уроки гражданственности Донбасса» отводится 1 час в неделю. Календарное планирование составляется в соответствии с программой образовательно-воспитательного курса «Уроки гражданственности Донбасса 1-11 классы», расположенной на сайте Министерства образования и науки Донецкой Народной Республики (http://mondnr.ru/), отдела начального образования Донецкого РИДПО (http://nachalo2015.ucoz.com/). </a:t>
            </a:r>
            <a:endParaRPr lang="ru-RU" sz="2800" dirty="0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Шаблон &quot;Радужная рамка&quot; —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04800" y="3329460"/>
            <a:ext cx="8610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/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304800"/>
            <a:ext cx="86106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Математика и информатика </a:t>
            </a:r>
            <a:endParaRPr lang="ru-RU" sz="2400" b="1" dirty="0" smtClean="0"/>
          </a:p>
          <a:p>
            <a:r>
              <a:rPr lang="ru-RU" sz="2400" dirty="0"/>
              <a:t>В соответствии с Базисным учебным планом на изучение математики в каждом классе начальной школы отводится по 4 часа в неделю. При календарно-тематическом планировании необходимо руководствоваться Программой «Математика: 1-4 </a:t>
            </a:r>
            <a:r>
              <a:rPr lang="ru-RU" sz="2400" dirty="0" err="1"/>
              <a:t>кл</a:t>
            </a:r>
            <a:r>
              <a:rPr lang="ru-RU" sz="2400" dirty="0"/>
              <a:t>.: программа для </a:t>
            </a:r>
            <a:r>
              <a:rPr lang="ru-RU" sz="2400" dirty="0" err="1"/>
              <a:t>общеобразоват</a:t>
            </a:r>
            <a:r>
              <a:rPr lang="ru-RU" sz="2400" dirty="0"/>
              <a:t>. организаций /сост. Калита В.В., </a:t>
            </a:r>
            <a:r>
              <a:rPr lang="ru-RU" sz="2400" dirty="0" err="1"/>
              <a:t>Селивёрстова</a:t>
            </a:r>
            <a:r>
              <a:rPr lang="ru-RU" sz="2400" dirty="0"/>
              <a:t> О.А., </a:t>
            </a:r>
            <a:r>
              <a:rPr lang="ru-RU" sz="2400" dirty="0" err="1"/>
              <a:t>Стиценко</a:t>
            </a:r>
            <a:r>
              <a:rPr lang="ru-RU" sz="2400" dirty="0"/>
              <a:t> Н.В., </a:t>
            </a:r>
            <a:r>
              <a:rPr lang="ru-RU" sz="2400" dirty="0" err="1"/>
              <a:t>Чижко</a:t>
            </a:r>
            <a:r>
              <a:rPr lang="ru-RU" sz="2400" dirty="0"/>
              <a:t> В.В.,</a:t>
            </a:r>
            <a:r>
              <a:rPr lang="ru-RU" sz="2400" dirty="0" err="1"/>
              <a:t>Короневская</a:t>
            </a:r>
            <a:r>
              <a:rPr lang="ru-RU" sz="2400" dirty="0"/>
              <a:t> Н.Н., Леонова М.П.; ДИППО. – Донецк: Истоки, 2015», рекомендованной Министерством образования и науки ДНР (приказ № 407 от 18.08.2015г.). 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/>
              <a:t>Учебный предмет «Информатика и ИКТ» изучается с 3-го класса в образовательной отрасли «Математика и информатика», со 2-го класса может вводиться за счёт часов компонента общеобразовательной организации при наличии кадрового, учебно-методического и материально-технического обеспечения. </a:t>
            </a:r>
            <a:endParaRPr lang="ru-RU" sz="2400" dirty="0" smtClean="0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Шаблон &quot;Радужная рамка&quot; —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04800" y="3329460"/>
            <a:ext cx="8610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/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152400"/>
            <a:ext cx="86106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Русский </a:t>
            </a:r>
            <a:r>
              <a:rPr lang="ru-RU" sz="2400" b="1" dirty="0"/>
              <a:t>язык и литературное чтение </a:t>
            </a:r>
            <a:endParaRPr lang="ru-RU" sz="2400" b="1" dirty="0" smtClean="0"/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Обращаем внимание, что в соответствии с принятым Базисным учебным планом на 2016-2017 учебный год в 1 классе добавилось 2 часа на «Обучение грамоте».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указанных в программе часов, содержание (темы уроков) по «Обучению грамоте» учитель распределяет сам в зависимости от особенностей подготовки класса. Учитель может самостоятельно определять, какие именно материалы и в каком объёме целесообразнее использовать на конкретном уроке. Исходя из этого, он планирует учебную деятельность читающих детей.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Составной частью литературного чтения являются уроки внеклассного чтения. В 1 классе (в период обучения грамоте) на работу по внеклассному чтению отводится 20 мин урока литературного чтения один раз в неделю. </a:t>
            </a:r>
            <a:endParaRPr lang="ru-RU" sz="2300" dirty="0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Шаблон &quot;Радужная рамка&quot; —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" y="838200"/>
            <a:ext cx="861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dirty="0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95300" y="1130587"/>
            <a:ext cx="70485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рекомендованных для заучивания наизусть литературных произведений будет размещен на сайте отдела начального образования Донецкого РИДПО (http://nachalo2015.ucoz.com/).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775" y="2438400"/>
            <a:ext cx="2432050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Шаблон &quot;Радужная рамка&quot; —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" y="838200"/>
            <a:ext cx="861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dirty="0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1000" y="335846"/>
            <a:ext cx="85344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Окружающий мир </a:t>
            </a:r>
            <a:endParaRPr lang="ru-RU" sz="2600" dirty="0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/>
              <a:t>В Базисном учебном плане на 2016-2017 учебный год на изучение интегрированного учебного предмета «Окружающий мир» в 1-3-х классах выделяется 1 час в неделю </a:t>
            </a:r>
            <a:r>
              <a:rPr lang="ru-RU" sz="2800" dirty="0" smtClean="0"/>
              <a:t>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Акцентируем внимание на то, что Программой предусмотрена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младших школьников, в том числе и выполнение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краеведческих проектов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Участие в проектной работе способствует самореализации и самовыражению обучающихся, достижению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личностных и предметных результатов. Младшие школьники, осуществляя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 информации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разных источников (в том числе и в сети Интернет), учатся объединять знания из разных образовательных областей, обобщать их и представлять в разных формах (вербальной и наглядной).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Шаблон &quot;Радужная рамка&quot; —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" y="838200"/>
            <a:ext cx="861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dirty="0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9201" y="1295400"/>
            <a:ext cx="7239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МАТЕМАТИКА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828800" y="228600"/>
            <a:ext cx="57911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4400" dirty="0" smtClean="0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" y="1676400"/>
            <a:ext cx="861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4800" y="197346"/>
            <a:ext cx="8534400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Украинский язык и литературное чтение </a:t>
            </a:r>
            <a:endParaRPr lang="ru-RU" sz="3200" dirty="0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 классе предусмотрен устный курс (1 час в неделю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календарно-тематическом планировании необходимо руководствоваться Программой «Украинский язык и литературное чтение 1-4 класс», рекомендованной Министерством образования и науки Донецкой Народной Республики на 2016-2017 учебный год.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разработана в соответствии с Государственным образовательным стандартом начального общего образования и определяет цель, задачи, планируемые результаты, а также основное содержание указанного учебного предмета. Учебный курс интегрирован. Объединяет язык и литературное чтение. 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" descr="Шаблон &quot;Радужная рамка&quot; —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Прямоугольник 3"/>
          <p:cNvSpPr>
            <a:spLocks noChangeArrowheads="1"/>
          </p:cNvSpPr>
          <p:nvPr/>
        </p:nvSpPr>
        <p:spPr bwMode="auto">
          <a:xfrm>
            <a:off x="228600" y="838200"/>
            <a:ext cx="8610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1" name="Прямоугольник 5"/>
          <p:cNvSpPr>
            <a:spLocks noChangeArrowheads="1"/>
          </p:cNvSpPr>
          <p:nvPr/>
        </p:nvSpPr>
        <p:spPr bwMode="auto">
          <a:xfrm>
            <a:off x="1219200" y="1295400"/>
            <a:ext cx="7239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Calibri" pitchFamily="34" charset="0"/>
              </a:rPr>
              <a:t>МАТЕМАТИКА</a:t>
            </a:r>
            <a:endParaRPr lang="ru-RU">
              <a:latin typeface="Calibri" pitchFamily="34" charset="0"/>
            </a:endParaRPr>
          </a:p>
        </p:txBody>
      </p:sp>
      <p:sp>
        <p:nvSpPr>
          <p:cNvPr id="37892" name="Прямоугольник 6"/>
          <p:cNvSpPr>
            <a:spLocks noChangeArrowheads="1"/>
          </p:cNvSpPr>
          <p:nvPr/>
        </p:nvSpPr>
        <p:spPr bwMode="auto">
          <a:xfrm>
            <a:off x="1828800" y="228600"/>
            <a:ext cx="57912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4400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3" name="Прямоугольник 7"/>
          <p:cNvSpPr>
            <a:spLocks noChangeArrowheads="1"/>
          </p:cNvSpPr>
          <p:nvPr/>
        </p:nvSpPr>
        <p:spPr bwMode="auto">
          <a:xfrm>
            <a:off x="228600" y="1676400"/>
            <a:ext cx="8610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 b="1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4" name="Прямоугольник 8"/>
          <p:cNvSpPr>
            <a:spLocks noChangeArrowheads="1"/>
          </p:cNvSpPr>
          <p:nvPr/>
        </p:nvSpPr>
        <p:spPr bwMode="auto">
          <a:xfrm>
            <a:off x="838200" y="304800"/>
            <a:ext cx="7620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 b="1" i="1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5" name="Прямоугольник 9"/>
          <p:cNvSpPr>
            <a:spLocks noChangeArrowheads="1"/>
          </p:cNvSpPr>
          <p:nvPr/>
        </p:nvSpPr>
        <p:spPr bwMode="auto">
          <a:xfrm>
            <a:off x="381000" y="1676400"/>
            <a:ext cx="8382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 b="1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6" name="Прямоугольник 10"/>
          <p:cNvSpPr>
            <a:spLocks noChangeArrowheads="1"/>
          </p:cNvSpPr>
          <p:nvPr/>
        </p:nvSpPr>
        <p:spPr bwMode="auto">
          <a:xfrm>
            <a:off x="304800" y="304800"/>
            <a:ext cx="853440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ru-RU" sz="3200" b="1" dirty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В 2015-2016 учебном году методическое объединение начальных классов будет работать по </a:t>
            </a:r>
            <a:r>
              <a:rPr lang="ru-RU" sz="3200" b="1" dirty="0" smtClean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направлениям:</a:t>
            </a:r>
            <a:endParaRPr lang="ru-RU" sz="3200" b="1" dirty="0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/>
            <a:endParaRPr lang="ru-RU" sz="3200" b="1" dirty="0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•"/>
            </a:pPr>
            <a:r>
              <a:rPr lang="ru-RU" sz="2400" i="1" dirty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i="1" dirty="0" smtClean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ереход </a:t>
            </a:r>
            <a:r>
              <a:rPr lang="ru-RU" sz="2400" i="1" dirty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на новые образовательные стандарты;</a:t>
            </a:r>
          </a:p>
          <a:p>
            <a:pPr marL="342900" indent="-342900">
              <a:buFontTx/>
              <a:buChar char="•"/>
            </a:pPr>
            <a:r>
              <a:rPr lang="ru-RU" sz="2400" i="1" dirty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моделирование </a:t>
            </a:r>
            <a:r>
              <a:rPr lang="ru-RU" sz="2400" i="1" dirty="0" err="1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здоровьесберегающей</a:t>
            </a:r>
            <a:r>
              <a:rPr lang="ru-RU" sz="2400" i="1" dirty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 среды, </a:t>
            </a:r>
            <a:r>
              <a:rPr lang="ru-RU" sz="2400" i="1" dirty="0" err="1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экологизация</a:t>
            </a:r>
            <a:r>
              <a:rPr lang="ru-RU" sz="2400" i="1" dirty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 образования, формирование экологической культуры;</a:t>
            </a:r>
          </a:p>
          <a:p>
            <a:pPr marL="342900" indent="-342900">
              <a:buFontTx/>
              <a:buChar char="•"/>
            </a:pPr>
            <a:r>
              <a:rPr lang="ru-RU" sz="2400" i="1" dirty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выработка стратегии по реализации идей личностно- и </a:t>
            </a:r>
            <a:r>
              <a:rPr lang="ru-RU" sz="2400" i="1" dirty="0" err="1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компетентностно-ориентированного</a:t>
            </a:r>
            <a:r>
              <a:rPr lang="ru-RU" sz="2400" i="1" dirty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 образования;</a:t>
            </a:r>
          </a:p>
          <a:p>
            <a:pPr marL="342900" indent="-342900">
              <a:buFontTx/>
              <a:buChar char="•"/>
            </a:pPr>
            <a:r>
              <a:rPr lang="ru-RU" sz="2400" i="1" dirty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создание единого цифрового образовательного пространства;</a:t>
            </a:r>
          </a:p>
          <a:p>
            <a:pPr marL="342900" indent="-342900">
              <a:buFontTx/>
              <a:buChar char="•"/>
            </a:pPr>
            <a:r>
              <a:rPr lang="ru-RU" sz="2400" i="1" dirty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проектирование открытой, адаптивной, динамичной модели формирования содержания в системе повышения </a:t>
            </a:r>
            <a:r>
              <a:rPr lang="ru-RU" sz="2400" i="1" dirty="0" err="1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квалифкации</a:t>
            </a:r>
            <a:r>
              <a:rPr lang="ru-RU" sz="2400" i="1" dirty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 педагогических кадров.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Шаблон &quot;Радужная рамка&quot; —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" y="838200"/>
            <a:ext cx="861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dirty="0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9201" y="1295400"/>
            <a:ext cx="7239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МАТЕМАТИКА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828800" y="228600"/>
            <a:ext cx="57911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4400" dirty="0" smtClean="0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" y="1676400"/>
            <a:ext cx="861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38200" y="304800"/>
            <a:ext cx="7620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i="1" dirty="0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1000" y="1676401"/>
            <a:ext cx="838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3200" b="1" dirty="0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600" y="335846"/>
            <a:ext cx="86106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Методические службы </a:t>
            </a:r>
            <a:r>
              <a:rPr lang="ru-RU" sz="2400" b="1" smtClean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рекомендуют учителям</a:t>
            </a:r>
            <a:r>
              <a:rPr lang="ru-RU" sz="2400" smtClean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 smtClean="0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400" u="sng" dirty="0" smtClean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взять</a:t>
            </a:r>
            <a:r>
              <a:rPr lang="ru-RU" altLang="ru-RU" sz="2400" dirty="0" smtClean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 за основу « Дорожную карту перехода на новые образовательные стандарты. Начальные классы»;</a:t>
            </a:r>
          </a:p>
          <a:p>
            <a:r>
              <a:rPr lang="ru-RU" altLang="ru-RU" sz="2400" u="sng" dirty="0" smtClean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разработать </a:t>
            </a:r>
            <a:r>
              <a:rPr lang="ru-RU" altLang="ru-RU" sz="2400" dirty="0" smtClean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«« Дорожную карту перехода на новые образовательные стандарты» на уровне города (района);</a:t>
            </a:r>
          </a:p>
          <a:p>
            <a:r>
              <a:rPr lang="ru-RU" altLang="ru-RU" sz="2400" u="sng" dirty="0" smtClean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выделить </a:t>
            </a:r>
            <a:r>
              <a:rPr lang="ru-RU" altLang="ru-RU" sz="2400" dirty="0" smtClean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как ключевое направление в методической деятельности - изучение теоретических аспектов Стандарта и освоение практических методов реализации его задач;</a:t>
            </a:r>
          </a:p>
          <a:p>
            <a:r>
              <a:rPr lang="ru-RU" altLang="ru-RU" sz="2400" u="sng" dirty="0" smtClean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определить </a:t>
            </a:r>
            <a:r>
              <a:rPr lang="ru-RU" altLang="ru-RU" sz="2400" dirty="0" smtClean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результативные методы адаптивно сетевой модели научно – методического сопровождения деятельности учителя начальной школы, совершенствовать и использовать их;</a:t>
            </a:r>
          </a:p>
          <a:p>
            <a:r>
              <a:rPr lang="ru-RU" altLang="ru-RU" sz="2400" u="sng" dirty="0" smtClean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выявить </a:t>
            </a:r>
            <a:r>
              <a:rPr lang="ru-RU" altLang="ru-RU" sz="2400" dirty="0" smtClean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позитивный, результативный опыт внедрения образовательного Стандарта и способствовать его распространению;</a:t>
            </a:r>
          </a:p>
          <a:p>
            <a:r>
              <a:rPr lang="ru-RU" altLang="ru-RU" sz="2400" u="sng" dirty="0" smtClean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мотивировать</a:t>
            </a:r>
            <a:r>
              <a:rPr lang="ru-RU" altLang="ru-RU" sz="2400" dirty="0" smtClean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 учителей начальных классов на </a:t>
            </a:r>
            <a:r>
              <a:rPr lang="ru-RU" altLang="ru-RU" sz="2400" dirty="0" err="1" smtClean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методико</a:t>
            </a:r>
            <a:r>
              <a:rPr lang="ru-RU" altLang="ru-RU" sz="2400" dirty="0" smtClean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 –педагогическую деятельность проектно – </a:t>
            </a:r>
            <a:r>
              <a:rPr lang="ru-RU" altLang="ru-RU" sz="2400" dirty="0" err="1" smtClean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деятельностного</a:t>
            </a:r>
            <a:r>
              <a:rPr lang="ru-RU" altLang="ru-RU" sz="2400" dirty="0" smtClean="0">
                <a:solidFill>
                  <a:srgbClr val="082806"/>
                </a:solidFill>
                <a:latin typeface="Times New Roman" pitchFamily="18" charset="0"/>
                <a:cs typeface="Times New Roman" pitchFamily="18" charset="0"/>
              </a:rPr>
              <a:t> типа.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Шаблон &quot;Радужная рамка&quot; —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4" descr="http://inform-school.ucoz.ru/_nw/0/621648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3375" y="838200"/>
            <a:ext cx="4457700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Box 1"/>
          <p:cNvSpPr txBox="1">
            <a:spLocks noChangeArrowheads="1"/>
          </p:cNvSpPr>
          <p:nvPr/>
        </p:nvSpPr>
        <p:spPr bwMode="auto">
          <a:xfrm>
            <a:off x="2819400" y="990600"/>
            <a:ext cx="6030913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Образование</a:t>
            </a:r>
            <a:r>
              <a:rPr lang="ru-RU" sz="2800" i="1" dirty="0">
                <a:solidFill>
                  <a:srgbClr val="FF0000"/>
                </a:solidFill>
              </a:rPr>
              <a:t> – это крылья, позволяющие человеку подняться на высокую интеллектуальную орбиту</a:t>
            </a:r>
            <a:r>
              <a:rPr lang="ru-RU" sz="2800" dirty="0">
                <a:solidFill>
                  <a:srgbClr val="FF0000"/>
                </a:solidFill>
              </a:rPr>
              <a:t>. </a:t>
            </a:r>
          </a:p>
          <a:p>
            <a:r>
              <a:rPr lang="ru-RU" sz="2400" i="1" dirty="0" smtClean="0">
                <a:solidFill>
                  <a:schemeClr val="tx2"/>
                </a:solidFill>
              </a:rPr>
              <a:t>                                                          Н.И</a:t>
            </a:r>
            <a:r>
              <a:rPr lang="ru-RU" sz="2400" i="1" dirty="0">
                <a:solidFill>
                  <a:schemeClr val="tx2"/>
                </a:solidFill>
              </a:rPr>
              <a:t>. Мирон. 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 descr="Шаблон &quot;Радужная рамка&quot; —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Прямоугольник 3"/>
          <p:cNvSpPr>
            <a:spLocks noChangeArrowheads="1"/>
          </p:cNvSpPr>
          <p:nvPr/>
        </p:nvSpPr>
        <p:spPr bwMode="auto">
          <a:xfrm>
            <a:off x="228600" y="838200"/>
            <a:ext cx="8610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9" name="Прямоугольник 5"/>
          <p:cNvSpPr>
            <a:spLocks noChangeArrowheads="1"/>
          </p:cNvSpPr>
          <p:nvPr/>
        </p:nvSpPr>
        <p:spPr bwMode="auto">
          <a:xfrm>
            <a:off x="381000" y="501650"/>
            <a:ext cx="83058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36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всегда готов учиться и передавать свои знания другим!</a:t>
            </a:r>
            <a:endParaRPr lang="ru-RU" sz="360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9940" name="Прямоугольник 6"/>
          <p:cNvSpPr>
            <a:spLocks noChangeArrowheads="1"/>
          </p:cNvSpPr>
          <p:nvPr/>
        </p:nvSpPr>
        <p:spPr bwMode="auto">
          <a:xfrm>
            <a:off x="1828800" y="228600"/>
            <a:ext cx="57912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4400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41" name="Прямоугольник 7"/>
          <p:cNvSpPr>
            <a:spLocks noChangeArrowheads="1"/>
          </p:cNvSpPr>
          <p:nvPr/>
        </p:nvSpPr>
        <p:spPr bwMode="auto">
          <a:xfrm>
            <a:off x="228600" y="1676400"/>
            <a:ext cx="8610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 b="1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42" name="Прямоугольник 8"/>
          <p:cNvSpPr>
            <a:spLocks noChangeArrowheads="1"/>
          </p:cNvSpPr>
          <p:nvPr/>
        </p:nvSpPr>
        <p:spPr bwMode="auto">
          <a:xfrm>
            <a:off x="838200" y="304800"/>
            <a:ext cx="7620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 b="1" i="1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43" name="Прямоугольник 9"/>
          <p:cNvSpPr>
            <a:spLocks noChangeArrowheads="1"/>
          </p:cNvSpPr>
          <p:nvPr/>
        </p:nvSpPr>
        <p:spPr bwMode="auto">
          <a:xfrm>
            <a:off x="381000" y="1676400"/>
            <a:ext cx="8382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 b="1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44" name="Picture 2" descr="http://astanafm.kz/upload/media/photos/thumb_700x394_e10bedb98cdb1768495ff0b6941f5d4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2171700"/>
            <a:ext cx="66103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Шаблон &quot;Радужная рамка&quot; —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4800" y="838200"/>
            <a:ext cx="8534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sz="4800" b="1" dirty="0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" y="58847"/>
            <a:ext cx="8686800" cy="658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i="1" dirty="0" smtClean="0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2016-2017 учебном году организация учебно-воспитательного процесса в 1-4 классах будет подчинена реализации задач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 smtClean="0"/>
          </a:p>
          <a:p>
            <a:pPr lvl="0"/>
            <a:r>
              <a:rPr lang="ru-RU" sz="2000" dirty="0" smtClean="0"/>
              <a:t>Закона </a:t>
            </a:r>
            <a:r>
              <a:rPr lang="ru-RU" sz="2000" dirty="0"/>
              <a:t>Донецкой Народной Республики «Об образовании», утвержденного Постановлением № I – 233П – НС Народного Совета Донецкой Народной Республики от 19 июня 2015г.; </a:t>
            </a:r>
          </a:p>
          <a:p>
            <a:pPr lvl="0"/>
            <a:r>
              <a:rPr lang="ru-RU" sz="2000" dirty="0"/>
              <a:t>Государственного образовательного стандарта начального общего образования, утвержденного приказом Министерства образования и науки Донецкой Народной Республики от 17.07.2015г. № 324; </a:t>
            </a:r>
          </a:p>
          <a:p>
            <a:pPr lvl="0"/>
            <a:r>
              <a:rPr lang="ru-RU" sz="2000" dirty="0"/>
              <a:t>Концепции патриотического воспитания детей и учащейся молодёжи Донецкой Народной Республики, </a:t>
            </a:r>
            <a:r>
              <a:rPr lang="ru-RU" sz="2000" i="1" dirty="0"/>
              <a:t>утверждённой приказом Министерства образования и науки Донецкой Нар</a:t>
            </a:r>
            <a:r>
              <a:rPr lang="ru-RU" sz="2000" dirty="0"/>
              <a:t>одной Республики от 17.07.2015г.; </a:t>
            </a:r>
          </a:p>
          <a:p>
            <a:pPr lvl="0"/>
            <a:r>
              <a:rPr lang="ru-RU" sz="2000" dirty="0"/>
              <a:t>Концепции формирования здорового образа жизни детей и молодёжи Донецкой Народной Республики, утверждённой приказом Министерства образования и науки Донецкой Народной Республики от 03.08.2016 № 843; </a:t>
            </a:r>
          </a:p>
          <a:p>
            <a:pPr lvl="0"/>
            <a:r>
              <a:rPr lang="ru-RU" sz="2000" dirty="0"/>
              <a:t>Концепции «Филологическое образование: русистика», утверждённой приказом Министерства образования и науки Донецкой Народной Республики от 16.02.2016 № 143. </a:t>
            </a:r>
          </a:p>
          <a:p>
            <a:r>
              <a:rPr lang="ru-RU" sz="2000" dirty="0"/>
              <a:t>Обратила внимание на то, что образовательные организации в своей работе </a:t>
            </a:r>
            <a:r>
              <a:rPr lang="ru-RU" sz="2000" i="1" dirty="0"/>
              <a:t>руководствуются </a:t>
            </a:r>
            <a:r>
              <a:rPr lang="ru-RU" sz="2000" dirty="0"/>
              <a:t>также следующими </a:t>
            </a:r>
            <a:r>
              <a:rPr lang="ru-RU" sz="2000" i="1" dirty="0"/>
              <a:t>нормативными документами</a:t>
            </a:r>
            <a:r>
              <a:rPr lang="ru-RU" sz="2000" dirty="0"/>
              <a:t>: </a:t>
            </a:r>
          </a:p>
          <a:p>
            <a:endParaRPr lang="ru-RU" i="1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Шаблон &quot;Радужная рамка&quot; —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4800" y="838200"/>
            <a:ext cx="8534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sz="4800" b="1" dirty="0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" y="58847"/>
            <a:ext cx="8686800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/>
          </a:p>
          <a:p>
            <a:endParaRPr lang="ru-RU" sz="2000" dirty="0" smtClean="0"/>
          </a:p>
          <a:p>
            <a:r>
              <a:rPr lang="ru-RU" sz="2000" dirty="0" smtClean="0"/>
              <a:t>Законом </a:t>
            </a:r>
            <a:r>
              <a:rPr lang="ru-RU" sz="2000" dirty="0"/>
              <a:t>«Об обеспечении санитарного и эпидемиологического благополучия населения (Постановление Народного Совета Донецкой Народной Республики от 10.04.15 г. № I-123П-НС); </a:t>
            </a:r>
          </a:p>
          <a:p>
            <a:pPr lvl="0"/>
            <a:r>
              <a:rPr lang="ru-RU" sz="2000" dirty="0" smtClean="0"/>
              <a:t>Законом </a:t>
            </a:r>
            <a:r>
              <a:rPr lang="ru-RU" sz="2000" dirty="0"/>
              <a:t>«О физической культуре и спорте» (Постановление Народного Совета Донецкой Народной Республики от 24.04.15 г. № I-143П-НС); </a:t>
            </a:r>
          </a:p>
          <a:p>
            <a:pPr lvl="0"/>
            <a:r>
              <a:rPr lang="ru-RU" sz="2000" dirty="0"/>
              <a:t>Базисным учебным планом для общеобразовательных организаций Донецкой Народной Республики на 2016-2017 учебный год (приказ Министерства образования и науки Донецкой Народной Республики от 01.04.2016 № 275 (</a:t>
            </a:r>
            <a:r>
              <a:rPr lang="ru-RU" sz="2000" i="1" dirty="0"/>
              <a:t>далее Базисный учебный план</a:t>
            </a:r>
            <a:r>
              <a:rPr lang="ru-RU" sz="2000" dirty="0"/>
              <a:t>); </a:t>
            </a:r>
          </a:p>
          <a:p>
            <a:pPr lvl="0"/>
            <a:r>
              <a:rPr lang="ru-RU" sz="2000" dirty="0"/>
              <a:t>«Инструкцией о проведении текущего контроля знаний и промежуточной аттестации обучающихся в образовательных организациях, реализующих общеобразовательные учебные программы начального общего, основного общего, среднего общего образования» (приказ Министерства образования и науки Донецкой Народной Республики № 358 от 03.08.2015г.) (</a:t>
            </a:r>
            <a:r>
              <a:rPr lang="ru-RU" sz="2000" i="1" dirty="0"/>
              <a:t>далее «Инструкция о проведении текущего контроля знаний и промежуточной аттестации обучающихся»</a:t>
            </a:r>
            <a:r>
              <a:rPr lang="ru-RU" sz="2000" dirty="0"/>
              <a:t>); </a:t>
            </a:r>
          </a:p>
          <a:p>
            <a:endParaRPr lang="ru-RU" i="1" dirty="0" smtClean="0">
              <a:solidFill>
                <a:srgbClr val="082806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Шаблон &quot;Радужная рамка&quot; —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4800" y="838200"/>
            <a:ext cx="8534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sz="4800" b="1" dirty="0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04800" y="152400"/>
            <a:ext cx="83058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/>
          </a:p>
          <a:p>
            <a:r>
              <a:rPr lang="ru-RU" dirty="0"/>
              <a:t>«Критериями оценивания учебных достижений обучающихся в системе начального общего образования», составленными на основании методических рекомендаций «Пятибалльная система оценивания учебных достижений школьников Донецкой Народной Республики, утверждёнными решением научно-методического совета Донецкого ИППО (протокол № 1 от 29.01.2015г.) (</a:t>
            </a:r>
            <a:r>
              <a:rPr lang="ru-RU" i="1" dirty="0"/>
              <a:t>далее «Критерии оценивания»); </a:t>
            </a:r>
            <a:endParaRPr lang="ru-RU" dirty="0"/>
          </a:p>
          <a:p>
            <a:pPr lvl="0"/>
            <a:r>
              <a:rPr lang="ru-RU" dirty="0" smtClean="0"/>
              <a:t>«</a:t>
            </a:r>
            <a:r>
              <a:rPr lang="ru-RU" dirty="0"/>
              <a:t>Единым орфографическим режимом по заполнению и ведению документов в начальной школе (классный журнал, ученические тетради и дневники)», утверждённым решением научно-методического совета Донецкого ИППО (протокол № 1 от 29.01.2015г.) (</a:t>
            </a:r>
            <a:r>
              <a:rPr lang="ru-RU" i="1" dirty="0"/>
              <a:t>далее «Единый орфографический режим»</a:t>
            </a:r>
            <a:r>
              <a:rPr lang="ru-RU" dirty="0"/>
              <a:t>); </a:t>
            </a:r>
          </a:p>
          <a:p>
            <a:pPr lvl="0"/>
            <a:r>
              <a:rPr lang="ru-RU" dirty="0"/>
              <a:t>«Нормативами наполняемости классов государственных и муниципальных общеобразовательных организаций и Порядком </a:t>
            </a:r>
          </a:p>
          <a:p>
            <a:r>
              <a:rPr lang="ru-RU" dirty="0"/>
              <a:t>деления классов на группы при изучении отдельных учебных предметов в общеобразовательных организациях ДНР», утвержденными приказом Министерства образования и науки ДНР от 27.06.2016г. № 668; </a:t>
            </a:r>
          </a:p>
          <a:p>
            <a:pPr lvl="0"/>
            <a:r>
              <a:rPr lang="ru-RU" dirty="0"/>
              <a:t>«Временными методическими рекомендациями по организации работы групп продлённого дня общеобразовательной организации», утвержденными приказом Министерства образования и науки ДНР от 15.08.2016г. № 841; </a:t>
            </a:r>
          </a:p>
          <a:p>
            <a:pPr lvl="0"/>
            <a:r>
              <a:rPr lang="ru-RU" dirty="0"/>
              <a:t>«Положением об индивидуальной форме обучения в образовательных организациях», утвержденным приказом Министерства образования и науки ДНР от 24.09.2015г. № 570. </a:t>
            </a:r>
          </a:p>
        </p:txBody>
      </p:sp>
    </p:spTree>
    <p:extLst>
      <p:ext uri="{BB962C8B-B14F-4D97-AF65-F5344CB8AC3E}">
        <p14:creationId xmlns:p14="http://schemas.microsoft.com/office/powerpoint/2010/main" val="3923358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Шаблон &quot;Радужная рамка&quot; —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45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Прямоугольник 2"/>
          <p:cNvSpPr>
            <a:spLocks noChangeArrowheads="1"/>
          </p:cNvSpPr>
          <p:nvPr/>
        </p:nvSpPr>
        <p:spPr bwMode="auto">
          <a:xfrm>
            <a:off x="304800" y="838200"/>
            <a:ext cx="8534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800" b="1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8" name="Rectangle 7"/>
          <p:cNvSpPr>
            <a:spLocks noChangeArrowheads="1"/>
          </p:cNvSpPr>
          <p:nvPr/>
        </p:nvSpPr>
        <p:spPr bwMode="auto">
          <a:xfrm>
            <a:off x="4396290" y="79501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ru-RU" altLang="ru-RU" dirty="0"/>
          </a:p>
        </p:txBody>
      </p:sp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0363" y="2895600"/>
            <a:ext cx="2433637" cy="343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32108" y="257132"/>
            <a:ext cx="70104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Обращаем внимание на то, что изменения в Базисном учебном плане на 2016-2017 учебный год, результаты апробации программ начального общего образования для общеобразовательных организаций ДНР, обусловили корректировку содержания программ, утверждённых в 2015 году.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Напоминаем, что распределение времени по темам в программах начального общего образования является примерным. При календарно-тематическом планировании учителю предоставляется право варьировать количество часов с учётом особенностей и познавательных возможностей детей в классе, а также использовать по усмотрению резервное время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5733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Шаблон &quot;Радужная рамка&quot; —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Прямоугольник 2"/>
          <p:cNvSpPr>
            <a:spLocks noChangeArrowheads="1"/>
          </p:cNvSpPr>
          <p:nvPr/>
        </p:nvSpPr>
        <p:spPr bwMode="auto">
          <a:xfrm>
            <a:off x="304800" y="304800"/>
            <a:ext cx="8610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 i="1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Simonova_illustr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8534400" cy="6324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3642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Шаблон &quot;Радужная рамка&quot; —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Прямоугольник 2"/>
          <p:cNvSpPr>
            <a:spLocks noChangeArrowheads="1"/>
          </p:cNvSpPr>
          <p:nvPr/>
        </p:nvSpPr>
        <p:spPr bwMode="auto">
          <a:xfrm>
            <a:off x="304800" y="838200"/>
            <a:ext cx="8534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800" b="1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Прямоугольник 5"/>
          <p:cNvSpPr>
            <a:spLocks noChangeArrowheads="1"/>
          </p:cNvSpPr>
          <p:nvPr/>
        </p:nvSpPr>
        <p:spPr bwMode="auto">
          <a:xfrm>
            <a:off x="457200" y="533400"/>
            <a:ext cx="86868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Структура 2016-2017 учебного года </a:t>
            </a:r>
          </a:p>
          <a:p>
            <a:r>
              <a:rPr lang="ru-RU" sz="2800" b="1" i="1">
                <a:latin typeface="Times New Roman" pitchFamily="18" charset="0"/>
              </a:rPr>
              <a:t>(период учебных занятий), ориентировочно:</a:t>
            </a:r>
          </a:p>
          <a:p>
            <a:endParaRPr lang="ru-RU" sz="2800" i="1">
              <a:latin typeface="Times New Roman" pitchFamily="18" charset="0"/>
            </a:endParaRPr>
          </a:p>
          <a:p>
            <a:r>
              <a:rPr lang="ru-RU" sz="2800" i="1">
                <a:latin typeface="Times New Roman" pitchFamily="18" charset="0"/>
              </a:rPr>
              <a:t>I четверть – 01.09 – 30.10.2016 (9 недель)</a:t>
            </a:r>
          </a:p>
          <a:p>
            <a:r>
              <a:rPr lang="ru-RU" sz="2800" i="1">
                <a:latin typeface="Times New Roman" pitchFamily="18" charset="0"/>
              </a:rPr>
              <a:t>II четверть – 07.11 – 29.12.2016 (8 недель)</a:t>
            </a:r>
          </a:p>
          <a:p>
            <a:r>
              <a:rPr lang="ru-RU" sz="2800" i="1">
                <a:latin typeface="Times New Roman" pitchFamily="18" charset="0"/>
              </a:rPr>
              <a:t>III четверть –16.01 – 26.03.2017 (10 недель)</a:t>
            </a:r>
          </a:p>
          <a:p>
            <a:r>
              <a:rPr lang="ru-RU" sz="2800" i="1">
                <a:latin typeface="Times New Roman" pitchFamily="18" charset="0"/>
              </a:rPr>
              <a:t>IV четверть – 03.04 – 31.05.2017 (9 недель)</a:t>
            </a:r>
          </a:p>
          <a:p>
            <a:endParaRPr lang="ru-RU" sz="2800" b="1" i="1">
              <a:latin typeface="Times New Roman" pitchFamily="18" charset="0"/>
            </a:endParaRPr>
          </a:p>
        </p:txBody>
      </p:sp>
      <p:sp>
        <p:nvSpPr>
          <p:cNvPr id="16388" name="Rectangle 7"/>
          <p:cNvSpPr>
            <a:spLocks noChangeArrowheads="1"/>
          </p:cNvSpPr>
          <p:nvPr/>
        </p:nvSpPr>
        <p:spPr bwMode="auto">
          <a:xfrm>
            <a:off x="1447800" y="3886200"/>
            <a:ext cx="60817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400" b="1" i="1">
                <a:solidFill>
                  <a:srgbClr val="082806"/>
                </a:solidFill>
              </a:rPr>
              <a:t>В 1 классе оценивание по предметам </a:t>
            </a:r>
          </a:p>
          <a:p>
            <a:pPr algn="ctr"/>
            <a:r>
              <a:rPr lang="ru-RU" altLang="ru-RU" sz="2400" b="1" i="1">
                <a:solidFill>
                  <a:srgbClr val="082806"/>
                </a:solidFill>
              </a:rPr>
              <a:t>осуществляется </a:t>
            </a:r>
            <a:r>
              <a:rPr lang="ru-RU" altLang="ru-RU" sz="2400" b="1" i="1">
                <a:solidFill>
                  <a:srgbClr val="FF0000"/>
                </a:solidFill>
              </a:rPr>
              <a:t>вербально.</a:t>
            </a:r>
            <a:r>
              <a:rPr lang="ru-RU" altLang="ru-RU"/>
              <a:t> </a:t>
            </a:r>
          </a:p>
        </p:txBody>
      </p:sp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0363" y="2895600"/>
            <a:ext cx="2433637" cy="343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2" descr="http://900igr.net/datai/matematika/Matematicheskie-nauki/0002-007-Interesnye-fakty-o-matematike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4800600"/>
            <a:ext cx="4038600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2" descr="http://www.orianit2.edu-negev.gov.il/chazonasd/cp/homepage/Images/5(3).gif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82538">
            <a:off x="4267200" y="4953000"/>
            <a:ext cx="1190625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72938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Шаблон &quot;Радужная рамка&quot; —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Прямоугольник 2"/>
          <p:cNvSpPr>
            <a:spLocks noChangeArrowheads="1"/>
          </p:cNvSpPr>
          <p:nvPr/>
        </p:nvSpPr>
        <p:spPr bwMode="auto">
          <a:xfrm>
            <a:off x="304800" y="304800"/>
            <a:ext cx="8610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 i="1">
              <a:solidFill>
                <a:srgbClr val="0828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Picture 4" descr="http://content.schools.by/gezgaly/library/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3429000"/>
            <a:ext cx="4724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533400" y="762000"/>
            <a:ext cx="81534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chemeClr val="accent2"/>
                </a:solidFill>
                <a:latin typeface="Times New Roman" pitchFamily="18" charset="0"/>
              </a:rPr>
              <a:t>Каникулы (1-11 классы),  ориентировочно:</a:t>
            </a:r>
          </a:p>
          <a:p>
            <a:endParaRPr lang="ru-RU" sz="2800" b="1" i="1">
              <a:latin typeface="Times New Roman" pitchFamily="18" charset="0"/>
            </a:endParaRPr>
          </a:p>
          <a:p>
            <a:r>
              <a:rPr lang="ru-RU" sz="2800" b="1" i="1">
                <a:latin typeface="Times New Roman" pitchFamily="18" charset="0"/>
              </a:rPr>
              <a:t>- осенние </a:t>
            </a:r>
            <a:r>
              <a:rPr lang="ru-RU" sz="2800" i="1">
                <a:latin typeface="Times New Roman" pitchFamily="18" charset="0"/>
              </a:rPr>
              <a:t>– 31.10.2016 – 06.11.2016 (7 дней)</a:t>
            </a:r>
            <a:endParaRPr lang="ru-RU" sz="2800" b="1" i="1">
              <a:latin typeface="Times New Roman" pitchFamily="18" charset="0"/>
            </a:endParaRPr>
          </a:p>
          <a:p>
            <a:r>
              <a:rPr lang="ru-RU" sz="2800" b="1" i="1">
                <a:latin typeface="Times New Roman" pitchFamily="18" charset="0"/>
              </a:rPr>
              <a:t>- зимние </a:t>
            </a:r>
            <a:r>
              <a:rPr lang="ru-RU" sz="2800" i="1">
                <a:latin typeface="Times New Roman" pitchFamily="18" charset="0"/>
              </a:rPr>
              <a:t>– 30.12.2016 – 15.01.2017 (17 дней)</a:t>
            </a:r>
            <a:endParaRPr lang="ru-RU" sz="2800" b="1" i="1">
              <a:latin typeface="Times New Roman" pitchFamily="18" charset="0"/>
            </a:endParaRPr>
          </a:p>
          <a:p>
            <a:r>
              <a:rPr lang="ru-RU" sz="2800" b="1" i="1">
                <a:latin typeface="Times New Roman" pitchFamily="18" charset="0"/>
              </a:rPr>
              <a:t>- весенние </a:t>
            </a:r>
            <a:r>
              <a:rPr lang="ru-RU" sz="2800" i="1">
                <a:latin typeface="Times New Roman" pitchFamily="18" charset="0"/>
              </a:rPr>
              <a:t>– 27.03.2017 – 02.04.2017 (7 дней).</a:t>
            </a:r>
          </a:p>
        </p:txBody>
      </p:sp>
    </p:spTree>
    <p:extLst>
      <p:ext uri="{BB962C8B-B14F-4D97-AF65-F5344CB8AC3E}">
        <p14:creationId xmlns:p14="http://schemas.microsoft.com/office/powerpoint/2010/main" val="293555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1449</Words>
  <Application>Microsoft Office PowerPoint</Application>
  <PresentationFormat>Экран (4:3)</PresentationFormat>
  <Paragraphs>93</Paragraphs>
  <Slides>20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Александра</cp:lastModifiedBy>
  <cp:revision>31</cp:revision>
  <dcterms:created xsi:type="dcterms:W3CDTF">2015-08-24T17:13:46Z</dcterms:created>
  <dcterms:modified xsi:type="dcterms:W3CDTF">2016-09-08T22:59:18Z</dcterms:modified>
</cp:coreProperties>
</file>