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419" r:id="rId2"/>
    <p:sldId id="425" r:id="rId3"/>
    <p:sldId id="426" r:id="rId4"/>
    <p:sldId id="428" r:id="rId5"/>
    <p:sldId id="376" r:id="rId6"/>
    <p:sldId id="429" r:id="rId7"/>
    <p:sldId id="378" r:id="rId8"/>
    <p:sldId id="432" r:id="rId9"/>
    <p:sldId id="427" r:id="rId10"/>
    <p:sldId id="390" r:id="rId11"/>
    <p:sldId id="391" r:id="rId12"/>
    <p:sldId id="392" r:id="rId13"/>
    <p:sldId id="393" r:id="rId14"/>
    <p:sldId id="394" r:id="rId15"/>
    <p:sldId id="395" r:id="rId16"/>
    <p:sldId id="431" r:id="rId17"/>
    <p:sldId id="407" r:id="rId18"/>
    <p:sldId id="402" r:id="rId19"/>
    <p:sldId id="424" r:id="rId20"/>
    <p:sldId id="422" r:id="rId21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000000"/>
    <a:srgbClr val="FD99B3"/>
    <a:srgbClr val="FD87A6"/>
    <a:srgbClr val="26B44B"/>
    <a:srgbClr val="47D644"/>
    <a:srgbClr val="80E27E"/>
    <a:srgbClr val="20FAA2"/>
    <a:srgbClr val="7CB297"/>
    <a:srgbClr val="DF45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7" autoAdjust="0"/>
    <p:restoredTop sz="86533" autoAdjust="0"/>
  </p:normalViewPr>
  <p:slideViewPr>
    <p:cSldViewPr>
      <p:cViewPr>
        <p:scale>
          <a:sx n="107" d="100"/>
          <a:sy n="107" d="100"/>
        </p:scale>
        <p:origin x="-173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568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630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316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582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624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624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microsoft.com/office/2007/relationships/hdphoto" Target="../media/hdphoto2.wdp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microsoft.com/office/2007/relationships/hdphoto" Target="../media/hdphoto2.wdp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0;&#1086;&#1089;&#1090;&#1103;&#1085;\Desktop\Muzyka%20dlya%20prezentaczii%20-%20Aquarium%20%5bpleer.net%5d.mp3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0;&#1086;&#1089;&#1090;&#1103;&#1085;\Desktop\Muzyka%20dlya%20prezentaczii%20-%20Aquarium%20%5bpleer.net%5d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0;&#1086;&#1089;&#1090;&#1103;&#1085;\Desktop\shum_-_Zvuk_poezda_(iPlayer.fm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764704"/>
            <a:ext cx="5867400" cy="1219200"/>
          </a:xfrm>
        </p:spPr>
        <p:txBody>
          <a:bodyPr/>
          <a:lstStyle/>
          <a:p>
            <a:pPr algn="ctr"/>
            <a:r>
              <a:rPr lang="ru-RU" dirty="0" smtClean="0"/>
              <a:t>«В гостях у королевы Математики»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Муниципальное </a:t>
            </a:r>
            <a:r>
              <a:rPr lang="ru-RU" dirty="0" err="1" smtClean="0"/>
              <a:t>бюжетное</a:t>
            </a:r>
            <a:r>
              <a:rPr lang="ru-RU" dirty="0" smtClean="0"/>
              <a:t> дошкольное образовательное учреждение детский сад №14 «Сказка» города Петровска Саратовской области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1 квалификационной категории </a:t>
            </a:r>
            <a:r>
              <a:rPr lang="ru-RU" dirty="0" err="1" smtClean="0"/>
              <a:t>Бандурина</a:t>
            </a:r>
            <a:r>
              <a:rPr lang="ru-RU" dirty="0" smtClean="0"/>
              <a:t> Ольга Владимировна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8" name="Picture 4" descr="C:\Users\Костян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466" y="1772816"/>
            <a:ext cx="4959425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Овал 175"/>
          <p:cNvSpPr/>
          <p:nvPr/>
        </p:nvSpPr>
        <p:spPr>
          <a:xfrm>
            <a:off x="251519" y="2938025"/>
            <a:ext cx="3055711" cy="1405316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3" name="Группа 72"/>
          <p:cNvGrpSpPr/>
          <p:nvPr/>
        </p:nvGrpSpPr>
        <p:grpSpPr>
          <a:xfrm>
            <a:off x="1108382" y="2144294"/>
            <a:ext cx="1341984" cy="1864070"/>
            <a:chOff x="857224" y="2164749"/>
            <a:chExt cx="1000132" cy="1389224"/>
          </a:xfrm>
        </p:grpSpPr>
        <p:sp>
          <p:nvSpPr>
            <p:cNvPr id="169" name="Цилиндр 168"/>
            <p:cNvSpPr/>
            <p:nvPr/>
          </p:nvSpPr>
          <p:spPr>
            <a:xfrm>
              <a:off x="857224" y="2164749"/>
              <a:ext cx="1000132" cy="1389223"/>
            </a:xfrm>
            <a:prstGeom prst="can">
              <a:avLst>
                <a:gd name="adj" fmla="val 33920"/>
              </a:avLst>
            </a:prstGeom>
            <a:solidFill>
              <a:srgbClr val="00B0F0">
                <a:alpha val="38824"/>
              </a:srgbClr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Овал 71"/>
            <p:cNvSpPr/>
            <p:nvPr/>
          </p:nvSpPr>
          <p:spPr>
            <a:xfrm>
              <a:off x="857224" y="3133511"/>
              <a:ext cx="1000132" cy="420462"/>
            </a:xfrm>
            <a:prstGeom prst="ellipse">
              <a:avLst/>
            </a:prstGeom>
            <a:solidFill>
              <a:srgbClr val="00B0F0">
                <a:alpha val="40000"/>
              </a:srgbClr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4" name="Овал 173"/>
          <p:cNvSpPr/>
          <p:nvPr/>
        </p:nvSpPr>
        <p:spPr>
          <a:xfrm>
            <a:off x="1112185" y="2878856"/>
            <a:ext cx="479280" cy="479280"/>
          </a:xfrm>
          <a:prstGeom prst="ellipse">
            <a:avLst/>
          </a:prstGeom>
          <a:solidFill>
            <a:srgbClr val="92D050"/>
          </a:solidFill>
          <a:ln w="19050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5" name="Овал 174"/>
          <p:cNvSpPr/>
          <p:nvPr/>
        </p:nvSpPr>
        <p:spPr>
          <a:xfrm>
            <a:off x="1926961" y="2818749"/>
            <a:ext cx="479280" cy="479280"/>
          </a:xfrm>
          <a:prstGeom prst="ellipse">
            <a:avLst/>
          </a:prstGeom>
          <a:solidFill>
            <a:srgbClr val="FF0000"/>
          </a:solidFill>
          <a:ln w="19050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" name="Овал 172"/>
          <p:cNvSpPr/>
          <p:nvPr/>
        </p:nvSpPr>
        <p:spPr>
          <a:xfrm>
            <a:off x="1639393" y="3298029"/>
            <a:ext cx="479280" cy="479280"/>
          </a:xfrm>
          <a:prstGeom prst="ellipse">
            <a:avLst/>
          </a:prstGeom>
          <a:solidFill>
            <a:srgbClr val="FFFF00"/>
          </a:solidFill>
          <a:ln w="19050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107504" y="760035"/>
            <a:ext cx="9036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равенства можно записать к каждому рисунку?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0" name="Овал 169"/>
          <p:cNvSpPr/>
          <p:nvPr/>
        </p:nvSpPr>
        <p:spPr>
          <a:xfrm>
            <a:off x="2214529" y="4101848"/>
            <a:ext cx="479280" cy="479280"/>
          </a:xfrm>
          <a:prstGeom prst="ellipse">
            <a:avLst/>
          </a:prstGeom>
          <a:solidFill>
            <a:srgbClr val="00B0F0"/>
          </a:solidFill>
          <a:ln w="19050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" name="Овал 170"/>
          <p:cNvSpPr/>
          <p:nvPr/>
        </p:nvSpPr>
        <p:spPr>
          <a:xfrm>
            <a:off x="1188369" y="4101848"/>
            <a:ext cx="479280" cy="479280"/>
          </a:xfrm>
          <a:prstGeom prst="ellipse">
            <a:avLst/>
          </a:prstGeom>
          <a:solidFill>
            <a:srgbClr val="FD99B3"/>
          </a:solidFill>
          <a:ln w="19050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" name="Овал 171"/>
          <p:cNvSpPr/>
          <p:nvPr/>
        </p:nvSpPr>
        <p:spPr>
          <a:xfrm>
            <a:off x="2693809" y="3202173"/>
            <a:ext cx="479280" cy="479280"/>
          </a:xfrm>
          <a:prstGeom prst="ellipse">
            <a:avLst/>
          </a:prstGeom>
          <a:solidFill>
            <a:srgbClr val="7030A0"/>
          </a:solidFill>
          <a:ln w="19050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084168" y="2095547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+ 3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84168" y="2776167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 - 3 = 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84168" y="342900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 - 2 - 1 = 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84168" y="4119463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+ 1 + 3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08000" y="78564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95472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7 L -0.58282 0.37083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49" y="18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74" grpId="1" animBg="1"/>
      <p:bldP spid="175" grpId="1" animBg="1"/>
      <p:bldP spid="173" grpId="1" animBg="1"/>
      <p:bldP spid="170" grpId="1" animBg="1"/>
      <p:bldP spid="171" grpId="1" animBg="1"/>
      <p:bldP spid="172" grpId="0" animBg="1"/>
      <p:bldP spid="2" grpId="0"/>
      <p:bldP spid="33" grpId="0"/>
      <p:bldP spid="34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Овал 175"/>
          <p:cNvSpPr/>
          <p:nvPr/>
        </p:nvSpPr>
        <p:spPr>
          <a:xfrm>
            <a:off x="251519" y="2938025"/>
            <a:ext cx="3055711" cy="1405316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6" name="Группа 25"/>
          <p:cNvGrpSpPr/>
          <p:nvPr/>
        </p:nvGrpSpPr>
        <p:grpSpPr>
          <a:xfrm>
            <a:off x="1108382" y="2144294"/>
            <a:ext cx="1341984" cy="1864070"/>
            <a:chOff x="857224" y="2164749"/>
            <a:chExt cx="1000132" cy="1389224"/>
          </a:xfrm>
        </p:grpSpPr>
        <p:sp>
          <p:nvSpPr>
            <p:cNvPr id="27" name="Цилиндр 26"/>
            <p:cNvSpPr/>
            <p:nvPr/>
          </p:nvSpPr>
          <p:spPr>
            <a:xfrm>
              <a:off x="857224" y="2164749"/>
              <a:ext cx="1000132" cy="1389223"/>
            </a:xfrm>
            <a:prstGeom prst="can">
              <a:avLst>
                <a:gd name="adj" fmla="val 33920"/>
              </a:avLst>
            </a:prstGeom>
            <a:solidFill>
              <a:srgbClr val="00B0F0">
                <a:alpha val="38824"/>
              </a:srgbClr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857224" y="3133511"/>
              <a:ext cx="1000132" cy="420462"/>
            </a:xfrm>
            <a:prstGeom prst="ellipse">
              <a:avLst/>
            </a:prstGeom>
            <a:solidFill>
              <a:srgbClr val="00B0F0">
                <a:alpha val="40000"/>
              </a:srgbClr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4" name="Овал 173"/>
          <p:cNvSpPr/>
          <p:nvPr/>
        </p:nvSpPr>
        <p:spPr>
          <a:xfrm>
            <a:off x="1112185" y="2878856"/>
            <a:ext cx="479280" cy="479280"/>
          </a:xfrm>
          <a:prstGeom prst="ellipse">
            <a:avLst/>
          </a:prstGeom>
          <a:solidFill>
            <a:srgbClr val="92D050"/>
          </a:solidFill>
          <a:ln w="19050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5" name="Овал 174"/>
          <p:cNvSpPr/>
          <p:nvPr/>
        </p:nvSpPr>
        <p:spPr>
          <a:xfrm>
            <a:off x="1926961" y="2818749"/>
            <a:ext cx="479280" cy="479280"/>
          </a:xfrm>
          <a:prstGeom prst="ellipse">
            <a:avLst/>
          </a:prstGeom>
          <a:solidFill>
            <a:srgbClr val="FF0000"/>
          </a:solidFill>
          <a:ln w="19050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" name="Овал 172"/>
          <p:cNvSpPr/>
          <p:nvPr/>
        </p:nvSpPr>
        <p:spPr>
          <a:xfrm>
            <a:off x="1639393" y="3298029"/>
            <a:ext cx="479280" cy="479280"/>
          </a:xfrm>
          <a:prstGeom prst="ellipse">
            <a:avLst/>
          </a:prstGeom>
          <a:solidFill>
            <a:srgbClr val="FFFF00"/>
          </a:solidFill>
          <a:ln w="19050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" name="Овал 169"/>
          <p:cNvSpPr/>
          <p:nvPr/>
        </p:nvSpPr>
        <p:spPr>
          <a:xfrm>
            <a:off x="2214529" y="4101848"/>
            <a:ext cx="479280" cy="479280"/>
          </a:xfrm>
          <a:prstGeom prst="ellipse">
            <a:avLst/>
          </a:prstGeom>
          <a:solidFill>
            <a:srgbClr val="00B0F0"/>
          </a:solidFill>
          <a:ln w="19050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" name="Овал 170"/>
          <p:cNvSpPr/>
          <p:nvPr/>
        </p:nvSpPr>
        <p:spPr>
          <a:xfrm>
            <a:off x="1188369" y="4101848"/>
            <a:ext cx="479280" cy="479280"/>
          </a:xfrm>
          <a:prstGeom prst="ellipse">
            <a:avLst/>
          </a:prstGeom>
          <a:solidFill>
            <a:srgbClr val="FD99B3"/>
          </a:solidFill>
          <a:ln w="19050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" name="Овал 171"/>
          <p:cNvSpPr/>
          <p:nvPr/>
        </p:nvSpPr>
        <p:spPr>
          <a:xfrm>
            <a:off x="2693809" y="3202173"/>
            <a:ext cx="479280" cy="479280"/>
          </a:xfrm>
          <a:prstGeom prst="ellipse">
            <a:avLst/>
          </a:prstGeom>
          <a:solidFill>
            <a:srgbClr val="7030A0"/>
          </a:solidFill>
          <a:ln w="19050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084168" y="2095547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+ 3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84168" y="2776167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 - 3 = 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84168" y="342900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 - 2 - 1 = 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84168" y="4119463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+ 1 + 3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08000" y="78564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107504" y="760035"/>
            <a:ext cx="9036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равенства можно записать к каждому рисунку?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5576" y="4653136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+ 3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396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9.24855E-7 L -0.58663 0.34474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40" y="17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170" grpId="0" animBg="1"/>
      <p:bldP spid="171" grpId="0" animBg="1"/>
      <p:bldP spid="172" grpId="0" animBg="1"/>
      <p:bldP spid="2" grpId="0"/>
      <p:bldP spid="33" grpId="0"/>
      <p:bldP spid="34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Овал 165"/>
          <p:cNvSpPr/>
          <p:nvPr/>
        </p:nvSpPr>
        <p:spPr>
          <a:xfrm>
            <a:off x="268079" y="1871014"/>
            <a:ext cx="3661119" cy="1683743"/>
          </a:xfrm>
          <a:prstGeom prst="ellipse">
            <a:avLst/>
          </a:prstGeom>
          <a:gradFill flip="none" rotWithShape="1">
            <a:gsLst>
              <a:gs pos="0">
                <a:srgbClr val="26B44B">
                  <a:tint val="66000"/>
                  <a:satMod val="160000"/>
                </a:srgbClr>
              </a:gs>
              <a:gs pos="50000">
                <a:srgbClr val="26B44B">
                  <a:tint val="44500"/>
                  <a:satMod val="160000"/>
                </a:srgbClr>
              </a:gs>
              <a:gs pos="100000">
                <a:srgbClr val="26B44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3043">
            <a:off x="1543455" y="2119327"/>
            <a:ext cx="877425" cy="89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3043">
            <a:off x="1975503" y="2726845"/>
            <a:ext cx="877425" cy="89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3043">
            <a:off x="623740" y="2695391"/>
            <a:ext cx="877425" cy="89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3043">
            <a:off x="755013" y="1812065"/>
            <a:ext cx="877425" cy="89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21383" flipH="1">
            <a:off x="1461301" y="1038668"/>
            <a:ext cx="1274674" cy="1031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6381" flipH="1">
            <a:off x="2582072" y="1807142"/>
            <a:ext cx="1401319" cy="113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6084168" y="2095547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+ 2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84168" y="2776167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 - 4 = 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84168" y="342900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6 - 2 = 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84168" y="4119463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+ 4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08000" y="78564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107504" y="760035"/>
            <a:ext cx="9036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равенства можно записать к каждому рисунку?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92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6763E-6 L -0.60643 0.2131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30" y="106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Овал 165"/>
          <p:cNvSpPr/>
          <p:nvPr/>
        </p:nvSpPr>
        <p:spPr>
          <a:xfrm>
            <a:off x="268079" y="1871014"/>
            <a:ext cx="3661119" cy="1683743"/>
          </a:xfrm>
          <a:prstGeom prst="ellipse">
            <a:avLst/>
          </a:prstGeom>
          <a:gradFill flip="none" rotWithShape="1">
            <a:gsLst>
              <a:gs pos="0">
                <a:srgbClr val="26B44B">
                  <a:tint val="66000"/>
                  <a:satMod val="160000"/>
                </a:srgbClr>
              </a:gs>
              <a:gs pos="50000">
                <a:srgbClr val="26B44B">
                  <a:tint val="44500"/>
                  <a:satMod val="160000"/>
                </a:srgbClr>
              </a:gs>
              <a:gs pos="100000">
                <a:srgbClr val="26B44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3043">
            <a:off x="1556226" y="2176619"/>
            <a:ext cx="877425" cy="89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3043">
            <a:off x="1975503" y="2767399"/>
            <a:ext cx="877425" cy="89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3043">
            <a:off x="623740" y="2695391"/>
            <a:ext cx="877425" cy="89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3043">
            <a:off x="755013" y="1812065"/>
            <a:ext cx="877425" cy="89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21383" flipH="1">
            <a:off x="1461301" y="1038668"/>
            <a:ext cx="1274674" cy="1031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6381" flipH="1">
            <a:off x="2414696" y="1807142"/>
            <a:ext cx="1401319" cy="113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6084168" y="2095547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+ 2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84168" y="2776167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 - 4 = 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84168" y="342900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6 - 2 = 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84168" y="4119463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+ 4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08000" y="78564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107504" y="760035"/>
            <a:ext cx="9036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равенства можно записать к каждому рисунку?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9552" y="3554757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+ 2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99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98844E-6 L -0.61024 -0.01873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21" y="-9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Овал 165"/>
          <p:cNvSpPr/>
          <p:nvPr/>
        </p:nvSpPr>
        <p:spPr>
          <a:xfrm>
            <a:off x="268079" y="1871014"/>
            <a:ext cx="3661119" cy="1683743"/>
          </a:xfrm>
          <a:prstGeom prst="ellipse">
            <a:avLst/>
          </a:prstGeom>
          <a:gradFill flip="none" rotWithShape="1">
            <a:gsLst>
              <a:gs pos="0">
                <a:srgbClr val="26B44B">
                  <a:tint val="66000"/>
                  <a:satMod val="160000"/>
                </a:srgbClr>
              </a:gs>
              <a:gs pos="50000">
                <a:srgbClr val="26B44B">
                  <a:tint val="44500"/>
                  <a:satMod val="160000"/>
                </a:srgbClr>
              </a:gs>
              <a:gs pos="100000">
                <a:srgbClr val="26B44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3043">
            <a:off x="1975503" y="2761135"/>
            <a:ext cx="877425" cy="89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3043">
            <a:off x="623740" y="2695391"/>
            <a:ext cx="877425" cy="89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3043">
            <a:off x="755013" y="1812065"/>
            <a:ext cx="877425" cy="89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21383" flipH="1">
            <a:off x="1461301" y="1038668"/>
            <a:ext cx="1274674" cy="1031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6381" flipH="1">
            <a:off x="2582072" y="1807142"/>
            <a:ext cx="1401319" cy="113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6084168" y="2095547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+ 2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84168" y="2776167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 - 4 = 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56176" y="342900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6 - 2 = 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84168" y="4119463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+ 4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3043">
            <a:off x="1543455" y="2113063"/>
            <a:ext cx="877425" cy="89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7308000" y="78564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107504" y="760035"/>
            <a:ext cx="9036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равенства можно записать к каждому рисунку?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9552" y="3554757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+ 2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9552" y="3975447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+ 4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99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9.24855E-7 L -0.61042 0.23977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21" y="11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Овал 165"/>
          <p:cNvSpPr/>
          <p:nvPr/>
        </p:nvSpPr>
        <p:spPr>
          <a:xfrm>
            <a:off x="268078" y="1898312"/>
            <a:ext cx="3661119" cy="1683743"/>
          </a:xfrm>
          <a:prstGeom prst="ellipse">
            <a:avLst/>
          </a:prstGeom>
          <a:gradFill flip="none" rotWithShape="1">
            <a:gsLst>
              <a:gs pos="0">
                <a:srgbClr val="26B44B">
                  <a:tint val="66000"/>
                  <a:satMod val="160000"/>
                </a:srgbClr>
              </a:gs>
              <a:gs pos="50000">
                <a:srgbClr val="26B44B">
                  <a:tint val="44500"/>
                  <a:satMod val="160000"/>
                </a:srgbClr>
              </a:gs>
              <a:gs pos="100000">
                <a:srgbClr val="26B44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3043">
            <a:off x="1970592" y="2761135"/>
            <a:ext cx="877425" cy="89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3043">
            <a:off x="1335478" y="2826275"/>
            <a:ext cx="1029661" cy="1053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3043">
            <a:off x="755013" y="1812065"/>
            <a:ext cx="877425" cy="89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21383" flipH="1">
            <a:off x="1461301" y="1038668"/>
            <a:ext cx="1274674" cy="1031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6381" flipH="1">
            <a:off x="2646600" y="1859529"/>
            <a:ext cx="1401319" cy="113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6084168" y="2095547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+ 2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32418" y="5517232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 - 4 = 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84168" y="342900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6 - 2 = 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84168" y="4119463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+ 4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3043">
            <a:off x="1659924" y="2116195"/>
            <a:ext cx="877425" cy="89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7308000" y="78564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79512" y="5517232"/>
            <a:ext cx="87332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760035"/>
            <a:ext cx="9036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равенства можно записать к каждому рисунку?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9552" y="3554757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+ 2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9552" y="3975447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+ 4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1560" y="4407495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6 - 4 = 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433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02312E-6 L -0.59462 0.19722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740" y="98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Станция «Дворец для цифр»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Презентации по математике для дошкольников - Каталог програм…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27175"/>
            <a:ext cx="864399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179512" y="735087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числа спрятались в «окошках»?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6225"/>
            <a:ext cx="7731742" cy="5529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5804357"/>
            <a:ext cx="576064" cy="50405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06893" y="5804357"/>
            <a:ext cx="576064" cy="504056"/>
          </a:xfrm>
          <a:prstGeom prst="rect">
            <a:avLst/>
          </a:prstGeom>
          <a:solidFill>
            <a:srgbClr val="FD87A6"/>
          </a:solidFill>
          <a:ln>
            <a:solidFill>
              <a:srgbClr val="FD87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90258" y="5805086"/>
            <a:ext cx="576064" cy="504056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73623" y="5805086"/>
            <a:ext cx="576064" cy="50405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56988" y="5805086"/>
            <a:ext cx="576064" cy="50405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740352" y="5805264"/>
            <a:ext cx="576064" cy="5040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5805264"/>
            <a:ext cx="576064" cy="504056"/>
          </a:xfrm>
          <a:prstGeom prst="rect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38330" y="5805993"/>
            <a:ext cx="576064" cy="504056"/>
          </a:xfrm>
          <a:prstGeom prst="rect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421695" y="5805993"/>
            <a:ext cx="576064" cy="504056"/>
          </a:xfrm>
          <a:prstGeom prst="rect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905060" y="5805993"/>
            <a:ext cx="576064" cy="504056"/>
          </a:xfrm>
          <a:prstGeom prst="rect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388424" y="5806171"/>
            <a:ext cx="576064" cy="504056"/>
          </a:xfrm>
          <a:prstGeom prst="rect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8362422" y="4134680"/>
            <a:ext cx="394619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62422" y="4869160"/>
            <a:ext cx="394619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404664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геометрические фигуры есть на рисунке 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533" y="3031699"/>
            <a:ext cx="1605423" cy="1015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826" y="2996952"/>
            <a:ext cx="1667542" cy="105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20" y="1630258"/>
            <a:ext cx="917473" cy="604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362422" y="2665716"/>
            <a:ext cx="394619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4965" y="5805264"/>
            <a:ext cx="576064" cy="504056"/>
          </a:xfrm>
          <a:prstGeom prst="rect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8362422" y="3400198"/>
            <a:ext cx="394619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62422" y="1931234"/>
            <a:ext cx="394619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62422" y="1196752"/>
            <a:ext cx="394619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308000" y="78564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274797" y="1692592"/>
            <a:ext cx="44822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01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179512" y="735087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числа спрятались в «окошках»?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6225"/>
            <a:ext cx="7731742" cy="5529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5804357"/>
            <a:ext cx="576064" cy="50405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06893" y="5804357"/>
            <a:ext cx="576064" cy="504056"/>
          </a:xfrm>
          <a:prstGeom prst="rect">
            <a:avLst/>
          </a:prstGeom>
          <a:solidFill>
            <a:srgbClr val="FD87A6"/>
          </a:solidFill>
          <a:ln>
            <a:solidFill>
              <a:srgbClr val="FD87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90258" y="5805086"/>
            <a:ext cx="576064" cy="504056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73623" y="5805086"/>
            <a:ext cx="576064" cy="50405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56988" y="5805086"/>
            <a:ext cx="576064" cy="50405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740352" y="5805264"/>
            <a:ext cx="576064" cy="5040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5805264"/>
            <a:ext cx="576064" cy="504056"/>
          </a:xfrm>
          <a:prstGeom prst="rect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38330" y="5805993"/>
            <a:ext cx="576064" cy="504056"/>
          </a:xfrm>
          <a:prstGeom prst="rect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421695" y="5805993"/>
            <a:ext cx="576064" cy="504056"/>
          </a:xfrm>
          <a:prstGeom prst="rect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905060" y="5805993"/>
            <a:ext cx="576064" cy="504056"/>
          </a:xfrm>
          <a:prstGeom prst="rect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388424" y="5806171"/>
            <a:ext cx="576064" cy="504056"/>
          </a:xfrm>
          <a:prstGeom prst="rect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8362422" y="4134680"/>
            <a:ext cx="394619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62422" y="4869160"/>
            <a:ext cx="394619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404664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геометрические фигуры есть на рисунке 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35420" y="1739001"/>
            <a:ext cx="1483365" cy="261610"/>
          </a:xfrm>
          <a:prstGeom prst="rect">
            <a:avLst/>
          </a:prstGeom>
          <a:solidFill>
            <a:srgbClr val="FD99B3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878616" y="1196752"/>
            <a:ext cx="1145612" cy="2616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140100" y="4779105"/>
            <a:ext cx="1088733" cy="3924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79293" y="2779134"/>
            <a:ext cx="902237" cy="2616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324124" y="2783796"/>
            <a:ext cx="960252" cy="2616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74327" y="4708670"/>
            <a:ext cx="1088733" cy="39241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973375" y="4708670"/>
            <a:ext cx="1736352" cy="39241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884643" y="1017477"/>
            <a:ext cx="535229" cy="327013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36635" y="2276872"/>
            <a:ext cx="535229" cy="32701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871828" y="1404730"/>
            <a:ext cx="535229" cy="238818"/>
          </a:xfrm>
          <a:prstGeom prst="rect">
            <a:avLst/>
          </a:prstGeom>
          <a:solidFill>
            <a:srgbClr val="00B050"/>
          </a:solidFill>
          <a:ln w="3175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52246" y="2285931"/>
            <a:ext cx="995418" cy="32701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533" y="3031699"/>
            <a:ext cx="1605423" cy="1015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826" y="2996952"/>
            <a:ext cx="1667542" cy="105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6727117" y="3425953"/>
            <a:ext cx="535229" cy="32701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311501" y="3400198"/>
            <a:ext cx="535229" cy="32701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162853" y="5296062"/>
            <a:ext cx="1736352" cy="392416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20" y="1630258"/>
            <a:ext cx="917473" cy="604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Прямоугольник 42"/>
          <p:cNvSpPr/>
          <p:nvPr/>
        </p:nvSpPr>
        <p:spPr>
          <a:xfrm>
            <a:off x="831694" y="1772816"/>
            <a:ext cx="575364" cy="22779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8362422" y="2665716"/>
            <a:ext cx="394619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51635" y="3855928"/>
            <a:ext cx="1281281" cy="3924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836461" y="3506637"/>
            <a:ext cx="1281281" cy="3924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3347864" y="3782462"/>
            <a:ext cx="1281281" cy="3564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603177" y="2234484"/>
            <a:ext cx="640640" cy="3564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4965" y="5805264"/>
            <a:ext cx="576064" cy="504056"/>
          </a:xfrm>
          <a:prstGeom prst="rect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8362422" y="3400198"/>
            <a:ext cx="394619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62422" y="1931234"/>
            <a:ext cx="394619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62422" y="1196752"/>
            <a:ext cx="394619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308000" y="78564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6402227" y="5285981"/>
            <a:ext cx="1843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151654" y="2454506"/>
            <a:ext cx="214314" cy="2143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42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.00394 L -0.79844 0.669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31" y="3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00232 L -0.6408 0.34189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49" y="17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4.07407E-6 L -0.47708 0.5687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85" y="28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85185E-6 L -0.31007 0.45116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03" y="2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22222E-6 L -0.1526 0.24746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39" y="1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"/>
                            </p:stCondLst>
                            <p:childTnLst>
                              <p:par>
                                <p:cTn id="13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500"/>
                            </p:stCondLst>
                            <p:childTnLst>
                              <p:par>
                                <p:cTn id="1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0.01267 0.14028 " pathEditMode="relative" rAng="0" ptsTypes="AA">
                                      <p:cBhvr>
                                        <p:cTn id="15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7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21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6" grpId="0" animBg="1"/>
      <p:bldP spid="35" grpId="0" animBg="1"/>
      <p:bldP spid="39" grpId="0" animBg="1"/>
      <p:bldP spid="43" grpId="0" animBg="1"/>
      <p:bldP spid="17" grpId="0" animBg="1"/>
      <p:bldP spid="44" grpId="0" animBg="1"/>
      <p:bldP spid="45" grpId="0" animBg="1"/>
      <p:bldP spid="46" grpId="0" animBg="1"/>
      <p:bldP spid="47" grpId="0" animBg="1"/>
      <p:bldP spid="10" grpId="0" animBg="1"/>
      <p:bldP spid="18" grpId="0" animBg="1"/>
      <p:bldP spid="15" grpId="0" animBg="1"/>
      <p:bldP spid="16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3710/diana-gorelkina.4/0_16175_af96517d_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83755" y="0"/>
            <a:ext cx="9327755" cy="6858000"/>
          </a:xfrm>
          <a:prstGeom prst="rect">
            <a:avLst/>
          </a:prstGeom>
          <a:noFill/>
        </p:spPr>
      </p:pic>
      <p:pic>
        <p:nvPicPr>
          <p:cNvPr id="6" name="Muzyka dlya prezentaczii - Aquarium [pleer.net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460700" y="5301208"/>
            <a:ext cx="1304524" cy="1304524"/>
          </a:xfrm>
          <a:prstGeom prst="rect">
            <a:avLst/>
          </a:prstGeom>
        </p:spPr>
      </p:pic>
      <p:pic>
        <p:nvPicPr>
          <p:cNvPr id="5" name="Picture 4" descr="http://www.simliresim.com/simli_resim/cartoon/228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214554"/>
            <a:ext cx="3124200" cy="4552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0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3710/diana-gorelkina.4/0_16175_af96517d_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83755" y="0"/>
            <a:ext cx="9327755" cy="6858000"/>
          </a:xfrm>
          <a:prstGeom prst="rect">
            <a:avLst/>
          </a:prstGeom>
          <a:noFill/>
        </p:spPr>
      </p:pic>
      <p:pic>
        <p:nvPicPr>
          <p:cNvPr id="3" name="Picture 4" descr="http://www.simliresim.com/simli_resim/cartoon/22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2071678"/>
            <a:ext cx="3124200" cy="4552951"/>
          </a:xfrm>
          <a:prstGeom prst="rect">
            <a:avLst/>
          </a:prstGeom>
          <a:noFill/>
        </p:spPr>
      </p:pic>
      <p:pic>
        <p:nvPicPr>
          <p:cNvPr id="6" name="Muzyka dlya prezentaczii - Aquarium [pleer.net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460700" y="5301208"/>
            <a:ext cx="1304524" cy="1304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0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17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8720"/>
            <a:ext cx="698477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hum_-_Zvuk_poezd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95153" y="4725144"/>
            <a:ext cx="1526215" cy="152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86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Станция «Разминка»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Презентации по математике для дошкольников - Каталог програм…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85860"/>
            <a:ext cx="8858312" cy="507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612285"/>
              </p:ext>
            </p:extLst>
          </p:nvPr>
        </p:nvGraphicFramePr>
        <p:xfrm>
          <a:off x="7286644" y="2700370"/>
          <a:ext cx="904860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2430"/>
                <a:gridCol w="452430"/>
              </a:tblGrid>
              <a:tr h="3981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420269"/>
              </p:ext>
            </p:extLst>
          </p:nvPr>
        </p:nvGraphicFramePr>
        <p:xfrm>
          <a:off x="5500694" y="2628932"/>
          <a:ext cx="90486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2430"/>
                <a:gridCol w="452430"/>
              </a:tblGrid>
              <a:tr h="3981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81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81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81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34887"/>
              </p:ext>
            </p:extLst>
          </p:nvPr>
        </p:nvGraphicFramePr>
        <p:xfrm>
          <a:off x="2214546" y="2628932"/>
          <a:ext cx="90486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2430"/>
                <a:gridCol w="452430"/>
              </a:tblGrid>
              <a:tr h="3981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81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81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017456"/>
              </p:ext>
            </p:extLst>
          </p:nvPr>
        </p:nvGraphicFramePr>
        <p:xfrm>
          <a:off x="571472" y="2628932"/>
          <a:ext cx="90486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2430"/>
                <a:gridCol w="452430"/>
              </a:tblGrid>
              <a:tr h="3981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81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1000100" y="26289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022551" y="309520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643306" y="1628800"/>
            <a:ext cx="1143008" cy="928694"/>
          </a:xfrm>
          <a:prstGeom prst="triangl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28596" y="1700238"/>
            <a:ext cx="1143008" cy="928694"/>
          </a:xfrm>
          <a:prstGeom prst="triangl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071670" y="1700238"/>
            <a:ext cx="1143008" cy="928694"/>
          </a:xfrm>
          <a:prstGeom prst="triangl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5357818" y="1700238"/>
            <a:ext cx="1143008" cy="928694"/>
          </a:xfrm>
          <a:prstGeom prst="triangl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7143768" y="1771676"/>
            <a:ext cx="1143008" cy="928694"/>
          </a:xfrm>
          <a:prstGeom prst="triangl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88067" y="26289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688067" y="305585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688067" y="355990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999683" y="26289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999683" y="3991954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999683" y="3098241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999683" y="353028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786710" y="270037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030524"/>
              </p:ext>
            </p:extLst>
          </p:nvPr>
        </p:nvGraphicFramePr>
        <p:xfrm>
          <a:off x="3786182" y="2557494"/>
          <a:ext cx="904860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2430"/>
                <a:gridCol w="452430"/>
              </a:tblGrid>
              <a:tr h="3981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81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81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81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81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4287820" y="3039521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287820" y="4407673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87820" y="3946008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287820" y="347156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287820" y="2573823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42844" y="714356"/>
            <a:ext cx="8707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Рассмотри рисунок . Какие числа  забыли записать  в «окошках».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050877" y="2019261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19838" y="2104977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479241" y="2090699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749060" y="2090699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469694" y="2162137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Овал 75"/>
          <p:cNvSpPr/>
          <p:nvPr/>
        </p:nvSpPr>
        <p:spPr>
          <a:xfrm>
            <a:off x="755665" y="2080439"/>
            <a:ext cx="512584" cy="467736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Овал 76"/>
          <p:cNvSpPr/>
          <p:nvPr/>
        </p:nvSpPr>
        <p:spPr>
          <a:xfrm>
            <a:off x="2391827" y="2080439"/>
            <a:ext cx="512584" cy="467736"/>
          </a:xfrm>
          <a:prstGeom prst="ellipse">
            <a:avLst/>
          </a:prstGeom>
          <a:noFill/>
          <a:ln w="28575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Овал 77"/>
          <p:cNvSpPr/>
          <p:nvPr/>
        </p:nvSpPr>
        <p:spPr>
          <a:xfrm>
            <a:off x="3955457" y="2031452"/>
            <a:ext cx="512584" cy="467736"/>
          </a:xfrm>
          <a:prstGeom prst="ellipse">
            <a:avLst/>
          </a:prstGeom>
          <a:noFill/>
          <a:ln w="285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5659724" y="2080439"/>
            <a:ext cx="512584" cy="467736"/>
          </a:xfrm>
          <a:prstGeom prst="ellipse">
            <a:avLst/>
          </a:prstGeom>
          <a:noFill/>
          <a:ln w="28575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Овал 79"/>
          <p:cNvSpPr/>
          <p:nvPr/>
        </p:nvSpPr>
        <p:spPr>
          <a:xfrm>
            <a:off x="7452320" y="2152447"/>
            <a:ext cx="512584" cy="467736"/>
          </a:xfrm>
          <a:prstGeom prst="ellipse">
            <a:avLst/>
          </a:prstGeom>
          <a:noFill/>
          <a:ln w="28575">
            <a:solidFill>
              <a:srgbClr val="E2A53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665" y="5805264"/>
            <a:ext cx="1887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308000" y="78564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45962" y="5301208"/>
            <a:ext cx="8855194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38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3" grpId="0"/>
      <p:bldP spid="26" grpId="0"/>
      <p:bldP spid="27" grpId="0"/>
      <p:bldP spid="31" grpId="0"/>
      <p:bldP spid="33" grpId="0"/>
      <p:bldP spid="34" grpId="0"/>
      <p:bldP spid="36" grpId="0"/>
      <p:bldP spid="37" grpId="0"/>
      <p:bldP spid="22" grpId="0"/>
      <p:bldP spid="28" grpId="0"/>
      <p:bldP spid="29" grpId="0"/>
      <p:bldP spid="30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Станция «Быстрого счета»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Презентации по математике для дошкольников - Каталог програм…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27174"/>
            <a:ext cx="8858312" cy="490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гнутая вверх стрелка 2"/>
          <p:cNvSpPr/>
          <p:nvPr/>
        </p:nvSpPr>
        <p:spPr>
          <a:xfrm>
            <a:off x="214281" y="1810782"/>
            <a:ext cx="928694" cy="428628"/>
          </a:xfrm>
          <a:prstGeom prst="curvedDownArrow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1" y="1240072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16254" y="1240072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Выгнутая вверх стрелка 7"/>
          <p:cNvSpPr/>
          <p:nvPr/>
        </p:nvSpPr>
        <p:spPr>
          <a:xfrm flipH="1">
            <a:off x="1643042" y="1810782"/>
            <a:ext cx="928694" cy="428628"/>
          </a:xfrm>
          <a:prstGeom prst="curvedDownArrow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179357" y="3989641"/>
            <a:ext cx="5357850" cy="1588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Выгнутая вверх стрелка 11"/>
          <p:cNvSpPr/>
          <p:nvPr/>
        </p:nvSpPr>
        <p:spPr>
          <a:xfrm>
            <a:off x="3214677" y="1810782"/>
            <a:ext cx="928694" cy="428628"/>
          </a:xfrm>
          <a:prstGeom prst="curvedDownArrow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84406" y="1240072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 flipH="1">
            <a:off x="4571999" y="1810782"/>
            <a:ext cx="928694" cy="428628"/>
          </a:xfrm>
          <a:prstGeom prst="curvedDownArrow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96574" y="1240072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250795" y="3917808"/>
            <a:ext cx="5215768" cy="1589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Выгнутая вверх стрелка 18"/>
          <p:cNvSpPr/>
          <p:nvPr/>
        </p:nvSpPr>
        <p:spPr>
          <a:xfrm>
            <a:off x="6299621" y="1789692"/>
            <a:ext cx="928694" cy="428628"/>
          </a:xfrm>
          <a:prstGeom prst="curvedDownArrow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80750" y="1218982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Выгнутая вверх стрелка 21"/>
          <p:cNvSpPr/>
          <p:nvPr/>
        </p:nvSpPr>
        <p:spPr>
          <a:xfrm flipH="1">
            <a:off x="7656943" y="1789692"/>
            <a:ext cx="928694" cy="428628"/>
          </a:xfrm>
          <a:prstGeom prst="curvedDownArrow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20910" y="1218982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671604"/>
              </p:ext>
            </p:extLst>
          </p:nvPr>
        </p:nvGraphicFramePr>
        <p:xfrm>
          <a:off x="214282" y="2310851"/>
          <a:ext cx="1000132" cy="40719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065"/>
                <a:gridCol w="500067"/>
              </a:tblGrid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439024"/>
              </p:ext>
            </p:extLst>
          </p:nvPr>
        </p:nvGraphicFramePr>
        <p:xfrm>
          <a:off x="1571604" y="2310851"/>
          <a:ext cx="1056180" cy="40719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065"/>
                <a:gridCol w="556115"/>
              </a:tblGrid>
              <a:tr h="814393">
                <a:tc>
                  <a:txBody>
                    <a:bodyPr/>
                    <a:lstStyle/>
                    <a:p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414419"/>
              </p:ext>
            </p:extLst>
          </p:nvPr>
        </p:nvGraphicFramePr>
        <p:xfrm>
          <a:off x="3214678" y="2310851"/>
          <a:ext cx="1000132" cy="32575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065"/>
                <a:gridCol w="500067"/>
              </a:tblGrid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25449"/>
              </p:ext>
            </p:extLst>
          </p:nvPr>
        </p:nvGraphicFramePr>
        <p:xfrm>
          <a:off x="4572000" y="2310851"/>
          <a:ext cx="1000132" cy="32575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065"/>
                <a:gridCol w="500067"/>
              </a:tblGrid>
              <a:tr h="814393">
                <a:tc>
                  <a:txBody>
                    <a:bodyPr/>
                    <a:lstStyle/>
                    <a:p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854938"/>
              </p:ext>
            </p:extLst>
          </p:nvPr>
        </p:nvGraphicFramePr>
        <p:xfrm>
          <a:off x="6299622" y="2289761"/>
          <a:ext cx="1000132" cy="24431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065"/>
                <a:gridCol w="500067"/>
              </a:tblGrid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380110"/>
              </p:ext>
            </p:extLst>
          </p:nvPr>
        </p:nvGraphicFramePr>
        <p:xfrm>
          <a:off x="7656944" y="2289761"/>
          <a:ext cx="1000132" cy="24431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065"/>
                <a:gridCol w="500067"/>
              </a:tblGrid>
              <a:tr h="814393">
                <a:tc>
                  <a:txBody>
                    <a:bodyPr/>
                    <a:lstStyle/>
                    <a:p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50066" y="5539462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30683" y="474737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50066" y="393024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50066" y="309119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50066" y="2299102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639428" y="5539462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20045" y="4712697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639428" y="393024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639428" y="309119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639428" y="2299102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780285" y="474737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799668" y="393024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799668" y="313543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799668" y="2299102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644008" y="474737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663391" y="393024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663391" y="309119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663391" y="2299102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837881" y="390915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837881" y="3100739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837881" y="2278012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702350" y="390915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702350" y="307010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702350" y="2278012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749528" y="2415278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755575" y="3224670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775331" y="4027294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775333" y="488267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55576" y="5674767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1639429" y="2443118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1619672" y="3224670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1639428" y="4027294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1639430" y="4819382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1619673" y="5674767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3767011" y="2434407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3779912" y="32159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3767010" y="4018583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3767012" y="4810671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4624414" y="2443118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4624414" y="3224670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4624414" y="4027294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Прямоугольник 92"/>
          <p:cNvSpPr/>
          <p:nvPr/>
        </p:nvSpPr>
        <p:spPr>
          <a:xfrm>
            <a:off x="4624414" y="4819382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>
            <a:off x="6825352" y="2413317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6838254" y="319486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6825352" y="3997493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7715252" y="2413317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7728154" y="319486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7715252" y="3997493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TextBox 99"/>
          <p:cNvSpPr txBox="1"/>
          <p:nvPr/>
        </p:nvSpPr>
        <p:spPr>
          <a:xfrm>
            <a:off x="107504" y="692696"/>
            <a:ext cx="8707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Постарайся вычислить быстро: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7308000" y="78564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84838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00"/>
                            </p:stCondLst>
                            <p:childTnLst>
                              <p:par>
                                <p:cTn id="153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"/>
                            </p:stCondLst>
                            <p:childTnLst>
                              <p:par>
                                <p:cTn id="159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1000"/>
                            </p:stCondLst>
                            <p:childTnLst>
                              <p:par>
                                <p:cTn id="178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000"/>
                            </p:stCondLst>
                            <p:childTnLst>
                              <p:par>
                                <p:cTn id="184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7" grpId="0"/>
      <p:bldP spid="8" grpId="0" animBg="1"/>
      <p:bldP spid="12" grpId="0" animBg="1"/>
      <p:bldP spid="13" grpId="0"/>
      <p:bldP spid="15" grpId="0" animBg="1"/>
      <p:bldP spid="16" grpId="0"/>
      <p:bldP spid="19" grpId="0" animBg="1"/>
      <p:bldP spid="20" grpId="0"/>
      <p:bldP spid="22" grpId="0" animBg="1"/>
      <p:bldP spid="23" grpId="0"/>
      <p:bldP spid="54" grpId="0" animBg="1"/>
      <p:bldP spid="55" grpId="0" animBg="1"/>
      <p:bldP spid="56" grpId="0" animBg="1"/>
      <p:bldP spid="57" grpId="0" animBg="1"/>
      <p:bldP spid="58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Станция </a:t>
            </a:r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 smtClean="0">
                <a:solidFill>
                  <a:schemeClr val="tx1"/>
                </a:solidFill>
              </a:rPr>
              <a:t>Спортивная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Костян\Desktop\mini_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371232"/>
            <a:ext cx="5372397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Documents and Settings\ДОУ49\Мои документы\рисунки\Солнышко\7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9933370">
            <a:off x="396931" y="1468419"/>
            <a:ext cx="2369911" cy="2369911"/>
          </a:xfrm>
          <a:prstGeom prst="rect">
            <a:avLst/>
          </a:prstGeom>
          <a:noFill/>
        </p:spPr>
      </p:pic>
      <p:pic>
        <p:nvPicPr>
          <p:cNvPr id="7" name="Fizminutka_-_Matematika_(iPlay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77086" y="5517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66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5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Станция «Веселые задачки»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Презентации по математике для дошкольников - Каталог програм…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27175"/>
            <a:ext cx="864399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4529</TotalTime>
  <Words>463</Words>
  <Application>Microsoft Office PowerPoint</Application>
  <PresentationFormat>Экран (4:3)</PresentationFormat>
  <Paragraphs>189</Paragraphs>
  <Slides>20</Slides>
  <Notes>6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Официальная</vt:lpstr>
      <vt:lpstr>«В гостях у королевы Математики»</vt:lpstr>
      <vt:lpstr>Презентация PowerPoint</vt:lpstr>
      <vt:lpstr>Презентация PowerPoint</vt:lpstr>
      <vt:lpstr>Станция «Разминка»</vt:lpstr>
      <vt:lpstr>Презентация PowerPoint</vt:lpstr>
      <vt:lpstr>Станция «Быстрого счета»</vt:lpstr>
      <vt:lpstr>Презентация PowerPoint</vt:lpstr>
      <vt:lpstr>Станция «Спортивная»</vt:lpstr>
      <vt:lpstr>Станция «Веселые задачки»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Станция «Дворец для цифр»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Костян</cp:lastModifiedBy>
  <cp:revision>395</cp:revision>
  <cp:lastPrinted>2015-01-22T13:31:44Z</cp:lastPrinted>
  <dcterms:created xsi:type="dcterms:W3CDTF">2010-10-26T14:31:01Z</dcterms:created>
  <dcterms:modified xsi:type="dcterms:W3CDTF">2017-04-17T09:42:16Z</dcterms:modified>
</cp:coreProperties>
</file>