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7" r:id="rId3"/>
    <p:sldId id="272" r:id="rId4"/>
    <p:sldId id="277" r:id="rId5"/>
    <p:sldId id="278" r:id="rId6"/>
    <p:sldId id="279" r:id="rId7"/>
    <p:sldId id="281" r:id="rId8"/>
    <p:sldId id="286" r:id="rId9"/>
    <p:sldId id="287" r:id="rId10"/>
    <p:sldId id="289" r:id="rId11"/>
    <p:sldId id="284" r:id="rId12"/>
    <p:sldId id="285" r:id="rId13"/>
    <p:sldId id="291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875" autoAdjust="0"/>
  </p:normalViewPr>
  <p:slideViewPr>
    <p:cSldViewPr>
      <p:cViewPr varScale="1">
        <p:scale>
          <a:sx n="120" d="100"/>
          <a:sy n="120" d="100"/>
        </p:scale>
        <p:origin x="-234" y="-96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201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207F-0F91-42F2-96D0-049C6003623B}" type="datetimeFigureOut">
              <a:rPr lang="ru-RU"/>
              <a:t>23.03.2017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13F5-F2B1-464B-BE8F-27ABFBD2FBDE}" type="datetimeFigureOut">
              <a:rPr lang="ru-RU"/>
              <a:t>23.03.2017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1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8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10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600200">
              <a:defRPr/>
            </a:lvl6pPr>
            <a:lvl7pPr marL="1874520">
              <a:defRPr/>
            </a:lvl7pPr>
            <a:lvl8pPr marL="2148840">
              <a:defRPr/>
            </a:lvl8pPr>
            <a:lvl9pPr marL="2423160"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anchor="b">
            <a:normAutofit/>
          </a:bodyPr>
          <a:lstStyle>
            <a:lvl1pPr algn="l">
              <a:defRPr sz="4800" b="0" i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t>23.03.2017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3CD9712D-992A-4AB1-A5C2-575F75921AA2}" type="datetimeFigureOut">
              <a:rPr lang="ru-RU" noProof="0" smtClean="0"/>
              <a:pPr/>
              <a:t>23.03.2017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10436" y="332656"/>
            <a:ext cx="5256584" cy="2952328"/>
          </a:xfrm>
        </p:spPr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 </a:t>
            </a:r>
            <a:b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 зимующим птицам»</a:t>
            </a:r>
            <a:endParaRPr lang="ru-RU" sz="4400" b="0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58708" y="4725144"/>
            <a:ext cx="3312368" cy="1440160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endParaRPr lang="ru-RU" sz="1800" b="0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Симонова А.Ф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000" b="0" i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Бандурина О.В</a:t>
            </a:r>
          </a:p>
          <a:p>
            <a:pPr marL="0" indent="0" algn="l">
              <a:spcBef>
                <a:spcPts val="0"/>
              </a:spcBef>
              <a:buNone/>
            </a:pPr>
            <a:endParaRPr lang="ru-RU" sz="2000" b="0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9441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6139" y="188640"/>
            <a:ext cx="7248873" cy="936104"/>
          </a:xfrm>
        </p:spPr>
        <p:txBody>
          <a:bodyPr/>
          <a:lstStyle/>
          <a:p>
            <a:r>
              <a:rPr lang="ru-RU" dirty="0"/>
              <a:t>Результаты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30116" y="1340768"/>
            <a:ext cx="8856984" cy="4176464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Поставленые</a:t>
            </a:r>
            <a:r>
              <a:rPr lang="ru-RU" dirty="0"/>
              <a:t> задачи были успешно реализованы, через взаимодействие детей, родителей и педагогов. Удалось привлечь родителей и детей к оказанию помощи птицам в трудных зимних условиях.</a:t>
            </a:r>
          </a:p>
          <a:p>
            <a:r>
              <a:rPr lang="ru-RU" dirty="0"/>
              <a:t>2.У детей расширились и сформировались знания о зимующих птицах( какие птицы зимующие, чем питаются, строение, внешний вид) , повысился познавательный интерес.</a:t>
            </a:r>
          </a:p>
          <a:p>
            <a:r>
              <a:rPr lang="ru-RU" dirty="0"/>
              <a:t>3. Были изготовлены и развешаны кормушки для птиц, дети с интересом наблюдают за птицами и каждый день их подкармливают;</a:t>
            </a:r>
          </a:p>
          <a:p>
            <a:r>
              <a:rPr lang="ru-RU" dirty="0"/>
              <a:t>4.Словарный запас детей по теме значительно расширился, связная  речь улучшилась, творческие и </a:t>
            </a:r>
            <a:r>
              <a:rPr lang="ru-RU" dirty="0" err="1"/>
              <a:t>интелектуальные</a:t>
            </a:r>
            <a:r>
              <a:rPr lang="ru-RU" dirty="0"/>
              <a:t> способности детей возросли;</a:t>
            </a:r>
          </a:p>
          <a:p>
            <a:r>
              <a:rPr lang="ru-RU" dirty="0"/>
              <a:t>5.Удалось вовлечь родителей в совместную деятельность с детьми  в ходе  реализации проекта.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" y="1340768"/>
            <a:ext cx="363763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0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06380" y="116632"/>
            <a:ext cx="4377682" cy="720081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6" y="1196752"/>
            <a:ext cx="4968605" cy="419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533393" y="1052736"/>
            <a:ext cx="6537683" cy="41906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у детей сформировалась система элементарных экологических знаний о зимующих птицах и оказание им помощи в холодный период, повысился интерес к живой природе, дети  научились  выстраивать причинно-следственные связи, уровень познавательной активности детей значительно возрос, у детей появилось огромное желание заботится о птицах.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9493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5" y="0"/>
            <a:ext cx="1217256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9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798268" y="332656"/>
            <a:ext cx="6768752" cy="720080"/>
          </a:xfrm>
        </p:spPr>
        <p:txBody>
          <a:bodyPr>
            <a:normAutofit/>
          </a:bodyPr>
          <a:lstStyle/>
          <a:p>
            <a:r>
              <a:rPr lang="ru-RU" sz="320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«Помоги зимующим птицам»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294212" y="1484784"/>
            <a:ext cx="7776864" cy="4464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tx2"/>
                </a:solidFill>
              </a:rPr>
              <a:t>Исполнители:</a:t>
            </a:r>
            <a:r>
              <a:rPr lang="ru-RU" sz="2000" dirty="0">
                <a:solidFill>
                  <a:schemeClr val="tx2"/>
                </a:solidFill>
              </a:rPr>
              <a:t> воспитатели Симонова А.Ф Бандурина О.В дети, родители.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/>
                </a:solidFill>
              </a:rPr>
              <a:t>Тип проекта:</a:t>
            </a:r>
            <a:r>
              <a:rPr lang="ru-RU" sz="2000" dirty="0">
                <a:solidFill>
                  <a:schemeClr val="tx2"/>
                </a:solidFill>
              </a:rPr>
              <a:t> познавательно-исследовательский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/>
                </a:solidFill>
              </a:rPr>
              <a:t>Возраст:</a:t>
            </a:r>
            <a:r>
              <a:rPr lang="ru-RU" sz="2000" dirty="0">
                <a:solidFill>
                  <a:schemeClr val="tx2"/>
                </a:solidFill>
              </a:rPr>
              <a:t> дети 6-7 лет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/>
                </a:solidFill>
              </a:rPr>
              <a:t>Продолжительность проекта:краткосрочный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4294212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9756" y="4437112"/>
            <a:ext cx="11881320" cy="20882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bg1"/>
                </a:solidFill>
              </a:rPr>
              <a:t>Проблема: </a:t>
            </a:r>
            <a:r>
              <a:rPr lang="ru-RU" sz="2400" dirty="0">
                <a:solidFill>
                  <a:schemeClr val="bg1"/>
                </a:solidFill>
              </a:rPr>
              <a:t>Охрана и защита птиц.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1.Сохранение разнообразия и численности птиц, практическое содействие по защите пернатых в зимний период.</a:t>
            </a:r>
          </a:p>
          <a:p>
            <a:r>
              <a:rPr lang="ru-RU" sz="2400" dirty="0">
                <a:solidFill>
                  <a:schemeClr val="bg1"/>
                </a:solidFill>
              </a:rPr>
              <a:t>2.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Экологическое воспитание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0999"/>
            <a:ext cx="9601200" cy="611777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891" y="1052736"/>
            <a:ext cx="9481121" cy="30963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1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холодное время года зимующим птицам жизненно важно прокормиться.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погибают, человек может помочь им и пережить холод.</a:t>
            </a:r>
          </a:p>
          <a:p>
            <a:pPr marL="0" indent="0">
              <a:buNone/>
            </a:pPr>
            <a:r>
              <a:rPr lang="ru-RU" sz="1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Проведя диагностическую беседу, предложив детям демонстрационный материал (карточки с изображением зимующих птиц), удалось установить, что из 25 опрошенных воспитанников меньше половины группы (13 детей) узнали и назвали правильно почти всех предъявленных птиц, каждый третий (9 детей) смог узнать и уверенно назвать 6 птиц, а каждый восьмой (6 детей) смог вспомнить и назвать только 4 птиц. Из этого следует, что дети имеют малый опыт наблюдения за птицами в природе. У большинства опрошенных детей не сформированы навыки оказания помощи птицам зимой. Поэтому мы решили расширить знания детей о зимующих птицах и сформировать навыки оказания помощи птицам через проектную деятельность. </a:t>
            </a:r>
          </a:p>
          <a:p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1" y="4149080"/>
            <a:ext cx="964907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549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52" y="1676400"/>
            <a:ext cx="10801200" cy="32647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1. Расширять знания детей о зимующих птицах (внешний вид, среда обитания, питание) и о роли человека в жизни птиц,  развивать познавательную активность;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2. Воспитывать чувство сопереживания и желания помочь птицам в трудное для них время, учить детей любить природу.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3. Собрать и изучить материал о кормушках и корме для птиц, провести наблюдения: какой корм они любят, изготовить и развесить кормушки;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4.Развивать любознательность, связную речь, творческие и интеллектуальные способности детей;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5. Привлечь родителей к данной проблеме, развивать совместную деятельность родителей и детей.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9836" y="188640"/>
            <a:ext cx="11017224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системы элементарных экологических знаний о зимующих птицах и оказание им помощи в холодный период.</a:t>
            </a:r>
          </a:p>
          <a:p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388" y="4869160"/>
            <a:ext cx="331236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33778" y="4941168"/>
            <a:ext cx="7648684" cy="165618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Продукт: Презентации детских проектов на «Празднике птиц».</a:t>
            </a:r>
          </a:p>
        </p:txBody>
      </p:sp>
    </p:spTree>
    <p:extLst>
      <p:ext uri="{BB962C8B-B14F-4D97-AF65-F5344CB8AC3E}">
        <p14:creationId xmlns:p14="http://schemas.microsoft.com/office/powerpoint/2010/main" val="16667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942284" y="2587162"/>
            <a:ext cx="201622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 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7606580" y="332656"/>
            <a:ext cx="2354560" cy="1224136"/>
          </a:xfrm>
          <a:prstGeom prst="wedgeEllipseCallout">
            <a:avLst>
              <a:gd name="adj1" fmla="val -61295"/>
              <a:gd name="adj2" fmla="val 105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птицами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9262764" y="2564904"/>
            <a:ext cx="2232248" cy="1368152"/>
          </a:xfrm>
          <a:prstGeom prst="wedgeEllipseCallout">
            <a:avLst>
              <a:gd name="adj1" fmla="val -112209"/>
              <a:gd name="adj2" fmla="val 98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4042184" y="280445"/>
            <a:ext cx="2016224" cy="1296144"/>
          </a:xfrm>
          <a:prstGeom prst="wedgeEllipseCallout">
            <a:avLst>
              <a:gd name="adj1" fmla="val 16548"/>
              <a:gd name="adj2" fmla="val 907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  <p:sp>
        <p:nvSpPr>
          <p:cNvPr id="11" name="Овальная выноска 10"/>
          <p:cNvSpPr/>
          <p:nvPr/>
        </p:nvSpPr>
        <p:spPr>
          <a:xfrm flipH="1">
            <a:off x="837828" y="1524074"/>
            <a:ext cx="2520280" cy="1728192"/>
          </a:xfrm>
          <a:prstGeom prst="wedgeEllipseCallout">
            <a:avLst>
              <a:gd name="adj1" fmla="val -102234"/>
              <a:gd name="adj2" fmla="val 450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картинок и т.д.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1665920" y="4876056"/>
            <a:ext cx="2376264" cy="1296144"/>
          </a:xfrm>
          <a:prstGeom prst="wedgeEllipseCallout">
            <a:avLst>
              <a:gd name="adj1" fmla="val 53196"/>
              <a:gd name="adj2" fmla="val -839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Просмотр </a:t>
            </a:r>
          </a:p>
          <a:p>
            <a:pPr algn="ctr"/>
            <a:r>
              <a:rPr lang="ru-RU" sz="1600" dirty="0"/>
              <a:t>презентаций</a:t>
            </a:r>
          </a:p>
        </p:txBody>
      </p:sp>
      <p:sp>
        <p:nvSpPr>
          <p:cNvPr id="13" name="Овальная выноска 12"/>
          <p:cNvSpPr/>
          <p:nvPr/>
        </p:nvSpPr>
        <p:spPr>
          <a:xfrm>
            <a:off x="8128638" y="4804048"/>
            <a:ext cx="2430270" cy="1728192"/>
          </a:xfrm>
          <a:prstGeom prst="wedgeEllipseCallout">
            <a:avLst>
              <a:gd name="adj1" fmla="val -117280"/>
              <a:gd name="adj2" fmla="val -629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(дидактические, подвижные игры)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70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0"/>
            <a:ext cx="9601200" cy="404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реализации проекта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342172"/>
              </p:ext>
            </p:extLst>
          </p:nvPr>
        </p:nvGraphicFramePr>
        <p:xfrm>
          <a:off x="693812" y="514492"/>
          <a:ext cx="5760640" cy="632841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xmlns="" val="1783422893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758926438"/>
                    </a:ext>
                  </a:extLst>
                </a:gridCol>
              </a:tblGrid>
              <a:tr h="450178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chemeClr val="tx2"/>
                          </a:solidFill>
                          <a:effectLst/>
                        </a:rPr>
                        <a:t>Образовательные области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chemeClr val="tx2"/>
                          </a:solidFill>
                          <a:effectLst/>
                        </a:rPr>
                        <a:t>Содержание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1765634"/>
                  </a:ext>
                </a:extLst>
              </a:tr>
              <a:tr h="1339466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Физическое развитие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Игра-эстафета «Сильные и быстрые»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Подвижные игры: пятнашки- «Улетайте птицы», «Два мороза»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Подвижные игры «Голубь», «Перелет птиц», «Лягушка и цапли»,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 Игры с имитацией движения «Птички у кормушки».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10386097"/>
                  </a:ext>
                </a:extLst>
              </a:tr>
              <a:tr h="2688373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Познавательное развитие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Беседа: «Что мы знаем о птицах?», «Какую пользу приносят птицы», «Как правильно подобрать корм для птиц»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Рассматривание иллюстраций с изображением зимующих птиц. 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Просмотр презентаций используя  ИКТ: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 «Зимующие и перелетные птицы», «Как помочь птицам».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кормушкой.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Непосредственно-образовательная деятельность: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Познание (ФЭМП) «Сколько птиц к кормушке нашей прилетело»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Познание(окружающий мир) «Зимующие птицы нашего края»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3758903"/>
                  </a:ext>
                </a:extLst>
              </a:tr>
              <a:tr h="1377609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Социально-коммуникативное развитие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Беседа: «Зачем помогать птицам зимой»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Дидактические игры: «Птички на кормушках», «Назови ласково», «Сосчитай птиц», «Угадай птиц по описанию», «Чей это хвост», «Кто , что ест?», «Четвертый лишний».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2"/>
                          </a:solidFill>
                          <a:effectLst/>
                        </a:rPr>
                        <a:t>Наст.игры</a:t>
                      </a: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 : «Разрезные картинки», «Лабиринт «зимующие птицы».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55470445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068996"/>
              </p:ext>
            </p:extLst>
          </p:nvPr>
        </p:nvGraphicFramePr>
        <p:xfrm>
          <a:off x="6670476" y="514492"/>
          <a:ext cx="5472608" cy="6298884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xmlns="" val="203469482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242080132"/>
                    </a:ext>
                  </a:extLst>
                </a:gridCol>
              </a:tblGrid>
              <a:tr h="493700">
                <a:tc>
                  <a:txBody>
                    <a:bodyPr/>
                    <a:lstStyle/>
                    <a:p>
                      <a:r>
                        <a:rPr lang="ru-RU" sz="1100" kern="1200" dirty="0">
                          <a:solidFill>
                            <a:schemeClr val="tx2"/>
                          </a:solidFill>
                          <a:effectLst/>
                        </a:rPr>
                        <a:t>Образовательные области</a:t>
                      </a:r>
                      <a:endParaRPr lang="ru-RU" sz="11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tx2"/>
                          </a:solidFill>
                          <a:effectLst/>
                        </a:rPr>
                        <a:t>Содержание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  <a:p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8485833"/>
                  </a:ext>
                </a:extLst>
              </a:tr>
              <a:tr h="3203905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Развитие речи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Составление описательного рассказа об одной из зимующих птиц.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Составление рассказа по сюжетным картинкам «Дети помогают птицам»,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Игра: «Продолжи предложение», «Скажи по другому»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Викторина «Кто больше знает о птицах»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44700" algn="ctr"/>
                        </a:tabLs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Пальчиковая гимнастика и игры: «Кисель», «Ворона», «Театр теней» </a:t>
                      </a:r>
                      <a:r>
                        <a:rPr lang="ru-RU" sz="1200" dirty="0" err="1">
                          <a:solidFill>
                            <a:schemeClr val="tx2"/>
                          </a:solidFill>
                          <a:effectLst/>
                        </a:rPr>
                        <a:t>и.др</a:t>
                      </a: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44700" algn="ctr"/>
                        </a:tabLs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«Артикуляционная гимнастика «Шарик», «Грибок», «Желобок»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44700" algn="ctr"/>
                        </a:tabLs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Разучивание поговорок.	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74086006"/>
                  </a:ext>
                </a:extLst>
              </a:tr>
              <a:tr h="2601279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Художественно-эстетическое развитие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Художественное творчество: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Рисование НОД «Снегири на ветках», «Птицы у кормушки»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Лепка «Дятел на дереве»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Аппликация «Прилетели снегири», «Сорока-белобока»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Ручной труд «Заготовка корма для птиц»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Конструирование (оригами) «Птичка-синичка»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Трудовая деятельность: 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Ежедневное кормление птиц.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28428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49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747" y="2176942"/>
            <a:ext cx="457231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0189" y="2393279"/>
            <a:ext cx="3408041" cy="3248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909836" y="164975"/>
            <a:ext cx="5760640" cy="52972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488703" y="1315525"/>
            <a:ext cx="4104456" cy="504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«Дятел на дереве»</a:t>
            </a:r>
          </a:p>
        </p:txBody>
      </p:sp>
      <p:pic>
        <p:nvPicPr>
          <p:cNvPr id="6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49" y="1051705"/>
            <a:ext cx="3859939" cy="2868318"/>
          </a:xfrm>
          <a:prstGeom prst="rect">
            <a:avLst/>
          </a:prstGeom>
        </p:spPr>
      </p:pic>
      <p:pic>
        <p:nvPicPr>
          <p:cNvPr id="16" name="Рисунок 16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21" y="4177137"/>
            <a:ext cx="3724387" cy="243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0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2313" y="368631"/>
            <a:ext cx="10657184" cy="11521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кормушек</a:t>
            </a:r>
          </a:p>
        </p:txBody>
      </p:sp>
      <p:pic>
        <p:nvPicPr>
          <p:cNvPr id="12" name="Рисунок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85" y="2794467"/>
            <a:ext cx="3291030" cy="2533583"/>
          </a:xfrm>
          <a:prstGeom prst="rect">
            <a:avLst/>
          </a:prstGeom>
        </p:spPr>
      </p:pic>
      <p:pic>
        <p:nvPicPr>
          <p:cNvPr id="14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03" y="1650145"/>
            <a:ext cx="3051526" cy="2288645"/>
          </a:xfrm>
          <a:prstGeom prst="rect">
            <a:avLst/>
          </a:prstGeom>
        </p:spPr>
      </p:pic>
      <p:pic>
        <p:nvPicPr>
          <p:cNvPr id="16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494" y="3010548"/>
            <a:ext cx="3090003" cy="2317502"/>
          </a:xfrm>
          <a:prstGeom prst="rect">
            <a:avLst/>
          </a:prstGeom>
        </p:spPr>
      </p:pic>
      <p:pic>
        <p:nvPicPr>
          <p:cNvPr id="20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03" y="4071417"/>
            <a:ext cx="3170403" cy="237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3" y="832908"/>
            <a:ext cx="3802099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64" y="803385"/>
            <a:ext cx="3744415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087" y="784606"/>
            <a:ext cx="3958175" cy="2669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Скругленный прямоугольник 14"/>
          <p:cNvSpPr/>
          <p:nvPr/>
        </p:nvSpPr>
        <p:spPr>
          <a:xfrm>
            <a:off x="261764" y="56308"/>
            <a:ext cx="11737304" cy="603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Развлечение «Праздник птиц»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" y="3905680"/>
            <a:ext cx="3866423" cy="2921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Объект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819" y="3901826"/>
            <a:ext cx="3889005" cy="2921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850" y="3901825"/>
            <a:ext cx="3624969" cy="2921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175606" y="3494622"/>
            <a:ext cx="352839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dirty="0">
                <a:ln w="0">
                  <a:solidFill>
                    <a:schemeClr val="tx2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Сценка «Где обедал воробей»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24319" y="3505633"/>
            <a:ext cx="369277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dirty="0" err="1">
                <a:ln w="0">
                  <a:solidFill>
                    <a:schemeClr val="tx2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Дид.игра</a:t>
            </a:r>
            <a:r>
              <a:rPr lang="ru-RU" sz="1400" dirty="0">
                <a:ln w="0">
                  <a:solidFill>
                    <a:schemeClr val="tx2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«Подбери корм для птиц»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04449" y="3534925"/>
            <a:ext cx="338437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dirty="0" err="1">
                <a:ln w="0">
                  <a:solidFill>
                    <a:schemeClr val="tx2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Дид.игра</a:t>
            </a:r>
            <a:r>
              <a:rPr lang="ru-RU" sz="1400" dirty="0">
                <a:ln w="0">
                  <a:solidFill>
                    <a:schemeClr val="tx2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«Птички у кормушки»</a:t>
            </a:r>
          </a:p>
        </p:txBody>
      </p:sp>
    </p:spTree>
    <p:extLst>
      <p:ext uri="{BB962C8B-B14F-4D97-AF65-F5344CB8AC3E}">
        <p14:creationId xmlns:p14="http://schemas.microsoft.com/office/powerpoint/2010/main" val="18813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renity_16x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Serenity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Serenity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Serenity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7333743-6C97-419E-BA07-3CBF19F59E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906</Words>
  <Application>Microsoft Office PowerPoint</Application>
  <PresentationFormat>Произвольный</PresentationFormat>
  <Paragraphs>92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Serenity_16x9</vt:lpstr>
      <vt:lpstr>Экологический проект  «Помоги зимующим птицам»</vt:lpstr>
      <vt:lpstr>Тема: «Помоги зимующим птицам»</vt:lpstr>
      <vt:lpstr>Актуальность темы. </vt:lpstr>
      <vt:lpstr>Презентация PowerPoint</vt:lpstr>
      <vt:lpstr>Презентация PowerPoint</vt:lpstr>
      <vt:lpstr>Мероприятия по реализации проекта</vt:lpstr>
      <vt:lpstr>Презентация PowerPoint</vt:lpstr>
      <vt:lpstr>Презентация PowerPoint</vt:lpstr>
      <vt:lpstr>Презентация PowerPoint</vt:lpstr>
      <vt:lpstr>Результаты</vt:lpstr>
      <vt:lpstr>Вывод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 «Помоги зимующим птицам»</dc:title>
  <dc:creator/>
  <cp:keywords/>
  <cp:lastModifiedBy/>
  <cp:revision>4</cp:revision>
  <dcterms:created xsi:type="dcterms:W3CDTF">2016-02-27T04:01:21Z</dcterms:created>
  <dcterms:modified xsi:type="dcterms:W3CDTF">2017-03-23T07:54:39Z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931681</vt:lpwstr>
  </property>
  <property fmtid="{D5CDD505-2E9C-101B-9397-08002B2CF9AE}" pid="3" name="NXPowerLiteSettings">
    <vt:lpwstr>F7200358026400</vt:lpwstr>
  </property>
  <property fmtid="{D5CDD505-2E9C-101B-9397-08002B2CF9AE}" pid="4" name="NXPowerLiteVersion">
    <vt:lpwstr>D7.0.3</vt:lpwstr>
  </property>
  <property fmtid="{D5CDD505-2E9C-101B-9397-08002B2CF9AE}" pid="5" name="_TemplateID">
    <vt:lpwstr>TC028011099991</vt:lpwstr>
  </property>
</Properties>
</file>