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70" r:id="rId3"/>
    <p:sldId id="256" r:id="rId4"/>
    <p:sldId id="258" r:id="rId5"/>
    <p:sldId id="283" r:id="rId6"/>
    <p:sldId id="259" r:id="rId7"/>
    <p:sldId id="261" r:id="rId8"/>
    <p:sldId id="260" r:id="rId9"/>
    <p:sldId id="262" r:id="rId10"/>
    <p:sldId id="263" r:id="rId11"/>
    <p:sldId id="264" r:id="rId12"/>
    <p:sldId id="274" r:id="rId13"/>
    <p:sldId id="267" r:id="rId14"/>
    <p:sldId id="265" r:id="rId15"/>
    <p:sldId id="266" r:id="rId16"/>
    <p:sldId id="278" r:id="rId17"/>
    <p:sldId id="268" r:id="rId18"/>
    <p:sldId id="279" r:id="rId19"/>
    <p:sldId id="281" r:id="rId20"/>
    <p:sldId id="282" r:id="rId21"/>
    <p:sldId id="26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>
      <p:cViewPr>
        <p:scale>
          <a:sx n="77" d="100"/>
          <a:sy n="77" d="100"/>
        </p:scale>
        <p:origin x="-1206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692696"/>
            <a:ext cx="7416824" cy="316835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000" dirty="0" smtClean="0"/>
              <a:t>Адаптация обучающихся 1 класса с </a:t>
            </a:r>
            <a:r>
              <a:rPr lang="ru-RU" sz="4000" dirty="0" err="1" smtClean="0"/>
              <a:t>Овз</a:t>
            </a:r>
            <a:r>
              <a:rPr lang="ru-RU" sz="4000" dirty="0" smtClean="0"/>
              <a:t> через Формирование позитивного </a:t>
            </a:r>
            <a:r>
              <a:rPr lang="ru-RU" sz="4000" dirty="0" err="1" smtClean="0"/>
              <a:t>самоотношения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653136"/>
            <a:ext cx="6552728" cy="1800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Выполнила: Сабурова Е. В.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Учитель начальных классов.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Январь 2017г.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Выступление-отчёт на МО.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3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Эффективность помощи в должной мере зависит от использования </a:t>
            </a:r>
            <a:r>
              <a:rPr lang="ru-RU" b="1" dirty="0"/>
              <a:t>продуктивных видов деятельности</a:t>
            </a:r>
            <a:r>
              <a:rPr lang="ru-RU" dirty="0"/>
              <a:t> ребенка. Одним из наиболее продуктивных видов деятельности для таких детей является </a:t>
            </a:r>
            <a:r>
              <a:rPr lang="ru-RU" b="1" dirty="0"/>
              <a:t>художественно-творческая.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333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71420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</a:t>
            </a:r>
            <a:r>
              <a:rPr lang="ru-RU" b="1" dirty="0" smtClean="0"/>
              <a:t>сновные </a:t>
            </a:r>
            <a:r>
              <a:rPr lang="ru-RU" b="1" dirty="0"/>
              <a:t>проблемы </a:t>
            </a:r>
            <a:r>
              <a:rPr lang="ru-RU" b="1" dirty="0" err="1"/>
              <a:t>самоотношения</a:t>
            </a:r>
            <a:r>
              <a:rPr lang="ru-RU" b="1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1. </a:t>
            </a:r>
            <a:r>
              <a:rPr lang="ru-RU" b="1" dirty="0"/>
              <a:t>Проблема формирования целостного и </a:t>
            </a:r>
            <a:r>
              <a:rPr lang="ru-RU" b="1" dirty="0" smtClean="0"/>
              <a:t>позитивного </a:t>
            </a:r>
            <a:r>
              <a:rPr lang="ru-RU" b="1" dirty="0"/>
              <a:t>представления о самих себе</a:t>
            </a:r>
            <a:r>
              <a:rPr lang="ru-RU" b="1" dirty="0" smtClean="0"/>
              <a:t>.</a:t>
            </a:r>
          </a:p>
          <a:p>
            <a:r>
              <a:rPr lang="ru-RU" dirty="0"/>
              <a:t>В творчестве формируется адекватное отношение к себе и своему заболеванию. Ребёнок отвечает на вопросы «кто я?», «какой я?».</a:t>
            </a:r>
          </a:p>
        </p:txBody>
      </p:sp>
    </p:spTree>
    <p:extLst>
      <p:ext uri="{BB962C8B-B14F-4D97-AF65-F5344CB8AC3E}">
        <p14:creationId xmlns:p14="http://schemas.microsoft.com/office/powerpoint/2010/main" val="150612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достижения. </a:t>
            </a:r>
            <a:endParaRPr lang="ru-RU" dirty="0"/>
          </a:p>
        </p:txBody>
      </p:sp>
      <p:pic>
        <p:nvPicPr>
          <p:cNvPr id="5122" name="Picture 2" descr="C:\Users\Сабурова 1б\Desktop\фото 1 кл\DSC_12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36738"/>
            <a:ext cx="8229600" cy="463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62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49817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2</a:t>
            </a:r>
            <a:r>
              <a:rPr lang="ru-RU" b="1" dirty="0" smtClean="0"/>
              <a:t>. </a:t>
            </a:r>
            <a:r>
              <a:rPr lang="ru-RU" b="1" dirty="0"/>
              <a:t>Проблема развития социального «Я».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478539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Важным методом развития социального «Я» является детский </a:t>
            </a:r>
            <a:r>
              <a:rPr lang="ru-RU" dirty="0" smtClean="0"/>
              <a:t>театр.</a:t>
            </a:r>
          </a:p>
          <a:p>
            <a:r>
              <a:rPr lang="ru-RU" dirty="0"/>
              <a:t>Сказка активизирует воображение ребенка, развивает у него умение представлять испытания, в которые попадают персонажи. </a:t>
            </a:r>
            <a:endParaRPr lang="ru-RU" dirty="0" smtClean="0"/>
          </a:p>
          <a:p>
            <a:r>
              <a:rPr lang="ru-RU" dirty="0" smtClean="0"/>
              <a:t>Создается </a:t>
            </a:r>
            <a:r>
              <a:rPr lang="ru-RU" dirty="0"/>
              <a:t>образ героя сказки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Способность ребенка входить в роль и уподобляться образу это важное условие, необходимое для коррекции не только эмоционального дискомфорта, но и негативных характерологических проявлений. </a:t>
            </a:r>
            <a:endParaRPr lang="ru-RU" dirty="0" smtClean="0"/>
          </a:p>
          <a:p>
            <a:r>
              <a:rPr lang="ru-RU" dirty="0" smtClean="0"/>
              <a:t>Свои </a:t>
            </a:r>
            <a:r>
              <a:rPr lang="ru-RU" dirty="0"/>
              <a:t>отрицательные эмоции и качества личности дети переносят на игровой образ, наделяя персонажей собственными отрицательными эмоциями и чертами характера.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936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Формированию физического образа </a:t>
            </a:r>
            <a:r>
              <a:rPr lang="ru-RU" b="1" dirty="0"/>
              <a:t>«Я» </a:t>
            </a:r>
            <a:r>
              <a:rPr lang="ru-RU" dirty="0"/>
              <a:t>способствуют занятия на темы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/>
              <a:t>Автопортрет</a:t>
            </a:r>
            <a:r>
              <a:rPr lang="ru-RU" dirty="0" smtClean="0"/>
              <a:t>»,</a:t>
            </a:r>
          </a:p>
          <a:p>
            <a:r>
              <a:rPr lang="ru-RU" dirty="0" smtClean="0"/>
              <a:t> </a:t>
            </a:r>
            <a:r>
              <a:rPr lang="ru-RU" dirty="0"/>
              <a:t>«Я в прошлом, настоящем и будущем»,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Мои качества</a:t>
            </a:r>
            <a:r>
              <a:rPr lang="ru-RU" dirty="0" smtClean="0"/>
              <a:t>»,</a:t>
            </a:r>
          </a:p>
          <a:p>
            <a:r>
              <a:rPr lang="ru-RU" dirty="0" smtClean="0"/>
              <a:t> </a:t>
            </a:r>
            <a:r>
              <a:rPr lang="ru-RU" dirty="0"/>
              <a:t>«Мои достоинства» и другие. </a:t>
            </a:r>
            <a:endParaRPr lang="ru-RU" dirty="0" smtClean="0"/>
          </a:p>
          <a:p>
            <a:r>
              <a:rPr lang="ru-RU" dirty="0" smtClean="0"/>
              <a:t>Можно </a:t>
            </a:r>
            <a:r>
              <a:rPr lang="ru-RU" dirty="0"/>
              <a:t>предложить ребёнку нарисовать, слепить, протанцевать, проиграть различные образы самого себя.</a:t>
            </a:r>
          </a:p>
        </p:txBody>
      </p:sp>
    </p:spTree>
    <p:extLst>
      <p:ext uri="{BB962C8B-B14F-4D97-AF65-F5344CB8AC3E}">
        <p14:creationId xmlns:p14="http://schemas.microsoft.com/office/powerpoint/2010/main" val="269479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19256" cy="185821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3</a:t>
            </a:r>
            <a:r>
              <a:rPr lang="ru-RU" b="1" dirty="0" smtClean="0"/>
              <a:t>. </a:t>
            </a:r>
            <a:r>
              <a:rPr lang="ru-RU" b="1" dirty="0"/>
              <a:t>Проблема </a:t>
            </a:r>
            <a:r>
              <a:rPr lang="ru-RU" b="1" dirty="0" smtClean="0"/>
              <a:t>развития эмоционально-ценностного </a:t>
            </a:r>
            <a:r>
              <a:rPr lang="ru-RU" b="1" dirty="0"/>
              <a:t>отношения к себе.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19256" cy="39212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Арт-терапия, то есть исцеление с помощью </a:t>
            </a:r>
            <a:r>
              <a:rPr lang="ru-RU" sz="2800" dirty="0" smtClean="0"/>
              <a:t>искусства.</a:t>
            </a:r>
          </a:p>
          <a:p>
            <a:r>
              <a:rPr lang="ru-RU" sz="2800" dirty="0"/>
              <a:t>В процессе художественного творчества происходит эмоциональное </a:t>
            </a:r>
            <a:r>
              <a:rPr lang="ru-RU" sz="2800" dirty="0" err="1"/>
              <a:t>отреагирование</a:t>
            </a:r>
            <a:r>
              <a:rPr lang="ru-RU" sz="2800" dirty="0"/>
              <a:t> скрытых и подавленных чувств. </a:t>
            </a:r>
            <a:endParaRPr lang="ru-RU" sz="2800" dirty="0" smtClean="0"/>
          </a:p>
          <a:p>
            <a:r>
              <a:rPr lang="ru-RU" sz="2800" dirty="0" smtClean="0"/>
              <a:t>Использование </a:t>
            </a:r>
            <a:r>
              <a:rPr lang="ru-RU" sz="2800" dirty="0"/>
              <a:t>творчества позволяет скорректировать особенности психоэмоциональной сферы учащегося с ОВЗ, отвлекает от сосредоточенности на заболевании.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1307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Ипотерапия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 descr="C:\Users\Сабурова 1б\Desktop\Фото для Вадима\IMG_16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29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2002234"/>
          </a:xfrm>
        </p:spPr>
        <p:txBody>
          <a:bodyPr>
            <a:normAutofit fontScale="90000"/>
          </a:bodyPr>
          <a:lstStyle/>
          <a:p>
            <a:r>
              <a:rPr lang="ru-RU" dirty="0"/>
              <a:t>4. Проблема </a:t>
            </a:r>
            <a:r>
              <a:rPr lang="ru-RU" dirty="0" err="1"/>
              <a:t>самоактуализации</a:t>
            </a:r>
            <a:r>
              <a:rPr lang="ru-RU" dirty="0"/>
              <a:t> детей с ограниченными возможностями здоровья.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060848"/>
            <a:ext cx="8003232" cy="406531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процессе совместного творчества, организованном на занятии, дети учатся быть </a:t>
            </a:r>
            <a:endParaRPr lang="ru-RU" dirty="0" smtClean="0"/>
          </a:p>
          <a:p>
            <a:r>
              <a:rPr lang="ru-RU" dirty="0" smtClean="0"/>
              <a:t>активными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/>
              <a:t>с</a:t>
            </a:r>
            <a:r>
              <a:rPr lang="ru-RU" dirty="0" smtClean="0"/>
              <a:t>амостоятельными,</a:t>
            </a:r>
          </a:p>
          <a:p>
            <a:r>
              <a:rPr lang="ru-RU" dirty="0" smtClean="0"/>
              <a:t> </a:t>
            </a:r>
            <a:r>
              <a:rPr lang="ru-RU" dirty="0"/>
              <a:t>ответственными.</a:t>
            </a:r>
          </a:p>
        </p:txBody>
      </p:sp>
    </p:spTree>
    <p:extLst>
      <p:ext uri="{BB962C8B-B14F-4D97-AF65-F5344CB8AC3E}">
        <p14:creationId xmlns:p14="http://schemas.microsoft.com/office/powerpoint/2010/main" val="32144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Проверяем свои знания.</a:t>
            </a:r>
            <a:endParaRPr lang="ru-RU" dirty="0"/>
          </a:p>
        </p:txBody>
      </p:sp>
      <p:pic>
        <p:nvPicPr>
          <p:cNvPr id="10242" name="Picture 2" descr="C:\Users\Сабурова 1б\Desktop\фото 1 кл\DSC_13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36738"/>
            <a:ext cx="8229600" cy="463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01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Участие в предметной неделе.</a:t>
            </a:r>
            <a:endParaRPr lang="ru-RU" dirty="0"/>
          </a:p>
        </p:txBody>
      </p:sp>
      <p:pic>
        <p:nvPicPr>
          <p:cNvPr id="12290" name="Picture 2" descr="C:\Users\Сабурова 1б\Desktop\фото 1 кл\DSC_13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36738"/>
            <a:ext cx="8229600" cy="463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08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Мы лепим, и </a:t>
            </a:r>
            <a:r>
              <a:rPr lang="ru-RU" dirty="0" smtClean="0"/>
              <a:t>у нас всё получается!</a:t>
            </a:r>
            <a:endParaRPr lang="ru-RU" dirty="0"/>
          </a:p>
        </p:txBody>
      </p:sp>
      <p:pic>
        <p:nvPicPr>
          <p:cNvPr id="1026" name="Picture 2" descr="C:\Users\Сабурова 1б\Desktop\фото 1 кл\DSC_10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36738"/>
            <a:ext cx="8229600" cy="463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259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Участие в проектной деятельности.</a:t>
            </a:r>
            <a:endParaRPr lang="ru-RU" dirty="0"/>
          </a:p>
        </p:txBody>
      </p:sp>
      <p:pic>
        <p:nvPicPr>
          <p:cNvPr id="13314" name="Picture 2" descr="C:\Users\Сабурова 1б\Desktop\пред нед погожева\предметная неделя (фото)\PC0804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67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19256" cy="579350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– это фиксация развития ребенка. Ребенок имеет право заглядывать в своё портфолио. Портфолио помогает самому ребенку знать многое о себе, учиться анализировать свои достижения и промахи, стремиться к новым вершинам и целям и преодолевать препятствия. Портфолио может стать хорошим помощником самому ученику, особенно тогда, когда он вместе с учителем начнет анализировать те материалы, которые собираются в его папке.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216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5"/>
            <a:ext cx="7846640" cy="2232247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>
                <a:solidFill>
                  <a:srgbClr val="FF0000"/>
                </a:solidFill>
              </a:rPr>
              <a:t>Определяющим фактором развития личности ребенка является его самосознание </a:t>
            </a:r>
            <a:r>
              <a:rPr lang="ru-RU" sz="2800" dirty="0"/>
              <a:t>– понимание себя как личности, своих качеств, отношения к себе окружающих и причин такого отношения.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636912"/>
            <a:ext cx="7920880" cy="3888432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Самосознание непосредственно проявляется в самооценке, т.е. в том, как ребенок оценивает свои возможности и недостатки, свои достижения и неудачи. 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Самооценка </a:t>
            </a:r>
            <a:r>
              <a:rPr lang="ru-RU" dirty="0">
                <a:solidFill>
                  <a:schemeClr val="tx1"/>
                </a:solidFill>
              </a:rPr>
              <a:t>личности ребенка, являясь регулятором поведения, напрямую оказывает влияние на его внутреннее состояние, на его деятельность, поведенческие реакции, взаимоотношения в коллективе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Неправильная самооценка ведет к большим личностным и коммуникационным проблемам.</a:t>
            </a:r>
          </a:p>
        </p:txBody>
      </p:sp>
    </p:spTree>
    <p:extLst>
      <p:ext uri="{BB962C8B-B14F-4D97-AF65-F5344CB8AC3E}">
        <p14:creationId xmlns:p14="http://schemas.microsoft.com/office/powerpoint/2010/main" val="363528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8147248" cy="5544656"/>
          </a:xfrm>
        </p:spPr>
        <p:txBody>
          <a:bodyPr/>
          <a:lstStyle/>
          <a:p>
            <a:r>
              <a:rPr lang="ru-RU" dirty="0"/>
              <a:t>В связи с нарушениями в личностном и познавательном развитии, а также с наличием негативного влияния социальных факторов у учащихся с ОВЗ самооценка своеобразна и больше, чем у обычных детей зависима от мнения окружающих его людей.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816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91264" cy="5544656"/>
          </a:xfrm>
        </p:spPr>
        <p:txBody>
          <a:bodyPr/>
          <a:lstStyle/>
          <a:p>
            <a:pPr marL="137160" indent="0">
              <a:buNone/>
            </a:pPr>
            <a:r>
              <a:rPr lang="ru-RU" dirty="0" err="1"/>
              <a:t>Самоотношение</a:t>
            </a:r>
            <a:r>
              <a:rPr lang="ru-RU" dirty="0"/>
              <a:t> можно определить как отношение личности к собственному «Я», которое </a:t>
            </a:r>
            <a:r>
              <a:rPr lang="ru-RU" dirty="0" smtClean="0"/>
              <a:t>включает:</a:t>
            </a:r>
          </a:p>
          <a:p>
            <a:r>
              <a:rPr lang="ru-RU" dirty="0" smtClean="0"/>
              <a:t> </a:t>
            </a:r>
            <a:r>
              <a:rPr lang="ru-RU" dirty="0"/>
              <a:t>самоуважение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самооценку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err="1"/>
              <a:t>самопринятие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любовь </a:t>
            </a:r>
            <a:r>
              <a:rPr lang="ru-RU" dirty="0"/>
              <a:t>к себе, </a:t>
            </a:r>
            <a:endParaRPr lang="ru-RU" dirty="0" smtClean="0"/>
          </a:p>
          <a:p>
            <a:r>
              <a:rPr lang="ru-RU" dirty="0" smtClean="0"/>
              <a:t>самообвинение,</a:t>
            </a:r>
          </a:p>
          <a:p>
            <a:r>
              <a:rPr lang="ru-RU" dirty="0" smtClean="0"/>
              <a:t> </a:t>
            </a:r>
            <a:r>
              <a:rPr lang="ru-RU" dirty="0"/>
              <a:t>самокритику.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384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5170586"/>
          </a:xfrm>
        </p:spPr>
        <p:txBody>
          <a:bodyPr>
            <a:noAutofit/>
          </a:bodyPr>
          <a:lstStyle/>
          <a:p>
            <a:r>
              <a:rPr lang="ru-RU" sz="4000" dirty="0"/>
              <a:t>Сложность личности ребенка с ОВЗ требует соблюдения </a:t>
            </a:r>
            <a:r>
              <a:rPr lang="ru-RU" sz="4000" b="1" dirty="0"/>
              <a:t>основных принципов </a:t>
            </a:r>
            <a:r>
              <a:rPr lang="ru-RU" sz="4000" dirty="0"/>
              <a:t>работы с такими </a:t>
            </a:r>
            <a:r>
              <a:rPr lang="ru-RU" sz="4000" dirty="0" smtClean="0"/>
              <a:t>детьми.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8314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Принцип личностного </a:t>
            </a:r>
            <a:r>
              <a:rPr lang="ru-RU" b="1" dirty="0" smtClean="0"/>
              <a:t>подхода.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Принцип личностного подхода </a:t>
            </a:r>
            <a:r>
              <a:rPr lang="ru-RU" dirty="0"/>
              <a:t>к ребенку с проблемами в развитии. В процессе сопровождения ребёнка с ОВЗ учитывается не каждая отдельная функция, а личность в целом со всеми ее индивидуальными особенностями. Педагог, воспитатель должен принимать таких детей как самостоятельных, уникальных, автономных индивидов, за которыми признается и уважается право свободного выбора, самоопределения, право жить собственной жизнью.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794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Принцип комплексности.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Педагогическую </a:t>
            </a:r>
            <a:r>
              <a:rPr lang="ru-RU" dirty="0"/>
              <a:t>работу с детьми можно рассматривать только в комплексе медико-психолого-педагогических воздействий. Ее эффективность в значительной степени зависит от учета клинических и педагогических факторов в развитии ребенка. Например, педагог должен владеть полной информацией о причинах и специфике заболевания, предстоящей тактике лечения, сроках госпитализации, перспективах медицинской реабилитации.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12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Принцип </a:t>
            </a:r>
            <a:r>
              <a:rPr lang="ru-RU" b="1" dirty="0" err="1"/>
              <a:t>деятельностного</a:t>
            </a:r>
            <a:r>
              <a:rPr lang="ru-RU" b="1" dirty="0"/>
              <a:t> подхода.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Учебно-воспитательная </a:t>
            </a:r>
            <a:r>
              <a:rPr lang="ru-RU" dirty="0"/>
              <a:t>работа должна осуществляться с учетом ведущего вида деятельности ребенка. У младшего школьника это учебная деятельность. Кроме того, необходимо ориентироваться также на тот вид деятельности, который является личностно значимым для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70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165</TotalTime>
  <Words>674</Words>
  <Application>Microsoft Office PowerPoint</Application>
  <PresentationFormat>Экран (4:3)</PresentationFormat>
  <Paragraphs>56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Адаптация обучающихся 1 класса с Овз через Формирование позитивного самоотношения</vt:lpstr>
      <vt:lpstr>Мы лепим, и у нас всё получается!</vt:lpstr>
      <vt:lpstr>Определяющим фактором развития личности ребенка является его самосознание – понимание себя как личности, своих качеств, отношения к себе окружающих и причин такого отношения. </vt:lpstr>
      <vt:lpstr>Презентация PowerPoint</vt:lpstr>
      <vt:lpstr>Презентация PowerPoint</vt:lpstr>
      <vt:lpstr>Сложность личности ребенка с ОВЗ требует соблюдения основных принципов работы с такими детьми. </vt:lpstr>
      <vt:lpstr>Принцип личностного подхода.</vt:lpstr>
      <vt:lpstr>Принцип комплексности.</vt:lpstr>
      <vt:lpstr>Принцип деятельностного подхода.</vt:lpstr>
      <vt:lpstr>Презентация PowerPoint</vt:lpstr>
      <vt:lpstr>Основные проблемы самоотношения: </vt:lpstr>
      <vt:lpstr>Наши достижения. </vt:lpstr>
      <vt:lpstr>2. Проблема развития социального «Я». </vt:lpstr>
      <vt:lpstr>Формированию физического образа «Я» способствуют занятия на темы</vt:lpstr>
      <vt:lpstr>3. Проблема развития эмоционально-ценностного отношения к себе. </vt:lpstr>
      <vt:lpstr>Ипотерапия.</vt:lpstr>
      <vt:lpstr>4. Проблема самоактуализации детей с ограниченными возможностями здоровья. </vt:lpstr>
      <vt:lpstr>Проверяем свои знания.</vt:lpstr>
      <vt:lpstr>Участие в предметной неделе.</vt:lpstr>
      <vt:lpstr>Участие в проектной деятельности.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САМООЦЕНКИ МЛАДШИХ ШКОЛЬНИКОВ с ОВЗ В СТРУКТУРЕ УЧЕБНОЙ ДЕЯТЕЛЬНОСТИ  В РАМКАХ ФГОС НОО. </dc:title>
  <dc:creator>Сабурова 1б</dc:creator>
  <cp:lastModifiedBy>Сабурова 1б</cp:lastModifiedBy>
  <cp:revision>19</cp:revision>
  <dcterms:created xsi:type="dcterms:W3CDTF">2017-01-08T16:23:04Z</dcterms:created>
  <dcterms:modified xsi:type="dcterms:W3CDTF">2017-06-13T10:26:04Z</dcterms:modified>
</cp:coreProperties>
</file>