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7EDA7B3-E9B8-47F9-8B7C-A1D2E6A6D430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036BA0-915C-41BD-9B6C-8DA029A5A0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6553200" cy="196443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Выполнила: </a:t>
            </a:r>
            <a:r>
              <a:rPr lang="ru-RU" dirty="0" err="1">
                <a:solidFill>
                  <a:schemeClr val="tx1"/>
                </a:solidFill>
              </a:rPr>
              <a:t>Исаичкина</a:t>
            </a:r>
            <a:r>
              <a:rPr lang="ru-RU" dirty="0">
                <a:solidFill>
                  <a:schemeClr val="tx1"/>
                </a:solidFill>
              </a:rPr>
              <a:t> Юлия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ученица 7а класса МОУ СОШ №1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>
                <a:solidFill>
                  <a:schemeClr val="tx1"/>
                </a:solidFill>
              </a:rPr>
              <a:t>г.Белинского</a:t>
            </a:r>
            <a:r>
              <a:rPr lang="ru-RU" dirty="0">
                <a:solidFill>
                  <a:schemeClr val="tx1"/>
                </a:solidFill>
              </a:rPr>
              <a:t> Пензенской области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Научный руководитель: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Кошелева Елена Сергеевна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6629400" cy="121920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Игровые модели принятия решений в условиях неопределенности </a:t>
            </a:r>
            <a:r>
              <a:rPr lang="ru-RU" b="1" dirty="0" smtClean="0"/>
              <a:t> и </a:t>
            </a:r>
            <a:r>
              <a:rPr lang="ru-RU" b="1" dirty="0" smtClean="0"/>
              <a:t>риска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701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Представим данную ситуацию игрой Менеджера с Рынком. Менеджер является активным игроком, который принимает управленческое решение сознательно, исходя из поставленной цели</a:t>
            </a:r>
            <a:r>
              <a:rPr lang="ru-RU" dirty="0" smtClean="0"/>
              <a:t>.</a:t>
            </a:r>
          </a:p>
          <a:p>
            <a:r>
              <a:rPr lang="ru-RU" dirty="0"/>
              <a:t>Рынок является пассивным игроком, который устанавливает уровень спроса на горячие булочки, действуя безразлично к решениям Менеджера. </a:t>
            </a:r>
          </a:p>
        </p:txBody>
      </p:sp>
    </p:spTree>
    <p:extLst>
      <p:ext uri="{BB962C8B-B14F-4D97-AF65-F5344CB8AC3E}">
        <p14:creationId xmlns:p14="http://schemas.microsoft.com/office/powerpoint/2010/main" val="19322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Строится таблица (матрица) полезностей принятых решений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качестве полезности исхода естественно принять сумму дневной прибыли, равную доходу за вычетом убытков и штрафов. </a:t>
            </a:r>
            <a:endParaRPr lang="ru-RU" dirty="0" smtClean="0"/>
          </a:p>
          <a:p>
            <a:r>
              <a:rPr lang="ru-RU" dirty="0" smtClean="0"/>
              <a:t>Прибыль = Доход – (Убыток + Штраф)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19672" y="4293096"/>
            <a:ext cx="550545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выбора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Критерий крайнего </a:t>
            </a:r>
            <a:r>
              <a:rPr lang="ru-RU" sz="3200" dirty="0" smtClean="0"/>
              <a:t>пессимизма</a:t>
            </a:r>
          </a:p>
          <a:p>
            <a:r>
              <a:rPr lang="ru-RU" sz="3200" dirty="0"/>
              <a:t>Критерий оптимизма – пессимизма </a:t>
            </a:r>
            <a:endParaRPr lang="ru-RU" sz="3200" dirty="0" smtClean="0"/>
          </a:p>
          <a:p>
            <a:r>
              <a:rPr lang="ru-RU" sz="3200" dirty="0"/>
              <a:t>Критерий минимаксного сожаления </a:t>
            </a:r>
            <a:endParaRPr lang="ru-RU" sz="3200" dirty="0" smtClean="0"/>
          </a:p>
          <a:p>
            <a:r>
              <a:rPr lang="ru-RU" sz="3200" dirty="0" smtClean="0"/>
              <a:t>Критерий </a:t>
            </a:r>
            <a:r>
              <a:rPr lang="ru-RU" sz="3200" dirty="0"/>
              <a:t>минимального риска</a:t>
            </a:r>
          </a:p>
        </p:txBody>
      </p:sp>
    </p:spTree>
    <p:extLst>
      <p:ext uri="{BB962C8B-B14F-4D97-AF65-F5344CB8AC3E}">
        <p14:creationId xmlns:p14="http://schemas.microsoft.com/office/powerpoint/2010/main" val="236590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Исследование </a:t>
            </a:r>
            <a:r>
              <a:rPr lang="ru-RU" dirty="0"/>
              <a:t>критериев оптимального выбора на примере предприятия, занимающегося производством хлебобулочных изделий. </a:t>
            </a:r>
          </a:p>
        </p:txBody>
      </p:sp>
    </p:spTree>
    <p:extLst>
      <p:ext uri="{BB962C8B-B14F-4D97-AF65-F5344CB8AC3E}">
        <p14:creationId xmlns:p14="http://schemas.microsoft.com/office/powerpoint/2010/main" val="22841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Некоторое предприятие (П) решает открыть новую ветку для производства горячих булочек. </a:t>
            </a:r>
            <a:endParaRPr lang="ru-RU" dirty="0" smtClean="0"/>
          </a:p>
          <a:p>
            <a:r>
              <a:rPr lang="ru-RU" dirty="0" smtClean="0"/>
              <a:t>Необходимо </a:t>
            </a:r>
            <a:r>
              <a:rPr lang="ru-RU" dirty="0"/>
              <a:t>определить наиболее целесообразное количество нового вида выпекаемых горячих булочек.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5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/>
              <a:t>Составляю смету расходов по производству булочек, а также рассчитываю ожидаемый доход в зависимости от количества проданной продукции. В зависимости от принятого решения – количество произведенных булочек a= 20,30,40,50 и количество купленных изделий </a:t>
            </a:r>
            <a:r>
              <a:rPr lang="ru-RU" sz="2800" dirty="0" smtClean="0"/>
              <a:t>b=0,10,20,30,40,50.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109976"/>
              </p:ext>
            </p:extLst>
          </p:nvPr>
        </p:nvGraphicFramePr>
        <p:xfrm>
          <a:off x="251520" y="4005064"/>
          <a:ext cx="8229599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    b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a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-121 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62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245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245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245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245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-168 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14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198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380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380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380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-216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-33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150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332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515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515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50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-264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-81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101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284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468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650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171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Наиболее подходящее число горячих булочек определим по выше перечисленным критериям.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Критерий </a:t>
            </a:r>
            <a:r>
              <a:rPr lang="ru-RU" b="1" i="1" dirty="0" err="1"/>
              <a:t>Вальда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Определяем минимальные прибыли для каждой стратегии ЛПР.</a:t>
            </a:r>
          </a:p>
          <a:p>
            <a:pPr marL="0" indent="0">
              <a:buNone/>
            </a:pPr>
            <a:r>
              <a:rPr lang="en-US" dirty="0"/>
              <a:t>min (a</a:t>
            </a:r>
            <a:r>
              <a:rPr lang="en-US" baseline="-25000" dirty="0"/>
              <a:t>1j</a:t>
            </a:r>
            <a:r>
              <a:rPr lang="en-US" dirty="0"/>
              <a:t>)=min(-121,62,245,245,245,245)= -121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min (a</a:t>
            </a:r>
            <a:r>
              <a:rPr lang="en-US" baseline="-25000" dirty="0"/>
              <a:t>2j</a:t>
            </a:r>
            <a:r>
              <a:rPr lang="en-US" dirty="0"/>
              <a:t>)=min(-168,14,198,380,380,380)= -168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min (a</a:t>
            </a:r>
            <a:r>
              <a:rPr lang="en-US" baseline="-25000" dirty="0"/>
              <a:t>3j</a:t>
            </a:r>
            <a:r>
              <a:rPr lang="en-US" dirty="0"/>
              <a:t>)=min(-216,-33,150,332,515,515)= -216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min (a</a:t>
            </a:r>
            <a:r>
              <a:rPr lang="en-US" baseline="-25000" dirty="0"/>
              <a:t>4j</a:t>
            </a:r>
            <a:r>
              <a:rPr lang="en-US" dirty="0"/>
              <a:t>)=min(-264,-81,101,284,468,650)= -264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Значение критерия </a:t>
            </a:r>
            <a:r>
              <a:rPr lang="ru-RU" dirty="0" err="1"/>
              <a:t>Вальда</a:t>
            </a:r>
            <a:r>
              <a:rPr lang="ru-RU" dirty="0"/>
              <a:t>: </a:t>
            </a:r>
            <a:r>
              <a:rPr lang="ru-RU" dirty="0" err="1"/>
              <a:t>max</a:t>
            </a:r>
            <a:r>
              <a:rPr lang="ru-RU" dirty="0"/>
              <a:t>( -121,-168,-216,-264)= -121</a:t>
            </a:r>
          </a:p>
          <a:p>
            <a:r>
              <a:rPr lang="ru-RU" dirty="0"/>
              <a:t>Очевидно, что наибольшая прибыль будет соответствовать первой стратегии ЛПР. Но в силу того, что число (-121) получается отрицательным, от выпуска новой продукции  в этом случае следует отказаться.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989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Критерий Гурвица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</a:t>
            </a:r>
            <a:r>
              <a:rPr lang="ru-RU" sz="2400" dirty="0"/>
              <a:t>разных значений параметра λ построим таблицу доходов в соответствии с критерием Гурвица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max</a:t>
            </a:r>
            <a:r>
              <a:rPr lang="ru-RU" sz="2400" dirty="0" smtClean="0"/>
              <a:t>{λ </a:t>
            </a:r>
            <a:r>
              <a:rPr lang="ru-RU" sz="2400" dirty="0" err="1"/>
              <a:t>min</a:t>
            </a:r>
            <a:r>
              <a:rPr lang="ru-RU" sz="2400" dirty="0"/>
              <a:t>(</a:t>
            </a:r>
            <a:r>
              <a:rPr lang="ru-RU" sz="2400" dirty="0" err="1"/>
              <a:t>aij</a:t>
            </a:r>
            <a:r>
              <a:rPr lang="ru-RU" sz="2400" dirty="0"/>
              <a:t>)+(1-λ)</a:t>
            </a:r>
            <a:r>
              <a:rPr lang="ru-RU" sz="2400" dirty="0" err="1"/>
              <a:t>max</a:t>
            </a:r>
            <a:r>
              <a:rPr lang="ru-RU" sz="2400" dirty="0"/>
              <a:t>(</a:t>
            </a:r>
            <a:r>
              <a:rPr lang="ru-RU" sz="2400" dirty="0" err="1"/>
              <a:t>aij</a:t>
            </a:r>
            <a:r>
              <a:rPr lang="ru-RU" sz="2400" dirty="0" smtClean="0"/>
              <a:t>)}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Тогда </a:t>
            </a:r>
            <a:r>
              <a:rPr lang="ru-RU" sz="2400" dirty="0"/>
              <a:t>оптимальное количество булочек в зависимости от λ будет следующим:</a:t>
            </a:r>
          </a:p>
          <a:p>
            <a:endParaRPr lang="ru-RU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65477"/>
              </p:ext>
            </p:extLst>
          </p:nvPr>
        </p:nvGraphicFramePr>
        <p:xfrm>
          <a:off x="4427984" y="2420888"/>
          <a:ext cx="4104456" cy="2088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675"/>
                <a:gridCol w="902279"/>
                <a:gridCol w="770923"/>
                <a:gridCol w="898656"/>
                <a:gridCol w="770923"/>
              </a:tblGrid>
              <a:tr h="711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     λ</a:t>
                      </a:r>
                      <a:endParaRPr lang="ru-RU" sz="1600" b="1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a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0.1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0.2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0.5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0.9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441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20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-84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-47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62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205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441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30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-114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-59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108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325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441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40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-143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-70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150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442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441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50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-172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-81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193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560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441821"/>
              </p:ext>
            </p:extLst>
          </p:nvPr>
        </p:nvGraphicFramePr>
        <p:xfrm>
          <a:off x="2051720" y="5517232"/>
          <a:ext cx="4464497" cy="675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277"/>
                <a:gridCol w="975899"/>
                <a:gridCol w="975211"/>
                <a:gridCol w="975899"/>
                <a:gridCol w="975211"/>
              </a:tblGrid>
              <a:tr h="337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λ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0.1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0.2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0.5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0.9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37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a</a:t>
                      </a:r>
                      <a:r>
                        <a:rPr lang="ru-RU" sz="1800" b="1" baseline="-25000">
                          <a:effectLst/>
                        </a:rPr>
                        <a:t>опт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50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785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Критерий </a:t>
            </a:r>
            <a:r>
              <a:rPr lang="ru-RU" b="1" i="1" dirty="0" err="1" smtClean="0"/>
              <a:t>Сэвиджа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Строим матрицу «сожалений» в соответствии с формулой </a:t>
            </a:r>
            <a:r>
              <a:rPr lang="en-US" dirty="0" smtClean="0"/>
              <a:t>D</a:t>
            </a:r>
            <a:r>
              <a:rPr lang="ru-RU" baseline="-25000" dirty="0" err="1" smtClean="0"/>
              <a:t>ij</a:t>
            </a:r>
            <a:r>
              <a:rPr lang="ru-RU" dirty="0" smtClean="0"/>
              <a:t>= </a:t>
            </a:r>
            <a:r>
              <a:rPr lang="ru-RU" dirty="0" err="1" smtClean="0"/>
              <a:t>max</a:t>
            </a:r>
            <a:r>
              <a:rPr lang="ru-RU" dirty="0" smtClean="0"/>
              <a:t>(</a:t>
            </a:r>
            <a:r>
              <a:rPr lang="ru-RU" dirty="0" err="1" smtClean="0"/>
              <a:t>a</a:t>
            </a:r>
            <a:r>
              <a:rPr lang="ru-RU" baseline="-25000" dirty="0" err="1" smtClean="0"/>
              <a:t>ij</a:t>
            </a:r>
            <a:r>
              <a:rPr lang="ru-RU" dirty="0" smtClean="0"/>
              <a:t>)-</a:t>
            </a:r>
            <a:r>
              <a:rPr lang="ru-RU" dirty="0" err="1" smtClean="0"/>
              <a:t>a</a:t>
            </a:r>
            <a:r>
              <a:rPr lang="ru-RU" baseline="-25000" dirty="0" err="1" smtClean="0"/>
              <a:t>ij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Решение </a:t>
            </a:r>
            <a:r>
              <a:rPr lang="ru-RU" dirty="0"/>
              <a:t>находится путем выбора в соответствии с выражением:</a:t>
            </a:r>
          </a:p>
          <a:p>
            <a:pPr marL="0" indent="0">
              <a:lnSpc>
                <a:spcPts val="1500"/>
              </a:lnSpc>
              <a:buNone/>
            </a:pPr>
            <a:r>
              <a:rPr lang="ru-RU" dirty="0" smtClean="0"/>
              <a:t>   </a:t>
            </a:r>
            <a:r>
              <a:rPr lang="en-US" dirty="0" smtClean="0"/>
              <a:t>max </a:t>
            </a:r>
            <a:r>
              <a:rPr lang="en-US" dirty="0"/>
              <a:t>min </a:t>
            </a:r>
            <a:r>
              <a:rPr lang="en-US" dirty="0" err="1"/>
              <a:t>D</a:t>
            </a:r>
            <a:r>
              <a:rPr lang="en-US" baseline="-25000" dirty="0" err="1"/>
              <a:t>ij</a:t>
            </a:r>
            <a:r>
              <a:rPr lang="en-US" dirty="0"/>
              <a:t>=max{-405,-270,-135,-143}= -135</a:t>
            </a:r>
            <a:endParaRPr lang="ru-RU" dirty="0"/>
          </a:p>
          <a:p>
            <a:pPr marL="0" indent="0">
              <a:lnSpc>
                <a:spcPts val="1500"/>
              </a:lnSpc>
              <a:buNone/>
            </a:pPr>
            <a:r>
              <a:rPr lang="ru-RU" baseline="30000" dirty="0" smtClean="0"/>
              <a:t>          </a:t>
            </a:r>
            <a:r>
              <a:rPr lang="en-US" baseline="30000" dirty="0" err="1" smtClean="0"/>
              <a:t>i</a:t>
            </a:r>
            <a:r>
              <a:rPr lang="en-US" baseline="30000" dirty="0"/>
              <a:t>           j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18739"/>
              </p:ext>
            </p:extLst>
          </p:nvPr>
        </p:nvGraphicFramePr>
        <p:xfrm>
          <a:off x="971600" y="2564904"/>
          <a:ext cx="6336706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8761"/>
                <a:gridCol w="1061957"/>
                <a:gridCol w="1054515"/>
                <a:gridCol w="1054515"/>
                <a:gridCol w="850416"/>
                <a:gridCol w="957781"/>
                <a:gridCol w="67876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      b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a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 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 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-135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-270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-405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-47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-48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- 47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 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-135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-270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-95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-95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-95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-48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-135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-143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-143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-144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  -96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-47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  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ourier New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834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Таким образом, предстоит сделать выбор между различными решениями:</a:t>
            </a:r>
          </a:p>
          <a:p>
            <a:pPr lvl="0"/>
            <a:r>
              <a:rPr lang="ru-RU" u="sng" dirty="0"/>
              <a:t>по критерию </a:t>
            </a:r>
            <a:r>
              <a:rPr lang="ru-RU" u="sng" dirty="0" err="1"/>
              <a:t>Вальда</a:t>
            </a:r>
            <a:r>
              <a:rPr lang="ru-RU" u="sng" dirty="0"/>
              <a:t> </a:t>
            </a:r>
            <a:r>
              <a:rPr lang="ru-RU" dirty="0"/>
              <a:t>испечь 20 булочек (лучше вообще отказаться от производства);</a:t>
            </a:r>
          </a:p>
          <a:p>
            <a:pPr lvl="0"/>
            <a:r>
              <a:rPr lang="ru-RU" dirty="0"/>
              <a:t> </a:t>
            </a:r>
            <a:r>
              <a:rPr lang="ru-RU" u="sng" dirty="0"/>
              <a:t>по критерию Гурвица </a:t>
            </a:r>
            <a:r>
              <a:rPr lang="ru-RU" dirty="0"/>
              <a:t>испечь 20 булочек, если заказчик - пессимист и 50 булочек если он оптимист;</a:t>
            </a:r>
          </a:p>
          <a:p>
            <a:pPr lvl="0"/>
            <a:r>
              <a:rPr lang="ru-RU" dirty="0"/>
              <a:t>наконец, </a:t>
            </a:r>
            <a:r>
              <a:rPr lang="ru-RU" u="sng" dirty="0"/>
              <a:t>по критерию </a:t>
            </a:r>
            <a:r>
              <a:rPr lang="ru-RU" u="sng" dirty="0" err="1"/>
              <a:t>Сэвиджа</a:t>
            </a:r>
            <a:r>
              <a:rPr lang="ru-RU" u="sng" dirty="0"/>
              <a:t> </a:t>
            </a:r>
            <a:r>
              <a:rPr lang="ru-RU" dirty="0"/>
              <a:t>следует испечь 40 булочек.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147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задачи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Целью</a:t>
            </a:r>
            <a:r>
              <a:rPr lang="ru-RU" dirty="0"/>
              <a:t> моей научно-исследовательской работы является:</a:t>
            </a:r>
          </a:p>
          <a:p>
            <a:pPr lvl="0"/>
            <a:r>
              <a:rPr lang="ru-RU" dirty="0"/>
              <a:t>выявление понятий, связанных с принятием решений в различных условиях;</a:t>
            </a:r>
          </a:p>
          <a:p>
            <a:pPr lvl="0"/>
            <a:r>
              <a:rPr lang="ru-RU" dirty="0"/>
              <a:t>рассмотрение некоторых методов и моделей принятия решений;</a:t>
            </a:r>
          </a:p>
          <a:p>
            <a:pPr lvl="0"/>
            <a:r>
              <a:rPr lang="ru-RU" dirty="0"/>
              <a:t>рассмотрение основных критериев оптимальности принятых решений.</a:t>
            </a:r>
          </a:p>
          <a:p>
            <a:pPr marL="0" indent="0">
              <a:buNone/>
            </a:pPr>
            <a:r>
              <a:rPr lang="ru-RU" b="1" dirty="0"/>
              <a:t>Задача</a:t>
            </a:r>
            <a:r>
              <a:rPr lang="ru-RU" dirty="0"/>
              <a:t>: проанализировать принятие управленческих решений Менеджером фирмы, которая производит горячие булочки в ситуации неопределенности на данном этапе ее развития и сложившейся в нашем обществе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10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Таким образом, были рассмотрены различные критерии оптимальности, позволяющие найти оптимальные решения в условиях неопределенности и риска в конкретной практической ситуации на примере игры Менеджера с Рынком. Показано, что оптимальность решения зависит не только от полезностей исходов, но и от применения каждого из критериев.</a:t>
            </a:r>
          </a:p>
          <a:p>
            <a:r>
              <a:rPr lang="ru-RU" dirty="0"/>
              <a:t>В результате проведенных практических исследований можно сделать общий вывод: матричные игровые модели являются универсальным математическим аппаратом для решения различных классов задач в условиях неполной информации об исследуемых объектах.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43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Потребность в экономическом образовании подрастающего поколения остается актуальной и в наши дни. Экономические знания являются обязательным компонентом подготовки учащихся к самостоятельной жизни. Этим объясняется интерес учащихся к познанию механизмов управления экономикой.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7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43735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экономике иногда приходится сталкиваться с ситуацией, когда при наличии многих участников эффективность решения одного из них зависит от того, какие решения приняли другие участники.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://ladonycheva.ru/wp-content/uploads/2015/03/ltov57544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20846"/>
            <a:ext cx="5848633" cy="47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некоторых случаях имеется неопределенность, вызванная отсутствием информации об условиях, в которых осуществляется действие (погода, покупательский спрос и т.д.). Эти условия зависят не от сознательных действий другого участника, а от объективной действительности.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824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принять решение?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Активным участником этой игры является </a:t>
            </a:r>
            <a:r>
              <a:rPr lang="ru-RU" b="1" dirty="0"/>
              <a:t>Человек (менеджер)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r>
              <a:rPr lang="ru-RU" dirty="0" smtClean="0"/>
              <a:t>Пассивным участником </a:t>
            </a:r>
            <a:r>
              <a:rPr lang="ru-RU" dirty="0"/>
              <a:t>этой игры выступает Природа (погода, покупательский спрос и т.д.)</a:t>
            </a:r>
          </a:p>
        </p:txBody>
      </p:sp>
    </p:spTree>
    <p:extLst>
      <p:ext uri="{BB962C8B-B14F-4D97-AF65-F5344CB8AC3E}">
        <p14:creationId xmlns:p14="http://schemas.microsoft.com/office/powerpoint/2010/main" val="113701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Есть ли риск?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Человек знает не только возможные состояния Природы, но и вероятность наступления каждого такого состояния.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mediasubs.ru/group/uploads/tr/transerfing-kak-on-rabotaet/image2/00MDQ4LW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08920"/>
            <a:ext cx="23812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8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Математические модели позволяют принять оптимальные решения по управлению сложной системой в условиях неопределенности и риска.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chtolcman.ru/wp-content/uploads/2015/08/clientes-img-28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2667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23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Рассмотрим принятие управленческих решений Менеджером фирмы, которая производит и продает горячие булочки, в ситуации неопределенности.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107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</TotalTime>
  <Words>724</Words>
  <Application>Microsoft Office PowerPoint</Application>
  <PresentationFormat>Экран (4:3)</PresentationFormat>
  <Paragraphs>179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Аптека</vt:lpstr>
      <vt:lpstr>Игровые модели принятия решений в условиях неопределенности  и риска</vt:lpstr>
      <vt:lpstr>Цели и задачи</vt:lpstr>
      <vt:lpstr>Актуальность</vt:lpstr>
      <vt:lpstr>Презентация PowerPoint</vt:lpstr>
      <vt:lpstr>Презентация PowerPoint</vt:lpstr>
      <vt:lpstr>Как принять решение?</vt:lpstr>
      <vt:lpstr>Есть ли риск?</vt:lpstr>
      <vt:lpstr>Что делать?</vt:lpstr>
      <vt:lpstr>Задача.</vt:lpstr>
      <vt:lpstr>Решение</vt:lpstr>
      <vt:lpstr>Строится таблица (матрица) полезностей принятых решений </vt:lpstr>
      <vt:lpstr>Критерии выбора</vt:lpstr>
      <vt:lpstr>Практическая работа</vt:lpstr>
      <vt:lpstr>Презентация PowerPoint</vt:lpstr>
      <vt:lpstr>Составляю смету расходов по производству булочек, а также рассчитываю ожидаемый доход в зависимости от количества проданной продукции. В зависимости от принятого решения – количество произведенных булочек a= 20,30,40,50 и количество купленных изделий b=0,10,20,30,40,50.</vt:lpstr>
      <vt:lpstr>Наиболее подходящее число горячих булочек определим по выше перечисленным критериям.</vt:lpstr>
      <vt:lpstr>Критерий Гурвица</vt:lpstr>
      <vt:lpstr>Критерий Сэвиджа</vt:lpstr>
      <vt:lpstr>Ответ: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модели принятия решений в условиях неопределенности и риска</dc:title>
  <dc:creator>Admin</dc:creator>
  <cp:lastModifiedBy>Admin</cp:lastModifiedBy>
  <cp:revision>5</cp:revision>
  <dcterms:created xsi:type="dcterms:W3CDTF">2016-02-16T03:49:18Z</dcterms:created>
  <dcterms:modified xsi:type="dcterms:W3CDTF">2017-06-13T07:33:45Z</dcterms:modified>
</cp:coreProperties>
</file>