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3341-D348-4318-9F5D-F239A1F843DE}" type="datetimeFigureOut">
              <a:rPr lang="ru-RU"/>
              <a:t>21.01.2017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2FA7A-2A6C-46D4-8E5F-166364F4D4F1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064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208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86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00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286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56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86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0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88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384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540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29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910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26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43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2FA7A-2A6C-46D4-8E5F-166364F4D4F1}" type="slidenum">
              <a:rPr lang="ru-RU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72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3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94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7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32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3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21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0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29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5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8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1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B3C7D-04E5-2441-8436-74CBFCC565EC}" type="datetimeFigureOut">
              <a:rPr lang="en-US" smtClean="0"/>
              <a:t>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A513F-F753-EC4C-A3CB-A52528E00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9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l.ru/ru/s97/d1302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sl.ru" TargetMode="External"/><Relationship Id="rId4" Type="http://schemas.openxmlformats.org/officeDocument/2006/relationships/hyperlink" Target="https://www.google.ru/url?sa=t&amp;rct=j&amp;q=&amp;esrc=s&amp;source=web&amp;cd=1&amp;ved=0ahUKEwiHvOqQrc7RAhWDCywKHUixDWkQFggbMAA&amp;url=http://www.rsl.ru/&amp;usg=AFQjCNEVKasVybZBMKW0sbXLJOECVx80zg&amp;bvm=bv.144224172,d.bGg&amp;cad=rj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t&amp;rct=j&amp;q=&amp;esrc=s&amp;source=web&amp;cd=1&amp;ved=0ahUKEwiHvOqQrc7RAhWDCywKHUixDWkQFggbMAA&amp;url=http://www.rsl.ru/&amp;usg=AFQjCNEVKasVybZBMKW0sbXLJOECVx80zg&amp;bvm=bv.144224172,d.bGg&amp;cad=rj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sl.ru/ru/s4/s49271#6" TargetMode="External"/><Relationship Id="rId3" Type="http://schemas.openxmlformats.org/officeDocument/2006/relationships/hyperlink" Target="http://www.rsl.ru/ru/s4/s49271#1" TargetMode="External"/><Relationship Id="rId7" Type="http://schemas.openxmlformats.org/officeDocument/2006/relationships/hyperlink" Target="http://www.rsl.ru/ru/s4/s49271#5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sl.ru/ru/s4/s49271#4" TargetMode="External"/><Relationship Id="rId11" Type="http://schemas.openxmlformats.org/officeDocument/2006/relationships/hyperlink" Target="http://www.rsl.ru/ru/s4/s49271#10" TargetMode="External"/><Relationship Id="rId5" Type="http://schemas.openxmlformats.org/officeDocument/2006/relationships/hyperlink" Target="http://www.rsl.ru/ru/s4/s49271#3" TargetMode="External"/><Relationship Id="rId10" Type="http://schemas.openxmlformats.org/officeDocument/2006/relationships/hyperlink" Target="http://www.rsl.ru/ru/s4/s49271#8" TargetMode="External"/><Relationship Id="rId4" Type="http://schemas.openxmlformats.org/officeDocument/2006/relationships/hyperlink" Target="http://www.rsl.ru/ru/s4/s49271#2" TargetMode="External"/><Relationship Id="rId9" Type="http://schemas.openxmlformats.org/officeDocument/2006/relationships/hyperlink" Target="http://www.rsl.ru/ru/s4/s49271#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Поиск</a:t>
            </a:r>
            <a:r>
              <a:rPr lang="en-US" dirty="0"/>
              <a:t> </a:t>
            </a:r>
            <a:r>
              <a:rPr lang="en-US" dirty="0" err="1"/>
              <a:t>достоверной</a:t>
            </a:r>
            <a:br>
              <a:rPr lang="en-US" dirty="0"/>
            </a:br>
            <a:r>
              <a:rPr lang="en-US" dirty="0" err="1"/>
              <a:t>информации</a:t>
            </a:r>
            <a:r>
              <a:rPr lang="en-US" dirty="0"/>
              <a:t> в </a:t>
            </a:r>
            <a:r>
              <a:rPr lang="en-US" dirty="0" err="1"/>
              <a:t>сети</a:t>
            </a:r>
            <a:r>
              <a:rPr lang="en-US" dirty="0"/>
              <a:t> </a:t>
            </a:r>
            <a:r>
              <a:rPr lang="en-US" dirty="0" err="1"/>
              <a:t>интернет</a:t>
            </a:r>
            <a:r>
              <a:rPr lang="en-US" dirty="0"/>
              <a:t>. 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Электронные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err="1">
                <a:solidFill>
                  <a:schemeClr val="tx1"/>
                </a:solidFill>
              </a:rPr>
              <a:t>библиотеки</a:t>
            </a:r>
            <a:r>
              <a:rPr lang="en-US" dirty="0">
                <a:solidFill>
                  <a:schemeClr val="tx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438202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hlinkClick r:id="rId3"/>
              </a:rPr>
              <a:t>Каталоги специализированных отделов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ru-RU" dirty="0"/>
              <a:t>Фонд </a:t>
            </a:r>
            <a:r>
              <a:rPr lang="ru-RU" dirty="0" err="1"/>
              <a:t>изоизданий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Фонд картографических изданий </a:t>
            </a:r>
          </a:p>
          <a:p>
            <a:r>
              <a:rPr lang="ru-RU" dirty="0"/>
              <a:t>Фонд нотных изданий и звукозаписей </a:t>
            </a:r>
          </a:p>
          <a:p>
            <a:r>
              <a:rPr lang="ru-RU" dirty="0"/>
              <a:t>Фонд редких книг </a:t>
            </a:r>
          </a:p>
          <a:p>
            <a:r>
              <a:rPr lang="ru-RU" dirty="0"/>
              <a:t>Фонд рукописей </a:t>
            </a:r>
            <a:br>
              <a:rPr lang="ru-RU" dirty="0"/>
            </a:br>
            <a:r>
              <a:rPr lang="ru-RU" dirty="0"/>
              <a:t>Фонд литературы по книговедению, библиотековедению и </a:t>
            </a:r>
            <a:r>
              <a:rPr lang="ru-RU" dirty="0" err="1"/>
              <a:t>библиографоведению</a:t>
            </a:r>
            <a:r>
              <a:rPr lang="ru-RU" dirty="0"/>
              <a:t> </a:t>
            </a:r>
          </a:p>
          <a:p>
            <a:r>
              <a:rPr lang="ru-RU" dirty="0"/>
              <a:t>Фонд газет </a:t>
            </a:r>
          </a:p>
          <a:p>
            <a:r>
              <a:rPr lang="ru-RU" dirty="0"/>
              <a:t>Фонд диссертаций </a:t>
            </a:r>
          </a:p>
          <a:p>
            <a:r>
              <a:rPr lang="ru-RU" dirty="0"/>
              <a:t>Фонд литературы русского зарубежья </a:t>
            </a:r>
          </a:p>
          <a:p>
            <a:r>
              <a:rPr lang="ru-RU" dirty="0"/>
              <a:t>Фонд нормативно-производственных изданий </a:t>
            </a:r>
          </a:p>
          <a:p>
            <a:r>
              <a:rPr lang="ru-RU" dirty="0"/>
              <a:t>Центральный справочно-библиографический фонд </a:t>
            </a:r>
          </a:p>
          <a:p>
            <a:r>
              <a:rPr lang="ru-RU" dirty="0"/>
              <a:t>Фонд литературы на языках народов стран Азии и Африки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818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Расширенный поиск в РГБ</a:t>
            </a:r>
          </a:p>
        </p:txBody>
      </p:sp>
      <p:pic>
        <p:nvPicPr>
          <p:cNvPr id="4" name="Объект 3" descr="Изображение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4276" y="1200150"/>
            <a:ext cx="7101597" cy="5431619"/>
          </a:xfrm>
        </p:spPr>
      </p:pic>
    </p:spTree>
    <p:extLst>
      <p:ext uri="{BB962C8B-B14F-4D97-AF65-F5344CB8AC3E}">
        <p14:creationId xmlns:p14="http://schemas.microsoft.com/office/powerpoint/2010/main" val="309512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поиска</a:t>
            </a:r>
          </a:p>
        </p:txBody>
      </p:sp>
      <p:pic>
        <p:nvPicPr>
          <p:cNvPr id="4" name="Объект 3" descr="Изображение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41398" y="1171575"/>
            <a:ext cx="4456007" cy="5535728"/>
          </a:xfrm>
        </p:spPr>
      </p:pic>
    </p:spTree>
    <p:extLst>
      <p:ext uri="{BB962C8B-B14F-4D97-AF65-F5344CB8AC3E}">
        <p14:creationId xmlns:p14="http://schemas.microsoft.com/office/powerpoint/2010/main" val="572121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Calibri"/>
              </a:rPr>
              <a:t>Карточка единицы хранения</a:t>
            </a:r>
          </a:p>
        </p:txBody>
      </p:sp>
      <p:pic>
        <p:nvPicPr>
          <p:cNvPr id="4" name="Объект 3" descr="Изображение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29622" y="1162050"/>
            <a:ext cx="5182785" cy="5548476"/>
          </a:xfrm>
        </p:spPr>
      </p:pic>
    </p:spTree>
    <p:extLst>
      <p:ext uri="{BB962C8B-B14F-4D97-AF65-F5344CB8AC3E}">
        <p14:creationId xmlns:p14="http://schemas.microsoft.com/office/powerpoint/2010/main" val="3171392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Полнотекстовый доступ</a:t>
            </a:r>
            <a:endParaRPr lang="ru-RU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" name="Объект 3" descr="Изображение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5300" y="1314896"/>
            <a:ext cx="8442325" cy="5224017"/>
          </a:xfrm>
        </p:spPr>
      </p:pic>
    </p:spTree>
    <p:extLst>
      <p:ext uri="{BB962C8B-B14F-4D97-AF65-F5344CB8AC3E}">
        <p14:creationId xmlns:p14="http://schemas.microsoft.com/office/powerpoint/2010/main" val="263066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Недостатки РГБ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/>
              <a:t>В </a:t>
            </a:r>
            <a:r>
              <a:rPr lang="en-US" dirty="0" err="1"/>
              <a:t>базе</a:t>
            </a:r>
            <a:r>
              <a:rPr lang="en-US" dirty="0"/>
              <a:t> </a:t>
            </a:r>
            <a:r>
              <a:rPr lang="en-US" dirty="0" err="1"/>
              <a:t>не</a:t>
            </a:r>
            <a:r>
              <a:rPr lang="en-US" dirty="0"/>
              <a:t> </a:t>
            </a:r>
            <a:r>
              <a:rPr lang="en-US" dirty="0" err="1"/>
              <a:t>представлены</a:t>
            </a:r>
            <a:r>
              <a:rPr lang="en-US" dirty="0"/>
              <a:t> </a:t>
            </a:r>
            <a:r>
              <a:rPr lang="en-US" dirty="0" err="1"/>
              <a:t>научные</a:t>
            </a:r>
            <a:r>
              <a:rPr lang="en-US" dirty="0"/>
              <a:t> </a:t>
            </a:r>
            <a:r>
              <a:rPr lang="en-US" dirty="0" err="1"/>
              <a:t>статьи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опубликованные</a:t>
            </a:r>
            <a:r>
              <a:rPr lang="en-US" dirty="0"/>
              <a:t> в </a:t>
            </a:r>
            <a:r>
              <a:rPr lang="en-US" dirty="0" err="1"/>
              <a:t>периодической</a:t>
            </a:r>
            <a:r>
              <a:rPr lang="en-US" dirty="0"/>
              <a:t> </a:t>
            </a:r>
            <a:r>
              <a:rPr lang="en-US" dirty="0" err="1"/>
              <a:t>научной</a:t>
            </a:r>
            <a:r>
              <a:rPr lang="en-US" dirty="0"/>
              <a:t> </a:t>
            </a:r>
            <a:r>
              <a:rPr lang="en-US" dirty="0" err="1"/>
              <a:t>прессе</a:t>
            </a:r>
            <a:r>
              <a:rPr lang="en-US" dirty="0"/>
              <a:t> и </a:t>
            </a:r>
            <a:r>
              <a:rPr lang="en-US" dirty="0" err="1"/>
              <a:t>доклады</a:t>
            </a:r>
            <a:r>
              <a:rPr lang="en-US" dirty="0"/>
              <a:t> </a:t>
            </a:r>
            <a:r>
              <a:rPr lang="en-US" dirty="0" err="1"/>
              <a:t>научно-практических</a:t>
            </a:r>
            <a:r>
              <a:rPr lang="en-US" dirty="0"/>
              <a:t> </a:t>
            </a:r>
            <a:r>
              <a:rPr lang="en-US" dirty="0" err="1"/>
              <a:t>конференций</a:t>
            </a:r>
            <a:r>
              <a:rPr lang="en-US" dirty="0"/>
              <a:t>.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Полный</a:t>
            </a:r>
            <a:r>
              <a:rPr lang="en-US" dirty="0"/>
              <a:t> </a:t>
            </a:r>
            <a:r>
              <a:rPr lang="en-US" dirty="0" err="1"/>
              <a:t>текст</a:t>
            </a:r>
            <a:r>
              <a:rPr lang="en-US" dirty="0"/>
              <a:t> </a:t>
            </a:r>
            <a:r>
              <a:rPr lang="en-US" dirty="0" err="1"/>
              <a:t>документов</a:t>
            </a:r>
            <a:r>
              <a:rPr lang="en-US" dirty="0"/>
              <a:t> </a:t>
            </a:r>
            <a:r>
              <a:rPr lang="en-US" dirty="0" err="1"/>
              <a:t>доступен</a:t>
            </a:r>
            <a:r>
              <a:rPr lang="en-US" dirty="0"/>
              <a:t> </a:t>
            </a:r>
            <a:r>
              <a:rPr lang="en-US" dirty="0" err="1"/>
              <a:t>только</a:t>
            </a:r>
            <a:br>
              <a:rPr lang="en-US" dirty="0"/>
            </a:br>
            <a:r>
              <a:rPr lang="en-US" dirty="0"/>
              <a:t> </a:t>
            </a:r>
            <a:r>
              <a:rPr lang="en-US" dirty="0" err="1"/>
              <a:t>для</a:t>
            </a:r>
            <a:r>
              <a:rPr lang="en-US" dirty="0"/>
              <a:t> </a:t>
            </a:r>
            <a:r>
              <a:rPr lang="en-US" dirty="0" err="1"/>
              <a:t>части</a:t>
            </a:r>
            <a:r>
              <a:rPr lang="en-US" dirty="0"/>
              <a:t> </a:t>
            </a:r>
            <a:r>
              <a:rPr lang="en-US" dirty="0" err="1"/>
              <a:t>источников</a:t>
            </a:r>
            <a:r>
              <a:rPr lang="en-US" dirty="0"/>
              <a:t>.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Невозможность</a:t>
            </a:r>
            <a:r>
              <a:rPr lang="en-US" dirty="0"/>
              <a:t> </a:t>
            </a:r>
            <a:r>
              <a:rPr lang="en-US" dirty="0" err="1"/>
              <a:t>сохранить</a:t>
            </a:r>
            <a:r>
              <a:rPr lang="en-US" dirty="0"/>
              <a:t> </a:t>
            </a:r>
            <a:r>
              <a:rPr lang="en-US" dirty="0" err="1"/>
              <a:t>результаты</a:t>
            </a:r>
            <a:br>
              <a:rPr lang="en-US" dirty="0"/>
            </a:br>
            <a:r>
              <a:rPr lang="en-US" dirty="0" err="1"/>
              <a:t>поиска</a:t>
            </a:r>
            <a:r>
              <a:rPr lang="en-US" dirty="0"/>
              <a:t> в </a:t>
            </a:r>
            <a:r>
              <a:rPr lang="en-US" dirty="0" err="1"/>
              <a:t>файл</a:t>
            </a:r>
            <a:r>
              <a:rPr lang="en-US" dirty="0"/>
              <a:t> </a:t>
            </a:r>
            <a:r>
              <a:rPr lang="en-US" dirty="0" err="1"/>
              <a:t>единым</a:t>
            </a:r>
            <a:r>
              <a:rPr lang="en-US" dirty="0"/>
              <a:t> </a:t>
            </a:r>
            <a:r>
              <a:rPr lang="en-US" dirty="0" err="1"/>
              <a:t>списком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828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/>
              <a:t>НАУЧНАЯ ЭЛЕКТРОННАЯ БИБЛИОТЕКА</a:t>
            </a: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en-US" u="sng" dirty="0">
                <a:solidFill>
                  <a:srgbClr val="0000FF"/>
                </a:solidFill>
                <a:hlinkClick r:id="rId3"/>
              </a:rPr>
              <a:t>http://elibrary.ru</a:t>
            </a:r>
            <a:r>
              <a:rPr lang="ru-RU" dirty="0"/>
              <a:t> 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dirty="0">
                <a:hlinkClick r:id="rId4"/>
              </a:rPr>
              <a:t>Российская государственная библиотека</a:t>
            </a: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en-US" dirty="0">
                <a:hlinkClick r:id="rId5"/>
              </a:rPr>
              <a:t>http://www.rsl.ru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67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НАУЧНАЯ ЭЛЕКТРОННАЯ БИБЛИОТЕКА </a:t>
            </a:r>
            <a:r>
              <a:rPr lang="en-US" b="1" dirty="0"/>
              <a:t>eLIBRARY.RU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4000 </a:t>
            </a:r>
            <a:r>
              <a:rPr lang="en-US" dirty="0" err="1"/>
              <a:t>иностранных</a:t>
            </a:r>
            <a:r>
              <a:rPr lang="en-US" dirty="0"/>
              <a:t> и 3900 </a:t>
            </a:r>
            <a:r>
              <a:rPr lang="en-US" dirty="0" err="1"/>
              <a:t>отечественных</a:t>
            </a:r>
            <a:r>
              <a:rPr lang="en-US" dirty="0"/>
              <a:t> </a:t>
            </a:r>
            <a:r>
              <a:rPr lang="en-US" dirty="0" err="1"/>
              <a:t>научных</a:t>
            </a:r>
            <a:r>
              <a:rPr lang="en-US" dirty="0"/>
              <a:t> </a:t>
            </a:r>
            <a:r>
              <a:rPr lang="en-US" dirty="0" err="1"/>
              <a:t>журналов</a:t>
            </a:r>
            <a:r>
              <a:rPr lang="en-US" dirty="0"/>
              <a:t>,</a:t>
            </a:r>
            <a:endParaRPr lang="ru-RU" dirty="0"/>
          </a:p>
          <a:p>
            <a:pPr marL="0" indent="0">
              <a:buNone/>
            </a:pPr>
            <a:r>
              <a:rPr lang="en-US" dirty="0" err="1"/>
              <a:t>рефераты</a:t>
            </a:r>
            <a:r>
              <a:rPr lang="en-US" dirty="0"/>
              <a:t> </a:t>
            </a:r>
            <a:r>
              <a:rPr lang="en-US" dirty="0" err="1"/>
              <a:t>почти</a:t>
            </a:r>
            <a:r>
              <a:rPr lang="en-US" dirty="0"/>
              <a:t> 20 </a:t>
            </a:r>
            <a:r>
              <a:rPr lang="en-US" dirty="0" err="1"/>
              <a:t>тысяч</a:t>
            </a:r>
            <a:r>
              <a:rPr lang="en-US" dirty="0"/>
              <a:t> </a:t>
            </a:r>
            <a:r>
              <a:rPr lang="en-US" dirty="0" err="1"/>
              <a:t>журналов</a:t>
            </a:r>
            <a:r>
              <a:rPr lang="en-US" dirty="0"/>
              <a:t>, </a:t>
            </a:r>
            <a:r>
              <a:rPr lang="en-US" dirty="0" err="1"/>
              <a:t>описания</a:t>
            </a:r>
            <a:r>
              <a:rPr lang="en-US" dirty="0"/>
              <a:t> </a:t>
            </a:r>
            <a:r>
              <a:rPr lang="en-US" dirty="0" err="1"/>
              <a:t>полутора</a:t>
            </a:r>
            <a:r>
              <a:rPr lang="en-US" dirty="0"/>
              <a:t> </a:t>
            </a:r>
            <a:r>
              <a:rPr lang="en-US" dirty="0" err="1"/>
              <a:t>миллионов</a:t>
            </a:r>
            <a:r>
              <a:rPr lang="en-US" dirty="0"/>
              <a:t> </a:t>
            </a:r>
            <a:r>
              <a:rPr lang="en-US" dirty="0" err="1"/>
              <a:t>диссертаций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2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Сервисы </a:t>
            </a:r>
            <a:r>
              <a:rPr lang="ru-RU" dirty="0" err="1"/>
              <a:t>eLibrary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ru-RU" dirty="0"/>
              <a:t>поисковая система, доступная без регистрации; </a:t>
            </a:r>
            <a:endParaRPr lang="ru-RU" dirty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ru-RU" dirty="0"/>
              <a:t>рубрикаторы и авторский каталог; </a:t>
            </a:r>
          </a:p>
          <a:p>
            <a:pPr algn="just"/>
            <a:r>
              <a:rPr lang="ru-RU" dirty="0"/>
              <a:t>сохранения полных текстов статей</a:t>
            </a:r>
            <a:br>
              <a:rPr lang="ru-RU" dirty="0"/>
            </a:br>
            <a:r>
              <a:rPr lang="ru-RU" dirty="0"/>
              <a:t>(для зарегистрированных пользователей);</a:t>
            </a:r>
          </a:p>
          <a:p>
            <a:pPr algn="just"/>
            <a:r>
              <a:rPr lang="ru-RU" dirty="0"/>
              <a:t>Создания списков подборок статей</a:t>
            </a:r>
            <a:endParaRPr lang="en-US" dirty="0"/>
          </a:p>
          <a:p>
            <a:pPr marL="0" indent="0" algn="just">
              <a:buNone/>
            </a:pPr>
            <a:r>
              <a:rPr lang="ru-RU" dirty="0"/>
              <a:t>(для зарегистрированных пользователей);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01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Разделы </a:t>
            </a:r>
            <a:r>
              <a:rPr lang="ru-RU" dirty="0" err="1"/>
              <a:t>eLibrary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 err="1"/>
              <a:t>Общий</a:t>
            </a:r>
            <a:r>
              <a:rPr lang="en-US" dirty="0"/>
              <a:t> </a:t>
            </a:r>
            <a:r>
              <a:rPr lang="en-US" dirty="0" err="1"/>
              <a:t>каталог</a:t>
            </a:r>
            <a:r>
              <a:rPr lang="en-US" dirty="0"/>
              <a:t> </a:t>
            </a:r>
            <a:r>
              <a:rPr lang="en-US" dirty="0" err="1"/>
              <a:t>представленных</a:t>
            </a:r>
            <a:r>
              <a:rPr lang="en-US" dirty="0"/>
              <a:t> </a:t>
            </a:r>
            <a:r>
              <a:rPr lang="en-US" dirty="0" err="1"/>
              <a:t>журналов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Авторский</a:t>
            </a:r>
            <a:r>
              <a:rPr lang="en-US" dirty="0"/>
              <a:t> </a:t>
            </a:r>
            <a:r>
              <a:rPr lang="en-US" dirty="0" err="1"/>
              <a:t>указатель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Список</a:t>
            </a:r>
            <a:r>
              <a:rPr lang="en-US" dirty="0"/>
              <a:t> </a:t>
            </a:r>
            <a:r>
              <a:rPr lang="en-US" dirty="0" err="1"/>
              <a:t>организаций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Тематический</a:t>
            </a:r>
            <a:r>
              <a:rPr lang="en-US" dirty="0"/>
              <a:t> </a:t>
            </a:r>
            <a:r>
              <a:rPr lang="en-US" dirty="0" err="1"/>
              <a:t>рубрикатор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Поисковую</a:t>
            </a:r>
            <a:r>
              <a:rPr lang="en-US" dirty="0"/>
              <a:t> </a:t>
            </a:r>
            <a:r>
              <a:rPr lang="en-US" dirty="0" err="1"/>
              <a:t>систему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Система</a:t>
            </a:r>
            <a:r>
              <a:rPr lang="en-US" dirty="0"/>
              <a:t> </a:t>
            </a:r>
            <a:r>
              <a:rPr lang="en-US" dirty="0" err="1"/>
              <a:t>информирования</a:t>
            </a:r>
            <a:r>
              <a:rPr lang="en-US" dirty="0"/>
              <a:t> о </a:t>
            </a:r>
            <a:r>
              <a:rPr lang="en-US" dirty="0" err="1"/>
              <a:t>новых</a:t>
            </a:r>
            <a:br>
              <a:rPr lang="en-US" dirty="0"/>
            </a:br>
            <a:r>
              <a:rPr lang="en-US" dirty="0" err="1"/>
              <a:t>поступлениях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593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52400"/>
            <a:ext cx="8229600" cy="1143000"/>
          </a:xfrm>
        </p:spPr>
        <p:txBody>
          <a:bodyPr/>
          <a:lstStyle/>
          <a:p>
            <a:r>
              <a:rPr lang="en-US" dirty="0" err="1"/>
              <a:t>Поисковая</a:t>
            </a:r>
            <a:r>
              <a:rPr lang="en-US" dirty="0"/>
              <a:t> </a:t>
            </a:r>
            <a:r>
              <a:rPr lang="en-US" dirty="0" err="1"/>
              <a:t>система</a:t>
            </a:r>
            <a:r>
              <a:rPr lang="en-US" dirty="0"/>
              <a:t> </a:t>
            </a:r>
            <a:r>
              <a:rPr lang="ru-RU" dirty="0" err="1"/>
              <a:t>eLibrary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endParaRPr lang="en-US" dirty="0"/>
          </a:p>
          <a:p>
            <a:endParaRPr lang="ru-RU" dirty="0"/>
          </a:p>
        </p:txBody>
      </p:sp>
      <p:pic>
        <p:nvPicPr>
          <p:cNvPr id="4" name="Рисунок 3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1047750"/>
            <a:ext cx="8452726" cy="557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результатов поиска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endParaRPr lang="en-US" dirty="0"/>
          </a:p>
          <a:p>
            <a:endParaRPr lang="ru-RU" dirty="0"/>
          </a:p>
        </p:txBody>
      </p:sp>
      <p:pic>
        <p:nvPicPr>
          <p:cNvPr id="6" name="Рисунок 5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258" y="1076325"/>
            <a:ext cx="7106085" cy="563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30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dirty="0" err="1"/>
              <a:t>Недостатки</a:t>
            </a:r>
            <a:r>
              <a:rPr lang="en-US" dirty="0"/>
              <a:t> </a:t>
            </a:r>
            <a:r>
              <a:rPr lang="en-US" dirty="0" err="1"/>
              <a:t>библиотеки</a:t>
            </a:r>
            <a:r>
              <a:rPr lang="en-US" dirty="0"/>
              <a:t> eLIBRARY.RU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dirty="0" err="1"/>
              <a:t>Невозможность</a:t>
            </a:r>
            <a:r>
              <a:rPr lang="en-US" dirty="0"/>
              <a:t> </a:t>
            </a:r>
            <a:r>
              <a:rPr lang="en-US" dirty="0" err="1"/>
              <a:t>доступа</a:t>
            </a:r>
            <a:r>
              <a:rPr lang="en-US" dirty="0"/>
              <a:t> к </a:t>
            </a:r>
            <a:r>
              <a:rPr lang="en-US" dirty="0" err="1"/>
              <a:t>полным</a:t>
            </a:r>
            <a:r>
              <a:rPr lang="en-US" dirty="0"/>
              <a:t> </a:t>
            </a:r>
            <a:r>
              <a:rPr lang="en-US" dirty="0" err="1"/>
              <a:t>текстам</a:t>
            </a:r>
            <a:r>
              <a:rPr lang="en-US" dirty="0"/>
              <a:t> </a:t>
            </a:r>
            <a:r>
              <a:rPr lang="en-US" dirty="0" err="1"/>
              <a:t>диссертаций</a:t>
            </a:r>
            <a:r>
              <a:rPr lang="en-US" dirty="0"/>
              <a:t>.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Полный</a:t>
            </a:r>
            <a:r>
              <a:rPr lang="en-US" dirty="0"/>
              <a:t> </a:t>
            </a:r>
            <a:r>
              <a:rPr lang="en-US" dirty="0" err="1"/>
              <a:t>текст</a:t>
            </a:r>
            <a:r>
              <a:rPr lang="en-US" dirty="0"/>
              <a:t> </a:t>
            </a:r>
            <a:r>
              <a:rPr lang="en-US" dirty="0" err="1"/>
              <a:t>публикаций</a:t>
            </a:r>
            <a:r>
              <a:rPr lang="en-US" dirty="0"/>
              <a:t> </a:t>
            </a:r>
            <a:r>
              <a:rPr lang="en-US" dirty="0" err="1"/>
              <a:t>доступен</a:t>
            </a:r>
            <a:r>
              <a:rPr lang="en-US" dirty="0"/>
              <a:t> </a:t>
            </a:r>
            <a:r>
              <a:rPr lang="en-US" dirty="0" err="1"/>
              <a:t>не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err="1"/>
              <a:t>для</a:t>
            </a:r>
            <a:r>
              <a:rPr lang="en-US" dirty="0"/>
              <a:t> </a:t>
            </a:r>
            <a:r>
              <a:rPr lang="en-US" dirty="0" err="1"/>
              <a:t>всех</a:t>
            </a:r>
            <a:r>
              <a:rPr lang="en-US" dirty="0"/>
              <a:t> </a:t>
            </a:r>
            <a:r>
              <a:rPr lang="en-US" dirty="0" err="1"/>
              <a:t>научных</a:t>
            </a:r>
            <a:r>
              <a:rPr lang="en-US" dirty="0"/>
              <a:t> </a:t>
            </a:r>
            <a:r>
              <a:rPr lang="en-US" dirty="0" err="1"/>
              <a:t>статей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представленных</a:t>
            </a:r>
            <a:r>
              <a:rPr lang="en-US" dirty="0"/>
              <a:t> в </a:t>
            </a:r>
            <a:r>
              <a:rPr lang="en-US" dirty="0" err="1"/>
              <a:t>системе</a:t>
            </a:r>
            <a:r>
              <a:rPr lang="en-US" dirty="0"/>
              <a:t>.</a:t>
            </a:r>
            <a:r>
              <a:rPr lang="ru-RU" dirty="0"/>
              <a:t> </a:t>
            </a:r>
          </a:p>
          <a:p>
            <a:pPr algn="just"/>
            <a:r>
              <a:rPr lang="en-US" dirty="0" err="1"/>
              <a:t>Невозможность</a:t>
            </a:r>
            <a:r>
              <a:rPr lang="en-US" dirty="0"/>
              <a:t> </a:t>
            </a:r>
            <a:r>
              <a:rPr lang="en-US" dirty="0" err="1"/>
              <a:t>сохранить</a:t>
            </a:r>
            <a:r>
              <a:rPr lang="en-US" dirty="0"/>
              <a:t> </a:t>
            </a:r>
            <a:r>
              <a:rPr lang="en-US" dirty="0" err="1"/>
              <a:t>результаты</a:t>
            </a:r>
            <a:br>
              <a:rPr lang="en-US" dirty="0"/>
            </a:br>
            <a:r>
              <a:rPr lang="en-US" dirty="0"/>
              <a:t> </a:t>
            </a:r>
            <a:r>
              <a:rPr lang="en-US" dirty="0" err="1"/>
              <a:t>поиска</a:t>
            </a:r>
            <a:r>
              <a:rPr lang="en-US" dirty="0"/>
              <a:t> в </a:t>
            </a:r>
            <a:r>
              <a:rPr lang="en-US" dirty="0" err="1"/>
              <a:t>единый</a:t>
            </a:r>
            <a:r>
              <a:rPr lang="en-US" dirty="0"/>
              <a:t> </a:t>
            </a:r>
            <a:r>
              <a:rPr lang="en-US" dirty="0" err="1"/>
              <a:t>файл</a:t>
            </a:r>
            <a:r>
              <a:rPr lang="en-US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507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FF"/>
                </a:solidFill>
                <a:hlinkClick r:id="rId3"/>
              </a:rPr>
              <a:t>Российская государственная библиотека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Рос­сий­ская го­су­дар­ствен­ная биб­лио­те­ка — круп­ней­шая пуб­лич­ная биб­лио­те­ка мира.</a:t>
            </a:r>
          </a:p>
          <a:p>
            <a:pPr marL="0" indent="0">
              <a:buNone/>
            </a:pPr>
            <a:r>
              <a:rPr lang="ru-RU" dirty="0"/>
              <a:t>В сте­нах РГБ на­хо­дит­ся уни­каль­ное со­бра­ние оте­че­ствен­ных и за­ру­беж­ных до­ку­мен­тов на 367 язы­ках ми­ра. Объ­ем фон­дов пре­вы­ша­ет 45 млн 500 тыс. еди­ниц хра­не­ния. Пред­став­ле­ны спе­ци­а­ли­зи­ро­ван­ные со­бра­ния карт, нот, зву­ко­за­пи­сей, ред­ких книг, дис­сер­та­ций, га­зет и дру­гих ви­дов из­да­ний. </a:t>
            </a:r>
          </a:p>
        </p:txBody>
      </p:sp>
    </p:spTree>
    <p:extLst>
      <p:ext uri="{BB962C8B-B14F-4D97-AF65-F5344CB8AC3E}">
        <p14:creationId xmlns:p14="http://schemas.microsoft.com/office/powerpoint/2010/main" val="349087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Сервисы РГБ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ru-RU" u="sng" dirty="0">
                <a:solidFill>
                  <a:srgbClr val="0C0C0C"/>
                </a:solidFill>
                <a:hlinkClick r:id="rId3"/>
              </a:rPr>
              <a:t>Уда­лён­ная за­пись в биб­лио­те­ку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4"/>
              </a:rPr>
              <a:t>До­ступ к элек­трон­ным ка­та­ло­гам РГБ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5"/>
              </a:rPr>
              <a:t>До­ступ к биб­лио­гра­фи­че­ской про­дук­ции РГБ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6"/>
              </a:rPr>
              <a:t>Услу­ги вир­ту­аль­ной спра­воч­ной служ­бы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7"/>
              </a:rPr>
              <a:t>Предо­став­ле­ние ин­фор­ма­ции о на­ли­чии в фон­дах кон­крет­но­го до­ку­мен­та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8"/>
              </a:rPr>
              <a:t>До­ступ к се­те­вым уда­лён­ным ре­сур­сам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9"/>
              </a:rPr>
              <a:t>До­ступ к элек­трон­ной биб­лио­те­ке РГБ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10"/>
              </a:rPr>
              <a:t>Де­по­ни­ро­ва­ние ди­плом­ных ра­бот (про­ек­тов), под­го­тов­лен­ных к за­щи­те дис­сер­та­ций и ав­то­ре­фе­ра­тов дис­сер­та­ций</a:t>
            </a:r>
            <a:r>
              <a:rPr lang="ru-RU" dirty="0">
                <a:solidFill>
                  <a:srgbClr val="0C0C0C"/>
                </a:solidFill>
              </a:rPr>
              <a:t> </a:t>
            </a:r>
          </a:p>
          <a:p>
            <a:r>
              <a:rPr lang="ru-RU" u="sng" dirty="0">
                <a:solidFill>
                  <a:srgbClr val="0C0C0C"/>
                </a:solidFill>
                <a:hlinkClick r:id="rId11"/>
              </a:rPr>
              <a:t>Фор­ми­ро­ва­ние пол­но­тек­сто­во­го биб­лио­теч­но­го ре­сур­са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782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(4:3)</PresentationFormat>
  <Slides>16</Slides>
  <Notes>15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Поиск достоверной информации в сети интернет.   </vt:lpstr>
      <vt:lpstr>НАУЧНАЯ ЭЛЕКТРОННАЯ БИБЛИОТЕКА eLIBRARY.RU</vt:lpstr>
      <vt:lpstr>Сервисы eLibrary</vt:lpstr>
      <vt:lpstr>Разделы eLibrary</vt:lpstr>
      <vt:lpstr>Поисковая система eLibrary</vt:lpstr>
      <vt:lpstr>Представление результатов поиска</vt:lpstr>
      <vt:lpstr>Недостатки библиотеки eLIBRARY.RU</vt:lpstr>
      <vt:lpstr>Российская государственная библиотека</vt:lpstr>
      <vt:lpstr>Сервисы РГБ</vt:lpstr>
      <vt:lpstr>Каталоги специализированных отделов</vt:lpstr>
      <vt:lpstr>Расширенный поиск в РГБ</vt:lpstr>
      <vt:lpstr>Результаты поиска</vt:lpstr>
      <vt:lpstr>Карточка единицы хранения</vt:lpstr>
      <vt:lpstr>Полнотекстовый доступ</vt:lpstr>
      <vt:lpstr>Недостатки РГБ</vt:lpstr>
      <vt:lpstr>Ссылки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 достоверной информации в сети интернет.   </dc:title>
  <cp:revision>14</cp:revision>
  <dcterms:modified xsi:type="dcterms:W3CDTF">2017-01-21T13:36:28Z</dcterms:modified>
</cp:coreProperties>
</file>