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  <p:sldMasterId id="2147483888" r:id="rId19"/>
    <p:sldMasterId id="2147483900" r:id="rId20"/>
    <p:sldMasterId id="2147483912" r:id="rId21"/>
    <p:sldMasterId id="2147483924" r:id="rId22"/>
    <p:sldMasterId id="2147483936" r:id="rId23"/>
    <p:sldMasterId id="2147483948" r:id="rId24"/>
  </p:sldMasterIdLst>
  <p:notesMasterIdLst>
    <p:notesMasterId r:id="rId63"/>
  </p:notesMasterIdLst>
  <p:sldIdLst>
    <p:sldId id="256" r:id="rId25"/>
    <p:sldId id="279" r:id="rId26"/>
    <p:sldId id="307" r:id="rId27"/>
    <p:sldId id="308" r:id="rId28"/>
    <p:sldId id="281" r:id="rId29"/>
    <p:sldId id="310" r:id="rId30"/>
    <p:sldId id="311" r:id="rId31"/>
    <p:sldId id="312" r:id="rId32"/>
    <p:sldId id="284" r:id="rId33"/>
    <p:sldId id="313" r:id="rId34"/>
    <p:sldId id="314" r:id="rId35"/>
    <p:sldId id="285" r:id="rId36"/>
    <p:sldId id="287" r:id="rId37"/>
    <p:sldId id="316" r:id="rId38"/>
    <p:sldId id="315" r:id="rId39"/>
    <p:sldId id="318" r:id="rId40"/>
    <p:sldId id="277" r:id="rId41"/>
    <p:sldId id="276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269" r:id="rId60"/>
    <p:sldId id="275" r:id="rId61"/>
    <p:sldId id="278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Relationship Id="rId67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1A76C-3BEF-45C1-9F4D-03E9866C08D2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6E1B1-AF5C-430F-8C35-9D4E46CEDC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1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89926"/>
      </p:ext>
    </p:extLst>
  </p:cSld>
  <p:clrMapOvr>
    <a:masterClrMapping/>
  </p:clrMapOvr>
  <p:transition>
    <p:wedg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09301"/>
      </p:ext>
    </p:extLst>
  </p:cSld>
  <p:clrMapOvr>
    <a:masterClrMapping/>
  </p:clrMapOvr>
  <p:transition>
    <p:wedg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12083"/>
      </p:ext>
    </p:extLst>
  </p:cSld>
  <p:clrMapOvr>
    <a:masterClrMapping/>
  </p:clrMapOvr>
  <p:transition>
    <p:wedg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68590"/>
      </p:ext>
    </p:extLst>
  </p:cSld>
  <p:clrMapOvr>
    <a:masterClrMapping/>
  </p:clrMapOvr>
  <p:transition>
    <p:wedg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84114"/>
      </p:ext>
    </p:extLst>
  </p:cSld>
  <p:clrMapOvr>
    <a:masterClrMapping/>
  </p:clrMapOvr>
  <p:transition>
    <p:wedg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75097"/>
      </p:ext>
    </p:extLst>
  </p:cSld>
  <p:clrMapOvr>
    <a:masterClrMapping/>
  </p:clrMapOvr>
  <p:transition>
    <p:wedg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12876"/>
      </p:ext>
    </p:extLst>
  </p:cSld>
  <p:clrMapOvr>
    <a:masterClrMapping/>
  </p:clrMapOvr>
  <p:transition>
    <p:wedg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5976"/>
      </p:ext>
    </p:extLst>
  </p:cSld>
  <p:clrMapOvr>
    <a:masterClrMapping/>
  </p:clrMapOvr>
  <p:transition>
    <p:wedg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930017"/>
      </p:ext>
    </p:extLst>
  </p:cSld>
  <p:clrMapOvr>
    <a:masterClrMapping/>
  </p:clrMapOvr>
  <p:transition>
    <p:wedg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43164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87705"/>
      </p:ext>
    </p:extLst>
  </p:cSld>
  <p:clrMapOvr>
    <a:masterClrMapping/>
  </p:clrMapOvr>
  <p:transition>
    <p:wedg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101609"/>
      </p:ext>
    </p:extLst>
  </p:cSld>
  <p:clrMapOvr>
    <a:masterClrMapping/>
  </p:clrMapOvr>
  <p:transition>
    <p:wedg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47256"/>
      </p:ext>
    </p:extLst>
  </p:cSld>
  <p:clrMapOvr>
    <a:masterClrMapping/>
  </p:clrMapOvr>
  <p:transition>
    <p:wedg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64805"/>
      </p:ext>
    </p:extLst>
  </p:cSld>
  <p:clrMapOvr>
    <a:masterClrMapping/>
  </p:clrMapOvr>
  <p:transition>
    <p:wedg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11508"/>
      </p:ext>
    </p:extLst>
  </p:cSld>
  <p:clrMapOvr>
    <a:masterClrMapping/>
  </p:clrMapOvr>
  <p:transition>
    <p:wedg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47233"/>
      </p:ext>
    </p:extLst>
  </p:cSld>
  <p:clrMapOvr>
    <a:masterClrMapping/>
  </p:clrMapOvr>
  <p:transition>
    <p:wedg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50037"/>
      </p:ext>
    </p:extLst>
  </p:cSld>
  <p:clrMapOvr>
    <a:masterClrMapping/>
  </p:clrMapOvr>
  <p:transition>
    <p:wedg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56201"/>
      </p:ext>
    </p:extLst>
  </p:cSld>
  <p:clrMapOvr>
    <a:masterClrMapping/>
  </p:clrMapOvr>
  <p:transition>
    <p:wedg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1524"/>
      </p:ext>
    </p:extLst>
  </p:cSld>
  <p:clrMapOvr>
    <a:masterClrMapping/>
  </p:clrMapOvr>
  <p:transition>
    <p:wedg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908280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70360"/>
      </p:ext>
    </p:extLst>
  </p:cSld>
  <p:clrMapOvr>
    <a:masterClrMapping/>
  </p:clrMapOvr>
  <p:transition>
    <p:wedg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91274"/>
      </p:ext>
    </p:extLst>
  </p:cSld>
  <p:clrMapOvr>
    <a:masterClrMapping/>
  </p:clrMapOvr>
  <p:transition>
    <p:wedg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4527"/>
      </p:ext>
    </p:extLst>
  </p:cSld>
  <p:clrMapOvr>
    <a:masterClrMapping/>
  </p:clrMapOvr>
  <p:transition>
    <p:wedg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00203"/>
      </p:ext>
    </p:extLst>
  </p:cSld>
  <p:clrMapOvr>
    <a:masterClrMapping/>
  </p:clrMapOvr>
  <p:transition>
    <p:wedg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82931"/>
      </p:ext>
    </p:extLst>
  </p:cSld>
  <p:clrMapOvr>
    <a:masterClrMapping/>
  </p:clrMapOvr>
  <p:transition>
    <p:wedg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63188"/>
      </p:ext>
    </p:extLst>
  </p:cSld>
  <p:clrMapOvr>
    <a:masterClrMapping/>
  </p:clrMapOvr>
  <p:transition>
    <p:wedg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569874"/>
      </p:ext>
    </p:extLst>
  </p:cSld>
  <p:clrMapOvr>
    <a:masterClrMapping/>
  </p:clrMapOvr>
  <p:transition>
    <p:wedg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329763"/>
      </p:ext>
    </p:extLst>
  </p:cSld>
  <p:clrMapOvr>
    <a:masterClrMapping/>
  </p:clrMapOvr>
  <p:transition>
    <p:wedg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95291"/>
      </p:ext>
    </p:extLst>
  </p:cSld>
  <p:clrMapOvr>
    <a:masterClrMapping/>
  </p:clrMapOvr>
  <p:transition>
    <p:wedg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45504"/>
      </p:ext>
    </p:extLst>
  </p:cSld>
  <p:clrMapOvr>
    <a:masterClrMapping/>
  </p:clrMapOvr>
  <p:transition>
    <p:wedg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73840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0487"/>
      </p:ext>
    </p:extLst>
  </p:cSld>
  <p:clrMapOvr>
    <a:masterClrMapping/>
  </p:clrMapOvr>
  <p:transition>
    <p:wedg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3401"/>
      </p:ext>
    </p:extLst>
  </p:cSld>
  <p:clrMapOvr>
    <a:masterClrMapping/>
  </p:clrMapOvr>
  <p:transition>
    <p:wedg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89589"/>
      </p:ext>
    </p:extLst>
  </p:cSld>
  <p:clrMapOvr>
    <a:masterClrMapping/>
  </p:clrMapOvr>
  <p:transition>
    <p:wedg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61708"/>
      </p:ext>
    </p:extLst>
  </p:cSld>
  <p:clrMapOvr>
    <a:masterClrMapping/>
  </p:clrMapOvr>
  <p:transition>
    <p:wedg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54949"/>
      </p:ext>
    </p:extLst>
  </p:cSld>
  <p:clrMapOvr>
    <a:masterClrMapping/>
  </p:clrMapOvr>
  <p:transition>
    <p:wedg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36455"/>
      </p:ext>
    </p:extLst>
  </p:cSld>
  <p:clrMapOvr>
    <a:masterClrMapping/>
  </p:clrMapOvr>
  <p:transition>
    <p:wedg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03332"/>
      </p:ext>
    </p:extLst>
  </p:cSld>
  <p:clrMapOvr>
    <a:masterClrMapping/>
  </p:clrMapOvr>
  <p:transition>
    <p:wedg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61178"/>
      </p:ext>
    </p:extLst>
  </p:cSld>
  <p:clrMapOvr>
    <a:masterClrMapping/>
  </p:clrMapOvr>
  <p:transition>
    <p:wedg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3530"/>
      </p:ext>
    </p:extLst>
  </p:cSld>
  <p:clrMapOvr>
    <a:masterClrMapping/>
  </p:clrMapOvr>
  <p:transition>
    <p:wedg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727193"/>
      </p:ext>
    </p:extLst>
  </p:cSld>
  <p:clrMapOvr>
    <a:masterClrMapping/>
  </p:clrMapOvr>
  <p:transition>
    <p:wedg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82921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33171"/>
      </p:ext>
    </p:extLst>
  </p:cSld>
  <p:clrMapOvr>
    <a:masterClrMapping/>
  </p:clrMapOvr>
  <p:transition>
    <p:wedg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765750"/>
      </p:ext>
    </p:extLst>
  </p:cSld>
  <p:clrMapOvr>
    <a:masterClrMapping/>
  </p:clrMapOvr>
  <p:transition>
    <p:wedg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35636"/>
      </p:ext>
    </p:extLst>
  </p:cSld>
  <p:clrMapOvr>
    <a:masterClrMapping/>
  </p:clrMapOvr>
  <p:transition>
    <p:wedg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56085"/>
      </p:ext>
    </p:extLst>
  </p:cSld>
  <p:clrMapOvr>
    <a:masterClrMapping/>
  </p:clrMapOvr>
  <p:transition>
    <p:wedg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735964"/>
      </p:ext>
    </p:extLst>
  </p:cSld>
  <p:clrMapOvr>
    <a:masterClrMapping/>
  </p:clrMapOvr>
  <p:transition>
    <p:wedg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125885"/>
      </p:ext>
    </p:extLst>
  </p:cSld>
  <p:clrMapOvr>
    <a:masterClrMapping/>
  </p:clrMapOvr>
  <p:transition>
    <p:wedg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22677"/>
      </p:ext>
    </p:extLst>
  </p:cSld>
  <p:clrMapOvr>
    <a:masterClrMapping/>
  </p:clrMapOvr>
  <p:transition>
    <p:wedg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39560"/>
      </p:ext>
    </p:extLst>
  </p:cSld>
  <p:clrMapOvr>
    <a:masterClrMapping/>
  </p:clrMapOvr>
  <p:transition>
    <p:wedg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817749"/>
      </p:ext>
    </p:extLst>
  </p:cSld>
  <p:clrMapOvr>
    <a:masterClrMapping/>
  </p:clrMapOvr>
  <p:transition>
    <p:wedg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65623"/>
      </p:ext>
    </p:extLst>
  </p:cSld>
  <p:clrMapOvr>
    <a:masterClrMapping/>
  </p:clrMapOvr>
  <p:transition>
    <p:wedg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36497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783157"/>
      </p:ext>
    </p:extLst>
  </p:cSld>
  <p:clrMapOvr>
    <a:masterClrMapping/>
  </p:clrMapOvr>
  <p:transition>
    <p:wedg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27343"/>
      </p:ext>
    </p:extLst>
  </p:cSld>
  <p:clrMapOvr>
    <a:masterClrMapping/>
  </p:clrMapOvr>
  <p:transition>
    <p:wedg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94824"/>
      </p:ext>
    </p:extLst>
  </p:cSld>
  <p:clrMapOvr>
    <a:masterClrMapping/>
  </p:clrMapOvr>
  <p:transition>
    <p:wedg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10170"/>
      </p:ext>
    </p:extLst>
  </p:cSld>
  <p:clrMapOvr>
    <a:masterClrMapping/>
  </p:clrMapOvr>
  <p:transition>
    <p:wedg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66748"/>
      </p:ext>
    </p:extLst>
  </p:cSld>
  <p:clrMapOvr>
    <a:masterClrMapping/>
  </p:clrMapOvr>
  <p:transition>
    <p:wedg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62324"/>
      </p:ext>
    </p:extLst>
  </p:cSld>
  <p:clrMapOvr>
    <a:masterClrMapping/>
  </p:clrMapOvr>
  <p:transition>
    <p:wedg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81767"/>
      </p:ext>
    </p:extLst>
  </p:cSld>
  <p:clrMapOvr>
    <a:masterClrMapping/>
  </p:clrMapOvr>
  <p:transition>
    <p:wedg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807369"/>
      </p:ext>
    </p:extLst>
  </p:cSld>
  <p:clrMapOvr>
    <a:masterClrMapping/>
  </p:clrMapOvr>
  <p:transition>
    <p:wedg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5666"/>
      </p:ext>
    </p:extLst>
  </p:cSld>
  <p:clrMapOvr>
    <a:masterClrMapping/>
  </p:clrMapOvr>
  <p:transition>
    <p:wedg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817909"/>
      </p:ext>
    </p:extLst>
  </p:cSld>
  <p:clrMapOvr>
    <a:masterClrMapping/>
  </p:clrMapOvr>
  <p:transition>
    <p:wedg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777239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093647"/>
      </p:ext>
    </p:extLst>
  </p:cSld>
  <p:clrMapOvr>
    <a:masterClrMapping/>
  </p:clrMapOvr>
  <p:transition>
    <p:wedg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96795"/>
      </p:ext>
    </p:extLst>
  </p:cSld>
  <p:clrMapOvr>
    <a:masterClrMapping/>
  </p:clrMapOvr>
  <p:transition>
    <p:wedg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1977"/>
      </p:ext>
    </p:extLst>
  </p:cSld>
  <p:clrMapOvr>
    <a:masterClrMapping/>
  </p:clrMapOvr>
  <p:transition>
    <p:wedg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260291"/>
      </p:ext>
    </p:extLst>
  </p:cSld>
  <p:clrMapOvr>
    <a:masterClrMapping/>
  </p:clrMapOvr>
  <p:transition>
    <p:wedg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655856"/>
      </p:ext>
    </p:extLst>
  </p:cSld>
  <p:clrMapOvr>
    <a:masterClrMapping/>
  </p:clrMapOvr>
  <p:transition>
    <p:wedg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578971"/>
      </p:ext>
    </p:extLst>
  </p:cSld>
  <p:clrMapOvr>
    <a:masterClrMapping/>
  </p:clrMapOvr>
  <p:transition>
    <p:wedg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58810"/>
      </p:ext>
    </p:extLst>
  </p:cSld>
  <p:clrMapOvr>
    <a:masterClrMapping/>
  </p:clrMapOvr>
  <p:transition>
    <p:wedg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12954"/>
      </p:ext>
    </p:extLst>
  </p:cSld>
  <p:clrMapOvr>
    <a:masterClrMapping/>
  </p:clrMapOvr>
  <p:transition>
    <p:wedg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85864"/>
      </p:ext>
    </p:extLst>
  </p:cSld>
  <p:clrMapOvr>
    <a:masterClrMapping/>
  </p:clrMapOvr>
  <p:transition>
    <p:wedg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18551"/>
      </p:ext>
    </p:extLst>
  </p:cSld>
  <p:clrMapOvr>
    <a:masterClrMapping/>
  </p:clrMapOvr>
  <p:transition>
    <p:wedg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02324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1697"/>
      </p:ext>
    </p:extLst>
  </p:cSld>
  <p:clrMapOvr>
    <a:masterClrMapping/>
  </p:clrMapOvr>
  <p:transition>
    <p:wedg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12566"/>
      </p:ext>
    </p:extLst>
  </p:cSld>
  <p:clrMapOvr>
    <a:masterClrMapping/>
  </p:clrMapOvr>
  <p:transition>
    <p:wedg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50284"/>
      </p:ext>
    </p:extLst>
  </p:cSld>
  <p:clrMapOvr>
    <a:masterClrMapping/>
  </p:clrMapOvr>
  <p:transition>
    <p:wedg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518011"/>
      </p:ext>
    </p:extLst>
  </p:cSld>
  <p:clrMapOvr>
    <a:masterClrMapping/>
  </p:clrMapOvr>
  <p:transition>
    <p:wedg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52359"/>
      </p:ext>
    </p:extLst>
  </p:cSld>
  <p:clrMapOvr>
    <a:masterClrMapping/>
  </p:clrMapOvr>
  <p:transition>
    <p:wedg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32377"/>
      </p:ext>
    </p:extLst>
  </p:cSld>
  <p:clrMapOvr>
    <a:masterClrMapping/>
  </p:clrMapOvr>
  <p:transition>
    <p:wedg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08605"/>
      </p:ext>
    </p:extLst>
  </p:cSld>
  <p:clrMapOvr>
    <a:masterClrMapping/>
  </p:clrMapOvr>
  <p:transition>
    <p:wedg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72216"/>
      </p:ext>
    </p:extLst>
  </p:cSld>
  <p:clrMapOvr>
    <a:masterClrMapping/>
  </p:clrMapOvr>
  <p:transition>
    <p:wedg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54009"/>
      </p:ext>
    </p:extLst>
  </p:cSld>
  <p:clrMapOvr>
    <a:masterClrMapping/>
  </p:clrMapOvr>
  <p:transition>
    <p:wedg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32582"/>
      </p:ext>
    </p:extLst>
  </p:cSld>
  <p:clrMapOvr>
    <a:masterClrMapping/>
  </p:clrMapOvr>
  <p:transition>
    <p:wedg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10616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54126"/>
      </p:ext>
    </p:extLst>
  </p:cSld>
  <p:clrMapOvr>
    <a:masterClrMapping/>
  </p:clrMapOvr>
  <p:transition>
    <p:wedg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85258"/>
      </p:ext>
    </p:extLst>
  </p:cSld>
  <p:clrMapOvr>
    <a:masterClrMapping/>
  </p:clrMapOvr>
  <p:transition>
    <p:wedg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22968"/>
      </p:ext>
    </p:extLst>
  </p:cSld>
  <p:clrMapOvr>
    <a:masterClrMapping/>
  </p:clrMapOvr>
  <p:transition>
    <p:wedg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57075"/>
      </p:ext>
    </p:extLst>
  </p:cSld>
  <p:clrMapOvr>
    <a:masterClrMapping/>
  </p:clrMapOvr>
  <p:transition>
    <p:wedg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51466"/>
      </p:ext>
    </p:extLst>
  </p:cSld>
  <p:clrMapOvr>
    <a:masterClrMapping/>
  </p:clrMapOvr>
  <p:transition>
    <p:wedg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18730"/>
      </p:ext>
    </p:extLst>
  </p:cSld>
  <p:clrMapOvr>
    <a:masterClrMapping/>
  </p:clrMapOvr>
  <p:transition>
    <p:wedg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23923"/>
      </p:ext>
    </p:extLst>
  </p:cSld>
  <p:clrMapOvr>
    <a:masterClrMapping/>
  </p:clrMapOvr>
  <p:transition>
    <p:wedg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22089"/>
      </p:ext>
    </p:extLst>
  </p:cSld>
  <p:clrMapOvr>
    <a:masterClrMapping/>
  </p:clrMapOvr>
  <p:transition>
    <p:wedg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75061"/>
      </p:ext>
    </p:extLst>
  </p:cSld>
  <p:clrMapOvr>
    <a:masterClrMapping/>
  </p:clrMapOvr>
  <p:transition>
    <p:wedg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700533"/>
      </p:ext>
    </p:extLst>
  </p:cSld>
  <p:clrMapOvr>
    <a:masterClrMapping/>
  </p:clrMapOvr>
  <p:transition>
    <p:wedg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6321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2096"/>
      </p:ext>
    </p:extLst>
  </p:cSld>
  <p:clrMapOvr>
    <a:masterClrMapping/>
  </p:clrMapOvr>
  <p:transition>
    <p:wedg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112628"/>
      </p:ext>
    </p:extLst>
  </p:cSld>
  <p:clrMapOvr>
    <a:masterClrMapping/>
  </p:clrMapOvr>
  <p:transition>
    <p:wedg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848937"/>
      </p:ext>
    </p:extLst>
  </p:cSld>
  <p:clrMapOvr>
    <a:masterClrMapping/>
  </p:clrMapOvr>
  <p:transition>
    <p:wedg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270812"/>
      </p:ext>
    </p:extLst>
  </p:cSld>
  <p:clrMapOvr>
    <a:masterClrMapping/>
  </p:clrMapOvr>
  <p:transition>
    <p:wedg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59877"/>
      </p:ext>
    </p:extLst>
  </p:cSld>
  <p:clrMapOvr>
    <a:masterClrMapping/>
  </p:clrMapOvr>
  <p:transition>
    <p:wedg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584584"/>
      </p:ext>
    </p:extLst>
  </p:cSld>
  <p:clrMapOvr>
    <a:masterClrMapping/>
  </p:clrMapOvr>
  <p:transition>
    <p:wedg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01248"/>
      </p:ext>
    </p:extLst>
  </p:cSld>
  <p:clrMapOvr>
    <a:masterClrMapping/>
  </p:clrMapOvr>
  <p:transition>
    <p:wedg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29482"/>
      </p:ext>
    </p:extLst>
  </p:cSld>
  <p:clrMapOvr>
    <a:masterClrMapping/>
  </p:clrMapOvr>
  <p:transition>
    <p:wedg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60973"/>
      </p:ext>
    </p:extLst>
  </p:cSld>
  <p:clrMapOvr>
    <a:masterClrMapping/>
  </p:clrMapOvr>
  <p:transition>
    <p:wedg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0298"/>
      </p:ext>
    </p:extLst>
  </p:cSld>
  <p:clrMapOvr>
    <a:masterClrMapping/>
  </p:clrMapOvr>
  <p:transition>
    <p:wedg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98858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253511"/>
      </p:ext>
    </p:extLst>
  </p:cSld>
  <p:clrMapOvr>
    <a:masterClrMapping/>
  </p:clrMapOvr>
  <p:transition>
    <p:wedge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09993"/>
      </p:ext>
    </p:extLst>
  </p:cSld>
  <p:clrMapOvr>
    <a:masterClrMapping/>
  </p:clrMapOvr>
  <p:transition>
    <p:wedg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38015"/>
      </p:ext>
    </p:extLst>
  </p:cSld>
  <p:clrMapOvr>
    <a:masterClrMapping/>
  </p:clrMapOvr>
  <p:transition>
    <p:wedg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52296"/>
      </p:ext>
    </p:extLst>
  </p:cSld>
  <p:clrMapOvr>
    <a:masterClrMapping/>
  </p:clrMapOvr>
  <p:transition>
    <p:wedg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08926"/>
      </p:ext>
    </p:extLst>
  </p:cSld>
  <p:clrMapOvr>
    <a:masterClrMapping/>
  </p:clrMapOvr>
  <p:transition>
    <p:wedg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52096"/>
      </p:ext>
    </p:extLst>
  </p:cSld>
  <p:clrMapOvr>
    <a:masterClrMapping/>
  </p:clrMapOvr>
  <p:transition>
    <p:wedg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08365"/>
      </p:ext>
    </p:extLst>
  </p:cSld>
  <p:clrMapOvr>
    <a:masterClrMapping/>
  </p:clrMapOvr>
  <p:transition>
    <p:wedg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35277"/>
      </p:ext>
    </p:extLst>
  </p:cSld>
  <p:clrMapOvr>
    <a:masterClrMapping/>
  </p:clrMapOvr>
  <p:transition>
    <p:wedg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29273"/>
      </p:ext>
    </p:extLst>
  </p:cSld>
  <p:clrMapOvr>
    <a:masterClrMapping/>
  </p:clrMapOvr>
  <p:transition>
    <p:wedg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58026"/>
      </p:ext>
    </p:extLst>
  </p:cSld>
  <p:clrMapOvr>
    <a:masterClrMapping/>
  </p:clrMapOvr>
  <p:transition>
    <p:wedg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6436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21609"/>
      </p:ext>
    </p:extLst>
  </p:cSld>
  <p:clrMapOvr>
    <a:masterClrMapping/>
  </p:clrMapOvr>
  <p:transition>
    <p:wedg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6543"/>
      </p:ext>
    </p:extLst>
  </p:cSld>
  <p:clrMapOvr>
    <a:masterClrMapping/>
  </p:clrMapOvr>
  <p:transition>
    <p:wedg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68343"/>
      </p:ext>
    </p:extLst>
  </p:cSld>
  <p:clrMapOvr>
    <a:masterClrMapping/>
  </p:clrMapOvr>
  <p:transition>
    <p:wedg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58404"/>
      </p:ext>
    </p:extLst>
  </p:cSld>
  <p:clrMapOvr>
    <a:masterClrMapping/>
  </p:clrMapOvr>
  <p:transition>
    <p:wedg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39746"/>
      </p:ext>
    </p:extLst>
  </p:cSld>
  <p:clrMapOvr>
    <a:masterClrMapping/>
  </p:clrMapOvr>
  <p:transition>
    <p:wedg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44201"/>
      </p:ext>
    </p:extLst>
  </p:cSld>
  <p:clrMapOvr>
    <a:masterClrMapping/>
  </p:clrMapOvr>
  <p:transition>
    <p:wedg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79253"/>
      </p:ext>
    </p:extLst>
  </p:cSld>
  <p:clrMapOvr>
    <a:masterClrMapping/>
  </p:clrMapOvr>
  <p:transition>
    <p:wedg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78942"/>
      </p:ext>
    </p:extLst>
  </p:cSld>
  <p:clrMapOvr>
    <a:masterClrMapping/>
  </p:clrMapOvr>
  <p:transition>
    <p:wedg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53748"/>
      </p:ext>
    </p:extLst>
  </p:cSld>
  <p:clrMapOvr>
    <a:masterClrMapping/>
  </p:clrMapOvr>
  <p:transition>
    <p:wedg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35871"/>
      </p:ext>
    </p:extLst>
  </p:cSld>
  <p:clrMapOvr>
    <a:masterClrMapping/>
  </p:clrMapOvr>
  <p:transition>
    <p:wedg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55948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98677"/>
      </p:ext>
    </p:extLst>
  </p:cSld>
  <p:clrMapOvr>
    <a:masterClrMapping/>
  </p:clrMapOvr>
  <p:transition>
    <p:wedg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72756"/>
      </p:ext>
    </p:extLst>
  </p:cSld>
  <p:clrMapOvr>
    <a:masterClrMapping/>
  </p:clrMapOvr>
  <p:transition>
    <p:wedg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48156"/>
      </p:ext>
    </p:extLst>
  </p:cSld>
  <p:clrMapOvr>
    <a:masterClrMapping/>
  </p:clrMapOvr>
  <p:transition>
    <p:wedg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731670"/>
      </p:ext>
    </p:extLst>
  </p:cSld>
  <p:clrMapOvr>
    <a:masterClrMapping/>
  </p:clrMapOvr>
  <p:transition>
    <p:wedg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994270"/>
      </p:ext>
    </p:extLst>
  </p:cSld>
  <p:clrMapOvr>
    <a:masterClrMapping/>
  </p:clrMapOvr>
  <p:transition>
    <p:wedge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87509"/>
      </p:ext>
    </p:extLst>
  </p:cSld>
  <p:clrMapOvr>
    <a:masterClrMapping/>
  </p:clrMapOvr>
  <p:transition>
    <p:wedge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69033"/>
      </p:ext>
    </p:extLst>
  </p:cSld>
  <p:clrMapOvr>
    <a:masterClrMapping/>
  </p:clrMapOvr>
  <p:transition>
    <p:wedge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69877"/>
      </p:ext>
    </p:extLst>
  </p:cSld>
  <p:clrMapOvr>
    <a:masterClrMapping/>
  </p:clrMapOvr>
  <p:transition>
    <p:wedge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00277"/>
      </p:ext>
    </p:extLst>
  </p:cSld>
  <p:clrMapOvr>
    <a:masterClrMapping/>
  </p:clrMapOvr>
  <p:transition>
    <p:wedge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98024"/>
      </p:ext>
    </p:extLst>
  </p:cSld>
  <p:clrMapOvr>
    <a:masterClrMapping/>
  </p:clrMapOvr>
  <p:transition>
    <p:wedge/>
  </p:transition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09966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06129"/>
      </p:ext>
    </p:extLst>
  </p:cSld>
  <p:clrMapOvr>
    <a:masterClrMapping/>
  </p:clrMapOvr>
  <p:transition>
    <p:wedge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030260"/>
      </p:ext>
    </p:extLst>
  </p:cSld>
  <p:clrMapOvr>
    <a:masterClrMapping/>
  </p:clrMapOvr>
  <p:transition>
    <p:wedge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59886"/>
      </p:ext>
    </p:extLst>
  </p:cSld>
  <p:clrMapOvr>
    <a:masterClrMapping/>
  </p:clrMapOvr>
  <p:transition>
    <p:wedge/>
  </p:transition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76162"/>
      </p:ext>
    </p:extLst>
  </p:cSld>
  <p:clrMapOvr>
    <a:masterClrMapping/>
  </p:clrMapOvr>
  <p:transition>
    <p:wedge/>
  </p:transition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773263"/>
      </p:ext>
    </p:extLst>
  </p:cSld>
  <p:clrMapOvr>
    <a:masterClrMapping/>
  </p:clrMapOvr>
  <p:transition>
    <p:wedge/>
  </p:transition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85687"/>
      </p:ext>
    </p:extLst>
  </p:cSld>
  <p:clrMapOvr>
    <a:masterClrMapping/>
  </p:clrMapOvr>
  <p:transition>
    <p:wedge/>
  </p:transition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066250"/>
      </p:ext>
    </p:extLst>
  </p:cSld>
  <p:clrMapOvr>
    <a:masterClrMapping/>
  </p:clrMapOvr>
  <p:transition>
    <p:wedge/>
  </p:transition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11794"/>
      </p:ext>
    </p:extLst>
  </p:cSld>
  <p:clrMapOvr>
    <a:masterClrMapping/>
  </p:clrMapOvr>
  <p:transition>
    <p:wedge/>
  </p:transition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42161"/>
      </p:ext>
    </p:extLst>
  </p:cSld>
  <p:clrMapOvr>
    <a:masterClrMapping/>
  </p:clrMapOvr>
  <p:transition>
    <p:wedge/>
  </p:transition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25150"/>
      </p:ext>
    </p:extLst>
  </p:cSld>
  <p:clrMapOvr>
    <a:masterClrMapping/>
  </p:clrMapOvr>
  <p:transition>
    <p:wedge/>
  </p:transition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81676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59064"/>
      </p:ext>
    </p:extLst>
  </p:cSld>
  <p:clrMapOvr>
    <a:masterClrMapping/>
  </p:clrMapOvr>
  <p:transition>
    <p:wedge/>
  </p:transition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05644"/>
      </p:ext>
    </p:extLst>
  </p:cSld>
  <p:clrMapOvr>
    <a:masterClrMapping/>
  </p:clrMapOvr>
  <p:transition>
    <p:wedge/>
  </p:transition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14358"/>
      </p:ext>
    </p:extLst>
  </p:cSld>
  <p:clrMapOvr>
    <a:masterClrMapping/>
  </p:clrMapOvr>
  <p:transition>
    <p:wedge/>
  </p:transition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526932"/>
      </p:ext>
    </p:extLst>
  </p:cSld>
  <p:clrMapOvr>
    <a:masterClrMapping/>
  </p:clrMapOvr>
  <p:transition>
    <p:wedge/>
  </p:transition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87735"/>
      </p:ext>
    </p:extLst>
  </p:cSld>
  <p:clrMapOvr>
    <a:masterClrMapping/>
  </p:clrMapOvr>
  <p:transition>
    <p:wedge/>
  </p:transition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932184"/>
      </p:ext>
    </p:extLst>
  </p:cSld>
  <p:clrMapOvr>
    <a:masterClrMapping/>
  </p:clrMapOvr>
  <p:transition>
    <p:wedge/>
  </p:transition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09996"/>
      </p:ext>
    </p:extLst>
  </p:cSld>
  <p:clrMapOvr>
    <a:masterClrMapping/>
  </p:clrMapOvr>
  <p:transition>
    <p:wedge/>
  </p:transition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70220"/>
      </p:ext>
    </p:extLst>
  </p:cSld>
  <p:clrMapOvr>
    <a:masterClrMapping/>
  </p:clrMapOvr>
  <p:transition>
    <p:wedge/>
  </p:transition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45041"/>
      </p:ext>
    </p:extLst>
  </p:cSld>
  <p:clrMapOvr>
    <a:masterClrMapping/>
  </p:clrMapOvr>
  <p:transition>
    <p:wedge/>
  </p:transition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122965"/>
      </p:ext>
    </p:extLst>
  </p:cSld>
  <p:clrMapOvr>
    <a:masterClrMapping/>
  </p:clrMapOvr>
  <p:transition>
    <p:wedge/>
  </p:transition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740363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26003"/>
      </p:ext>
    </p:extLst>
  </p:cSld>
  <p:clrMapOvr>
    <a:masterClrMapping/>
  </p:clrMapOvr>
  <p:transition>
    <p:wedge/>
  </p:transition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127545"/>
      </p:ext>
    </p:extLst>
  </p:cSld>
  <p:clrMapOvr>
    <a:masterClrMapping/>
  </p:clrMapOvr>
  <p:transition>
    <p:wedge/>
  </p:transition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263866"/>
      </p:ext>
    </p:extLst>
  </p:cSld>
  <p:clrMapOvr>
    <a:masterClrMapping/>
  </p:clrMapOvr>
  <p:transition>
    <p:wedge/>
  </p:transition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03871"/>
      </p:ext>
    </p:extLst>
  </p:cSld>
  <p:clrMapOvr>
    <a:masterClrMapping/>
  </p:clrMapOvr>
  <p:transition>
    <p:wedge/>
  </p:transition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26143"/>
      </p:ext>
    </p:extLst>
  </p:cSld>
  <p:clrMapOvr>
    <a:masterClrMapping/>
  </p:clrMapOvr>
  <p:transition>
    <p:wedge/>
  </p:transition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02110"/>
      </p:ext>
    </p:extLst>
  </p:cSld>
  <p:clrMapOvr>
    <a:masterClrMapping/>
  </p:clrMapOvr>
  <p:transition>
    <p:wedge/>
  </p:transition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20095"/>
      </p:ext>
    </p:extLst>
  </p:cSld>
  <p:clrMapOvr>
    <a:masterClrMapping/>
  </p:clrMapOvr>
  <p:transition>
    <p:wedge/>
  </p:transition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15790"/>
      </p:ext>
    </p:extLst>
  </p:cSld>
  <p:clrMapOvr>
    <a:masterClrMapping/>
  </p:clrMapOvr>
  <p:transition>
    <p:wedge/>
  </p:transition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381560"/>
      </p:ext>
    </p:extLst>
  </p:cSld>
  <p:clrMapOvr>
    <a:masterClrMapping/>
  </p:clrMapOvr>
  <p:transition>
    <p:wedge/>
  </p:transition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30379"/>
      </p:ext>
    </p:extLst>
  </p:cSld>
  <p:clrMapOvr>
    <a:masterClrMapping/>
  </p:clrMapOvr>
  <p:transition>
    <p:wedge/>
  </p:transition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332672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03925"/>
      </p:ext>
    </p:extLst>
  </p:cSld>
  <p:clrMapOvr>
    <a:masterClrMapping/>
  </p:clrMapOvr>
  <p:transition>
    <p:wedge/>
  </p:transition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54142"/>
      </p:ext>
    </p:extLst>
  </p:cSld>
  <p:clrMapOvr>
    <a:masterClrMapping/>
  </p:clrMapOvr>
  <p:transition>
    <p:wedge/>
  </p:transition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43696"/>
      </p:ext>
    </p:extLst>
  </p:cSld>
  <p:clrMapOvr>
    <a:masterClrMapping/>
  </p:clrMapOvr>
  <p:transition>
    <p:wedge/>
  </p:transition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23074"/>
      </p:ext>
    </p:extLst>
  </p:cSld>
  <p:clrMapOvr>
    <a:masterClrMapping/>
  </p:clrMapOvr>
  <p:transition>
    <p:wedge/>
  </p:transition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49608"/>
      </p:ext>
    </p:extLst>
  </p:cSld>
  <p:clrMapOvr>
    <a:masterClrMapping/>
  </p:clrMapOvr>
  <p:transition>
    <p:wedge/>
  </p:transition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97324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28970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9699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6628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90900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13974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02673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08010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40071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65969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324555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47418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61384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98435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88255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17800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77682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3768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74845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63514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14604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978434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00825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573473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88088"/>
      </p:ext>
    </p:extLst>
  </p:cSld>
  <p:clrMapOvr>
    <a:masterClrMapping/>
  </p:clrMapOvr>
  <p:transition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61980"/>
      </p:ext>
    </p:extLst>
  </p:cSld>
  <p:clrMapOvr>
    <a:masterClrMapping/>
  </p:clrMapOvr>
  <p:transition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669360"/>
      </p:ext>
    </p:extLst>
  </p:cSld>
  <p:clrMapOvr>
    <a:masterClrMapping/>
  </p:clrMapOvr>
  <p:transition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94299"/>
      </p:ext>
    </p:extLst>
  </p:cSld>
  <p:clrMapOvr>
    <a:masterClrMapping/>
  </p:clrMapOvr>
  <p:transition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21395"/>
      </p:ext>
    </p:extLst>
  </p:cSld>
  <p:clrMapOvr>
    <a:masterClrMapping/>
  </p:clrMapOvr>
  <p:transition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45957"/>
      </p:ext>
    </p:extLst>
  </p:cSld>
  <p:clrMapOvr>
    <a:masterClrMapping/>
  </p:clrMapOvr>
  <p:transition>
    <p:wedg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365296"/>
      </p:ext>
    </p:extLst>
  </p:cSld>
  <p:clrMapOvr>
    <a:masterClrMapping/>
  </p:clrMapOvr>
  <p:transition>
    <p:wedg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90394"/>
      </p:ext>
    </p:extLst>
  </p:cSld>
  <p:clrMapOvr>
    <a:masterClrMapping/>
  </p:clrMapOvr>
  <p:transition>
    <p:wedg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40039"/>
      </p:ext>
    </p:extLst>
  </p:cSld>
  <p:clrMapOvr>
    <a:masterClrMapping/>
  </p:clrMapOvr>
  <p:transition>
    <p:wedg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90459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03227"/>
      </p:ext>
    </p:extLst>
  </p:cSld>
  <p:clrMapOvr>
    <a:masterClrMapping/>
  </p:clrMapOvr>
  <p:transition>
    <p:wedg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67167"/>
      </p:ext>
    </p:extLst>
  </p:cSld>
  <p:clrMapOvr>
    <a:masterClrMapping/>
  </p:clrMapOvr>
  <p:transition>
    <p:wedg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894661"/>
      </p:ext>
    </p:extLst>
  </p:cSld>
  <p:clrMapOvr>
    <a:masterClrMapping/>
  </p:clrMapOvr>
  <p:transition>
    <p:wedg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09622"/>
      </p:ext>
    </p:extLst>
  </p:cSld>
  <p:clrMapOvr>
    <a:masterClrMapping/>
  </p:clrMapOvr>
  <p:transition>
    <p:wedg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54837"/>
      </p:ext>
    </p:extLst>
  </p:cSld>
  <p:clrMapOvr>
    <a:masterClrMapping/>
  </p:clrMapOvr>
  <p:transition>
    <p:wedg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822379"/>
      </p:ext>
    </p:extLst>
  </p:cSld>
  <p:clrMapOvr>
    <a:masterClrMapping/>
  </p:clrMapOvr>
  <p:transition>
    <p:wedg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79769"/>
      </p:ext>
    </p:extLst>
  </p:cSld>
  <p:clrMapOvr>
    <a:masterClrMapping/>
  </p:clrMapOvr>
  <p:transition>
    <p:wedg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90471"/>
      </p:ext>
    </p:extLst>
  </p:cSld>
  <p:clrMapOvr>
    <a:masterClrMapping/>
  </p:clrMapOvr>
  <p:transition>
    <p:wedg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35299"/>
      </p:ext>
    </p:extLst>
  </p:cSld>
  <p:clrMapOvr>
    <a:masterClrMapping/>
  </p:clrMapOvr>
  <p:transition>
    <p:wedg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48953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823672"/>
      </p:ext>
    </p:extLst>
  </p:cSld>
  <p:clrMapOvr>
    <a:masterClrMapping/>
  </p:clrMapOvr>
  <p:transition>
    <p:wedg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005560"/>
      </p:ext>
    </p:extLst>
  </p:cSld>
  <p:clrMapOvr>
    <a:masterClrMapping/>
  </p:clrMapOvr>
  <p:transition>
    <p:wedg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81518"/>
      </p:ext>
    </p:extLst>
  </p:cSld>
  <p:clrMapOvr>
    <a:masterClrMapping/>
  </p:clrMapOvr>
  <p:transition>
    <p:wedg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58217"/>
      </p:ext>
    </p:extLst>
  </p:cSld>
  <p:clrMapOvr>
    <a:masterClrMapping/>
  </p:clrMapOvr>
  <p:transition>
    <p:wedg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450055"/>
      </p:ext>
    </p:extLst>
  </p:cSld>
  <p:clrMapOvr>
    <a:masterClrMapping/>
  </p:clrMapOvr>
  <p:transition>
    <p:wedg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164792"/>
      </p:ext>
    </p:extLst>
  </p:cSld>
  <p:clrMapOvr>
    <a:masterClrMapping/>
  </p:clrMapOvr>
  <p:transition>
    <p:wedg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32815"/>
      </p:ext>
    </p:extLst>
  </p:cSld>
  <p:clrMapOvr>
    <a:masterClrMapping/>
  </p:clrMapOvr>
  <p:transition>
    <p:wedg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77280"/>
      </p:ext>
    </p:extLst>
  </p:cSld>
  <p:clrMapOvr>
    <a:masterClrMapping/>
  </p:clrMapOvr>
  <p:transition>
    <p:wedg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30398"/>
      </p:ext>
    </p:extLst>
  </p:cSld>
  <p:clrMapOvr>
    <a:masterClrMapping/>
  </p:clrMapOvr>
  <p:transition>
    <p:wedg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26938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279404"/>
      </p:ext>
    </p:extLst>
  </p:cSld>
  <p:clrMapOvr>
    <a:masterClrMapping/>
  </p:clrMapOvr>
  <p:transition>
    <p:wedg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95175"/>
      </p:ext>
    </p:extLst>
  </p:cSld>
  <p:clrMapOvr>
    <a:masterClrMapping/>
  </p:clrMapOvr>
  <p:transition>
    <p:wedg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718638"/>
      </p:ext>
    </p:extLst>
  </p:cSld>
  <p:clrMapOvr>
    <a:masterClrMapping/>
  </p:clrMapOvr>
  <p:transition>
    <p:wedg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81688"/>
      </p:ext>
    </p:extLst>
  </p:cSld>
  <p:clrMapOvr>
    <a:masterClrMapping/>
  </p:clrMapOvr>
  <p:transition>
    <p:wedg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504018"/>
      </p:ext>
    </p:extLst>
  </p:cSld>
  <p:clrMapOvr>
    <a:masterClrMapping/>
  </p:clrMapOvr>
  <p:transition>
    <p:wedg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19084"/>
      </p:ext>
    </p:extLst>
  </p:cSld>
  <p:clrMapOvr>
    <a:masterClrMapping/>
  </p:clrMapOvr>
  <p:transition>
    <p:wedg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19244"/>
      </p:ext>
    </p:extLst>
  </p:cSld>
  <p:clrMapOvr>
    <a:masterClrMapping/>
  </p:clrMapOvr>
  <p:transition>
    <p:wedg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65052"/>
      </p:ext>
    </p:extLst>
  </p:cSld>
  <p:clrMapOvr>
    <a:masterClrMapping/>
  </p:clrMapOvr>
  <p:transition>
    <p:wedg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09603"/>
      </p:ext>
    </p:extLst>
  </p:cSld>
  <p:clrMapOvr>
    <a:masterClrMapping/>
  </p:clrMapOvr>
  <p:transition>
    <p:wedg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88555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3270"/>
      </p:ext>
    </p:extLst>
  </p:cSld>
  <p:clrMapOvr>
    <a:masterClrMapping/>
  </p:clrMapOvr>
  <p:transition>
    <p:wedg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85682"/>
      </p:ext>
    </p:extLst>
  </p:cSld>
  <p:clrMapOvr>
    <a:masterClrMapping/>
  </p:clrMapOvr>
  <p:transition>
    <p:wedg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56432"/>
      </p:ext>
    </p:extLst>
  </p:cSld>
  <p:clrMapOvr>
    <a:masterClrMapping/>
  </p:clrMapOvr>
  <p:transition>
    <p:wedg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383523"/>
      </p:ext>
    </p:extLst>
  </p:cSld>
  <p:clrMapOvr>
    <a:masterClrMapping/>
  </p:clrMapOvr>
  <p:transition>
    <p:wedg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97212"/>
      </p:ext>
    </p:extLst>
  </p:cSld>
  <p:clrMapOvr>
    <a:masterClrMapping/>
  </p:clrMapOvr>
  <p:transition>
    <p:wedg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3381"/>
      </p:ext>
    </p:extLst>
  </p:cSld>
  <p:clrMapOvr>
    <a:masterClrMapping/>
  </p:clrMapOvr>
  <p:transition>
    <p:wedg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30218"/>
      </p:ext>
    </p:extLst>
  </p:cSld>
  <p:clrMapOvr>
    <a:masterClrMapping/>
  </p:clrMapOvr>
  <p:transition>
    <p:wedg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00812"/>
      </p:ext>
    </p:extLst>
  </p:cSld>
  <p:clrMapOvr>
    <a:masterClrMapping/>
  </p:clrMapOvr>
  <p:transition>
    <p:wedg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20202"/>
      </p:ext>
    </p:extLst>
  </p:cSld>
  <p:clrMapOvr>
    <a:masterClrMapping/>
  </p:clrMapOvr>
  <p:transition>
    <p:wedg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17499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3B85C-981C-49A8-9D06-3A8ECDFBEC09}" type="datetimeFigureOut">
              <a:rPr lang="ru-RU" smtClean="0"/>
              <a:pPr/>
              <a:t>20.06.2016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3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0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3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6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813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1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0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24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8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5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30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8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40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6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4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9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6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16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9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8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5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353" y="188640"/>
            <a:ext cx="8232378" cy="309634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</a:rPr>
              <a:t>Иван Андреевич Крылов</a:t>
            </a:r>
            <a:endParaRPr lang="ru-RU" sz="8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564357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930" y="3140968"/>
            <a:ext cx="2962623" cy="33020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67944" y="2996952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1769 — 1844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)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725144"/>
            <a:ext cx="338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Автор : </a:t>
            </a:r>
            <a:r>
              <a:rPr lang="ru-RU" sz="2000" b="1" dirty="0" err="1" smtClean="0"/>
              <a:t>Фахрединова</a:t>
            </a:r>
            <a:r>
              <a:rPr lang="ru-RU" sz="2000" b="1" dirty="0" smtClean="0"/>
              <a:t> Л.Ф. МОУ «</a:t>
            </a:r>
            <a:r>
              <a:rPr lang="ru-RU" sz="2000" b="1" dirty="0" err="1" smtClean="0"/>
              <a:t>Сош</a:t>
            </a:r>
            <a:r>
              <a:rPr lang="ru-RU" sz="2000" b="1" dirty="0" smtClean="0"/>
              <a:t> №1 </a:t>
            </a:r>
            <a:r>
              <a:rPr lang="ru-RU" sz="2000" b="1" dirty="0" err="1" smtClean="0"/>
              <a:t>г.Ртищево</a:t>
            </a:r>
            <a:r>
              <a:rPr lang="ru-RU" sz="2000" b="1" dirty="0" smtClean="0"/>
              <a:t>, Саратовской области»</a:t>
            </a:r>
            <a:endParaRPr lang="ru-RU" sz="2000" b="1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etn_sad_po04c_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196752"/>
            <a:ext cx="3571900" cy="2690978"/>
          </a:xfrm>
          <a:prstGeom prst="rect">
            <a:avLst/>
          </a:prstGeom>
          <a:noFill/>
        </p:spPr>
      </p:pic>
      <p:pic>
        <p:nvPicPr>
          <p:cNvPr id="6" name="Содержимое 6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188639"/>
            <a:ext cx="3833834" cy="41865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4509120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 ноября (21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н.с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.) 1844 в возрасте 75 лет Крылов скончался. «Дедушкой Крыловым» назвал народ  своего баснописца.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Санкт-Петербурге сооружен памятник Крылову. На каждой стороне высокого постамента, на котором разместился памятник, – барельефные изображения персонажей наиболее известных басен Крылова. Памятник был сооружен на деньги, которые собрали по всей России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65433123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Rot="1" noChangeArrowheads="1"/>
          </p:cNvSpPr>
          <p:nvPr/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rgbClr val="FF0000"/>
                </a:solidFill>
              </a:rPr>
              <a:t>Жанр басни в творчестве И.А.Крылова</a:t>
            </a:r>
          </a:p>
        </p:txBody>
      </p:sp>
      <p:sp>
        <p:nvSpPr>
          <p:cNvPr id="8196" name="Rectangle 4"/>
          <p:cNvSpPr>
            <a:spLocks noRot="1" noChangeArrowheads="1"/>
          </p:cNvSpPr>
          <p:nvPr/>
        </p:nvSpPr>
        <p:spPr bwMode="auto">
          <a:xfrm>
            <a:off x="0" y="1905000"/>
            <a:ext cx="91440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Расходились 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книги басен огромными по тем временам тиражами, переиздавались каждые 3 – 4 года. В первом сборнике было 20 басен, в последнем – почти 200.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Своеобразие басен Крылова в том, что он не просто обличал человеческие пороки, но именно те, которые есть в русских людях. Его герои – типичные для своего времени (т.е. часто встречающиеся).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Многие басни написаны о каком-то реальном историческом событии, например об Отечественной войне 1812 года.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Особенность языка басен Крылова – использование разговорной лексики.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Строчки разной длины, что помогает передать разговорную речь.</a:t>
            </a:r>
          </a:p>
        </p:txBody>
      </p:sp>
    </p:spTree>
    <p:extLst>
      <p:ext uri="{BB962C8B-B14F-4D97-AF65-F5344CB8AC3E}">
        <p14:creationId xmlns:p14="http://schemas.microsoft.com/office/powerpoint/2010/main" val="7530695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Rectangle 3"/>
          <p:cNvSpPr>
            <a:spLocks noRot="1" noChangeArrowheads="1"/>
          </p:cNvSpPr>
          <p:nvPr/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rgbClr val="FF0000"/>
                </a:solidFill>
              </a:rPr>
              <a:t>Что же такое басня?</a:t>
            </a:r>
          </a:p>
        </p:txBody>
      </p:sp>
      <p:sp>
        <p:nvSpPr>
          <p:cNvPr id="25604" name="Rectangle 4"/>
          <p:cNvSpPr>
            <a:spLocks noRot="1" noChangeArrowheads="1"/>
          </p:cNvSpPr>
          <p:nvPr/>
        </p:nvSpPr>
        <p:spPr bwMode="auto">
          <a:xfrm>
            <a:off x="250825" y="2819400"/>
            <a:ext cx="8893175" cy="285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Небольшой рассказ, часто стихотворный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Делится на 2 части: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</a:rPr>
              <a:t>	основное повествование и мораль (нравоучительный вывод),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Аллегория (иносказание; изображение предмета, за которым скрывается другой предмет или человек)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Олицетворение (о неодушевленных  предметах  говорится, как об одушевлённых)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Персонажи (герои) – животные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Диалог (разговор двух или более героев)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400">
                <a:solidFill>
                  <a:srgbClr val="000000"/>
                </a:solidFill>
              </a:rPr>
              <a:t>Разговорный язык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79425" y="1592263"/>
            <a:ext cx="8131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>
                <a:solidFill>
                  <a:srgbClr val="FF0000"/>
                </a:solidFill>
              </a:rPr>
              <a:t>Басня – </a:t>
            </a:r>
            <a:r>
              <a:rPr lang="ru-RU" sz="2400">
                <a:solidFill>
                  <a:srgbClr val="333399"/>
                </a:solidFill>
              </a:rPr>
              <a:t>это краткий стихотворный или прозаический рассказ нравоучительного характера, имеющий иносказательный аллегорический смысл.</a:t>
            </a:r>
          </a:p>
        </p:txBody>
      </p:sp>
    </p:spTree>
    <p:extLst>
      <p:ext uri="{BB962C8B-B14F-4D97-AF65-F5344CB8AC3E}">
        <p14:creationId xmlns:p14="http://schemas.microsoft.com/office/powerpoint/2010/main" val="290091431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 descr="p00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8" y="76200"/>
            <a:ext cx="91440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3712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krylov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449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800600" y="914400"/>
            <a:ext cx="434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3333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48200" y="920621"/>
            <a:ext cx="4388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rgbClr val="000000"/>
                </a:solidFill>
              </a:rPr>
              <a:t>Басни И. А. Крылова учат быть добрыми, честными, справедливыми. Хотя в баснях действуют животные, птицы или предметы, мы понимаем, что речь идет о людях.</a:t>
            </a:r>
            <a:endParaRPr lang="ru-RU" sz="2400" b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25557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krylov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449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800600" y="914400"/>
            <a:ext cx="4343400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И.А.Крылов возвёл русскую басню в оригинально-классическое достоинство. Невозможно дать большего простодушия рассказу, большей народности языку, большей осязаемости нравоучению. В каждом его стихе виден русский здравый ум. Он похож природою описаний на Лафонтена, но имеет свой особый характер: его каждая басня – сатира, тем сильнейшая, чем она коротка и рассказана с видом простодушия.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                           А Бестужев.</a:t>
            </a:r>
          </a:p>
        </p:txBody>
      </p:sp>
    </p:spTree>
    <p:extLst>
      <p:ext uri="{BB962C8B-B14F-4D97-AF65-F5344CB8AC3E}">
        <p14:creationId xmlns:p14="http://schemas.microsoft.com/office/powerpoint/2010/main" val="25472261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800600" y="914400"/>
            <a:ext cx="434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3333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892480" cy="6079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b="1" i="1" dirty="0">
                <a:solidFill>
                  <a:srgbClr val="000000"/>
                </a:solidFill>
                <a:ea typeface="Calibri"/>
                <a:cs typeface="Times New Roman"/>
              </a:rPr>
              <a:t>"...В его баснях писал Белинский,- как в чистом полированном зеркале, отражается русский практический ум, с его кажущеюся неповоротливостью, но и с острыми зубами, которые больно кусаются; с его смешливостью, остротою и добродушно саркастическою насмешливостью; с его природною верностью взгляда на предметы и способностью коротко ясно и вместе кудряво выражаться. В них вся житейская мудрость, плод практической опытности, и своей собственной, и завещанной отцами из рода в род. И всё это выражено в таких оригинально - русских, непередаваемых ни на какой язык в мире образах и оборотах; всё это представляет собою такое неисчерпаемое богатство идиомов, русизмов, составляющих народную физиономию языка, его оригинальные средства и самобытное, самородное богатство,- что сам Пушкин не полон Крылова, в этом отношении. О естественности, простоте разговорной лёгкости его языка нечего и говорить. Язык басен Крылова есть прототип языка "Горе от ума" Грибоедова." </a:t>
            </a:r>
            <a:endParaRPr lang="ru-RU" sz="200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45332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496"/>
            <a:ext cx="8229600" cy="37862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Афоризмы из басен И.А. Крылова уже при его жизни использовались его современниками наряду с пословицами и поговорками.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И.А.Крылов обогатил русский язык, русскую речь крылатыми, остроумными, образными выражениями-сравнениями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Ольга\Рабочий стол\картинки\Крылов\kryl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000264" cy="2667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143932" cy="52149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вы, друзья, как ни садитесь,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в музыканты не годитесь.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только воз и ныне там.          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под каждым ей листком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 готов и стол, и дом.      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Мартышка к старости слаба глазами стала.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радости в зобу дыханье сперло.                                                            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Я, совсем без драки,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Могу попасть в большие забияки. 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«Крылатые выражения»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D:\MD\Мои рисунки\boy_wor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786322"/>
            <a:ext cx="1582500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272-10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838200"/>
            <a:ext cx="4572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52400" y="2438400"/>
            <a:ext cx="4114800" cy="21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Вот пуще прежнего пошли у них разборы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                   И споры,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Кому и как сидеть.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Случилось соловью на шум их прилететь</a:t>
            </a:r>
            <a:r>
              <a:rPr lang="ru-RU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600200" y="152400"/>
            <a:ext cx="64214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solidFill>
                  <a:srgbClr val="FF0000"/>
                </a:solidFill>
              </a:rPr>
              <a:t>Из каких басен строки?</a:t>
            </a:r>
          </a:p>
        </p:txBody>
      </p:sp>
    </p:spTree>
    <p:extLst>
      <p:ext uri="{BB962C8B-B14F-4D97-AF65-F5344CB8AC3E}">
        <p14:creationId xmlns:p14="http://schemas.microsoft.com/office/powerpoint/2010/main" val="990101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0386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267200" y="1752600"/>
            <a:ext cx="46482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 не слыхал его живого слова?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Кто в жизни с ним не встретился своей?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Бессмертные творения Крылова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Мы с каждым годом любим всё сильней.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		М. Исаковский</a:t>
            </a:r>
          </a:p>
        </p:txBody>
      </p:sp>
    </p:spTree>
    <p:extLst>
      <p:ext uri="{BB962C8B-B14F-4D97-AF65-F5344CB8AC3E}">
        <p14:creationId xmlns:p14="http://schemas.microsoft.com/office/powerpoint/2010/main" val="2510945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0827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42672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784725" y="1752600"/>
            <a:ext cx="43592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К несчастью, то ж бывает у людей: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Как ни полезна вещь,- цены не зная ей,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Невежда про неё свой толк всё к худу клонит;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А ежели невежда познатней,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Так он её ещё и гонит.</a:t>
            </a:r>
          </a:p>
        </p:txBody>
      </p:sp>
    </p:spTree>
    <p:extLst>
      <p:ext uri="{BB962C8B-B14F-4D97-AF65-F5344CB8AC3E}">
        <p14:creationId xmlns:p14="http://schemas.microsoft.com/office/powerpoint/2010/main" val="227988744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kanevskij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4582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93725" y="228600"/>
            <a:ext cx="65690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«Соседушка, мой свет!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Пожалуйста, покушай.» 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«Соседушка, я сыт по горло. – «Нужды нет,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Ещё тарелочку; послушай: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Ушица, ей-же-ей, на славу сварена!»</a:t>
            </a:r>
          </a:p>
        </p:txBody>
      </p:sp>
    </p:spTree>
    <p:extLst>
      <p:ext uri="{BB962C8B-B14F-4D97-AF65-F5344CB8AC3E}">
        <p14:creationId xmlns:p14="http://schemas.microsoft.com/office/powerpoint/2010/main" val="20858540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7" name="Picture 3" descr="img2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47244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029200" y="1135063"/>
            <a:ext cx="4114800" cy="435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«Голубушка, как хороша!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Ну что за шейка, что за глазки!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Рассказывать, так, право сказки!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Какие пёрушки! какой носок!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И, верно, ангельский быть должен голосок!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Спой, светик, не стыдись! Что, ежели, сестрица,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При красоту такой и петь ты мастерица, 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Ведь ты б у нас была царь-птица!»</a:t>
            </a:r>
          </a:p>
        </p:txBody>
      </p:sp>
    </p:spTree>
    <p:extLst>
      <p:ext uri="{BB962C8B-B14F-4D97-AF65-F5344CB8AC3E}">
        <p14:creationId xmlns:p14="http://schemas.microsoft.com/office/powerpoint/2010/main" val="30467763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6 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8486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04800" y="228600"/>
            <a:ext cx="80010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«Как смеешь ты, наглец, нечистым рылом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здесь чистое мутить питьё моё с песком и с илом?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За дерзость такову я голову с тебя сорву.»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sz="2000" b="1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0957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fox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876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34000" y="1676400"/>
            <a:ext cx="35052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Хоть видит око,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333399"/>
                </a:solidFill>
              </a:rPr>
              <a:t>Да зуб неймёт.</a:t>
            </a:r>
          </a:p>
        </p:txBody>
      </p:sp>
    </p:spTree>
    <p:extLst>
      <p:ext uri="{BB962C8B-B14F-4D97-AF65-F5344CB8AC3E}">
        <p14:creationId xmlns:p14="http://schemas.microsoft.com/office/powerpoint/2010/main" val="89006704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krylov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14400"/>
            <a:ext cx="3810000" cy="550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1981200"/>
            <a:ext cx="52276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Неблагодарная! – промолвил Дуб ей тут, 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Когда бы вверх могла поднять ты рыло,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Тебе бы видно было,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Что эти жёлуди на мне растут!»</a:t>
            </a:r>
          </a:p>
        </p:txBody>
      </p:sp>
    </p:spTree>
    <p:extLst>
      <p:ext uri="{BB962C8B-B14F-4D97-AF65-F5344CB8AC3E}">
        <p14:creationId xmlns:p14="http://schemas.microsoft.com/office/powerpoint/2010/main" val="111853973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krylov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38100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267200" y="2209800"/>
            <a:ext cx="50450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«Смотри-ка, говорит,- кум милый мой!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Что там за рожа?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Какие у неё ужимки и прыжки!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Я удавилась бы с тоски,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Когда бы на неё хоть чуть была похожа.»</a:t>
            </a:r>
          </a:p>
        </p:txBody>
      </p:sp>
    </p:spTree>
    <p:extLst>
      <p:ext uri="{BB962C8B-B14F-4D97-AF65-F5344CB8AC3E}">
        <p14:creationId xmlns:p14="http://schemas.microsoft.com/office/powerpoint/2010/main" val="23704814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krylov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3434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784725" y="2057400"/>
            <a:ext cx="43592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«Не оставь меня, кум  милой!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Дай ты мне собраться с силой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И до вешних только дней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Прокорми и обогрей!»</a:t>
            </a:r>
          </a:p>
        </p:txBody>
      </p:sp>
    </p:spTree>
    <p:extLst>
      <p:ext uri="{BB962C8B-B14F-4D97-AF65-F5344CB8AC3E}">
        <p14:creationId xmlns:p14="http://schemas.microsoft.com/office/powerpoint/2010/main" val="403289254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artlib_gallery-81035-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8768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181600" y="1363663"/>
            <a:ext cx="4191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Кто виноват из них, кто прав,-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Судить не нам;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Да только воз и ныне там.</a:t>
            </a:r>
          </a:p>
        </p:txBody>
      </p:sp>
    </p:spTree>
    <p:extLst>
      <p:ext uri="{BB962C8B-B14F-4D97-AF65-F5344CB8AC3E}">
        <p14:creationId xmlns:p14="http://schemas.microsoft.com/office/powerpoint/2010/main" val="308939253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krylov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3810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67200" y="2667000"/>
            <a:ext cx="4876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За что же, не боясь греха,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Кукушка хвалит петуха7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За то, что хвалит он Кукушку.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152400"/>
            <a:ext cx="876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b="1">
                <a:solidFill>
                  <a:srgbClr val="FF0000"/>
                </a:solidFill>
              </a:rPr>
              <a:t>Из какой басни мораль?</a:t>
            </a:r>
          </a:p>
        </p:txBody>
      </p:sp>
    </p:spTree>
    <p:extLst>
      <p:ext uri="{BB962C8B-B14F-4D97-AF65-F5344CB8AC3E}">
        <p14:creationId xmlns:p14="http://schemas.microsoft.com/office/powerpoint/2010/main" val="2790430976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krylov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6632"/>
            <a:ext cx="1816086" cy="22701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30368" y="332656"/>
            <a:ext cx="693412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Крылов Иван Андреевич, русский писатель, баснописец, журналист, родился 13 февраля 1769 г. в Москве в семье отставного офицера.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Иван Крылов первые годы детства провёл в разъездах с семьёй. В основном они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прошли в Твери и на Урале. Семья его жила очень бедно.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Грамоте выучился дома (отец его был большой любитель чтения, после него к сыну перешёл целый сундук книг); французским языком занимался в семействе состоятельных соседей.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Образование будущий баснописец получил скудное, но, обладая исключительными способностями, много читая с самого детства, настойчиво и упорно занимаясь самообразованием, стал одним из самых просвещенных людей своего времени.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748196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%C8%EB%EB%FE%F1%F2%F0%E0%F6%E8%FF%20%EA%20%E1%E0%F1%ED%E5%20%CA%F0%FB%EB%EE%E2%E0%20%C2%EE%F0%EE%ED%E0%20%E8%20%EB%E8%F1%E8%F6%E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3429000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ox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38200" y="525463"/>
            <a:ext cx="77724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Уж сколько раз твердили миру,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Что лесть гнусна, вредна; но только всё не впрок,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И в сердце льстец всегда отыщет уголок.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sz="2000" b="1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18593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6 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49513"/>
            <a:ext cx="7620000" cy="425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81000" y="373063"/>
            <a:ext cx="8305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У сильного всегда бессильный виноват: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Тому в Истории мы тьму примеров слышим,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Но мы Истории не пишем;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А вот о том как в баснях говорят.</a:t>
            </a:r>
          </a:p>
        </p:txBody>
      </p:sp>
    </p:spTree>
    <p:extLst>
      <p:ext uri="{BB962C8B-B14F-4D97-AF65-F5344CB8AC3E}">
        <p14:creationId xmlns:p14="http://schemas.microsoft.com/office/powerpoint/2010/main" val="5087238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kanevskij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41148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419600" y="2438400"/>
            <a:ext cx="4419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А я бы повару иному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Велел на стенке зарубить: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Чтоб там речей не тратить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по-пустому,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Где нужно власть употребить.</a:t>
            </a:r>
          </a:p>
        </p:txBody>
      </p:sp>
    </p:spTree>
    <p:extLst>
      <p:ext uri="{BB962C8B-B14F-4D97-AF65-F5344CB8AC3E}">
        <p14:creationId xmlns:p14="http://schemas.microsoft.com/office/powerpoint/2010/main" val="184626356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7_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65532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62000" y="533400"/>
            <a:ext cx="698817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Ты всё пела? Это дело: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</a:rPr>
              <a:t>Так поди же, попляши!</a:t>
            </a:r>
          </a:p>
        </p:txBody>
      </p:sp>
    </p:spTree>
    <p:extLst>
      <p:ext uri="{BB962C8B-B14F-4D97-AF65-F5344CB8AC3E}">
        <p14:creationId xmlns:p14="http://schemas.microsoft.com/office/powerpoint/2010/main" val="373698820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0963"/>
            <a:ext cx="4886325" cy="677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181600" y="1371600"/>
            <a:ext cx="4419600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Эх, эх!- ей Моська отвечает,-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Вот то-то мне и духу придаёт,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Что я, совсем без драки,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Могу попасть в большие забияки.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Пускай же говорят собаки: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«Ай, Моська! знать она сильна,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>
                <a:solidFill>
                  <a:srgbClr val="333399"/>
                </a:solidFill>
              </a:rPr>
              <a:t>Что лает на слона!» </a:t>
            </a:r>
          </a:p>
        </p:txBody>
      </p:sp>
    </p:spTree>
    <p:extLst>
      <p:ext uri="{BB962C8B-B14F-4D97-AF65-F5344CB8AC3E}">
        <p14:creationId xmlns:p14="http://schemas.microsoft.com/office/powerpoint/2010/main" val="101062378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 descr="6 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5029200" cy="6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257800" y="1524000"/>
            <a:ext cx="36576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«Чтоб музыкантом быть,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Так надобно уменье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И уши ваших понежней,-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Им отвечает Соловей, 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А вы, друзья, как ни садитесь,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333399"/>
                </a:solidFill>
              </a:rPr>
              <a:t>Всё в музыканты не годитесь».</a:t>
            </a:r>
          </a:p>
        </p:txBody>
      </p:sp>
    </p:spTree>
    <p:extLst>
      <p:ext uri="{BB962C8B-B14F-4D97-AF65-F5344CB8AC3E}">
        <p14:creationId xmlns:p14="http://schemas.microsoft.com/office/powerpoint/2010/main" val="303215485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000792" cy="64294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Из какой басни фраза?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57200" y="1785925"/>
            <a:ext cx="5686436" cy="45005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1.Лето красное пропела</a:t>
            </a: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2.С ним была плутовка такова</a:t>
            </a: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3.А воз и ныне там</a:t>
            </a: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4.Чтоб музыкантом быть, так надобно уменье</a:t>
            </a: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«Соседка, перестань срамиться» – ей шавка говорит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3" name="Picture 7" descr="C:\Documents and Settings\Ольга\Рабочий стол\картинки\Крылов\1220130510_output_0000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214818"/>
            <a:ext cx="1700964" cy="1175551"/>
          </a:xfrm>
          <a:prstGeom prst="rect">
            <a:avLst/>
          </a:prstGeom>
          <a:noFill/>
        </p:spPr>
      </p:pic>
      <p:pic>
        <p:nvPicPr>
          <p:cNvPr id="9225" name="Picture 9" descr="C:\Documents and Settings\Ольга\Рабочий стол\картинки\Крылов\lebed_rak_schuk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714488"/>
            <a:ext cx="1643074" cy="1037725"/>
          </a:xfrm>
          <a:prstGeom prst="rect">
            <a:avLst/>
          </a:prstGeom>
          <a:noFill/>
        </p:spPr>
      </p:pic>
      <p:pic>
        <p:nvPicPr>
          <p:cNvPr id="9226" name="Picture 10" descr="C:\Documents and Settings\Ольга\Рабочий стол\картинки\Крылов\ddd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28604"/>
            <a:ext cx="1634478" cy="11254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27" name="Picture 11" descr="C:\Documents and Settings\Ольга\Рабочий стол\картинки\Крылов\Slon_moska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2857496"/>
            <a:ext cx="1657782" cy="1252546"/>
          </a:xfrm>
          <a:prstGeom prst="rect">
            <a:avLst/>
          </a:prstGeom>
          <a:noFill/>
        </p:spPr>
      </p:pic>
      <p:cxnSp>
        <p:nvCxnSpPr>
          <p:cNvPr id="37" name="Прямая со стрелкой 36"/>
          <p:cNvCxnSpPr/>
          <p:nvPr/>
        </p:nvCxnSpPr>
        <p:spPr>
          <a:xfrm>
            <a:off x="3714744" y="2143116"/>
            <a:ext cx="3286148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393405" y="2964653"/>
            <a:ext cx="2786082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3071802" y="2143116"/>
            <a:ext cx="407196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4822033" y="2035959"/>
            <a:ext cx="2928958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 flipH="1" flipV="1">
            <a:off x="5429256" y="4000504"/>
            <a:ext cx="1857388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i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5500702"/>
            <a:ext cx="1558763" cy="11997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429024" cy="64294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Разгадай кроссворд.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1643050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435769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1643050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1142984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42976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42976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42976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42976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42976" y="435769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42976" y="492919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14480" y="1643050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14480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14480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14480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714480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714480" y="435769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714480" y="492919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285984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85984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285984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285984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488" y="1571612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85984" y="435769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492919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57488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57488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488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428992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428992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28992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428992" y="435769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428992" y="492919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000496" y="1571612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000496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00496" y="3857628"/>
            <a:ext cx="571504" cy="500066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572000" y="2143116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572000" y="2714620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572000" y="3286124"/>
            <a:ext cx="571504" cy="571504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1071546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Кто   в старости стал слаб глазами?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1500174"/>
            <a:ext cx="2833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Герой басни «Квартет»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286380" y="3786190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Кто без драки «хочет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попасть в большие забияки»?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286248" y="5357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У кого к зиме « был готов и стол, и дом»?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357686" y="4572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Один из героев басни, которые «везти с поклажей воз взялись»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286380" y="3071810"/>
            <a:ext cx="3571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4.Она осталась без обеда благодаря своей глупости.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357818" y="2071678"/>
            <a:ext cx="364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3.Предмет, который героиня одной из басен "с полдюжины себе купила".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357686" y="6072206"/>
            <a:ext cx="4190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8.Герой басни «Лебедь, Щука и Рак»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0" y="5572140"/>
            <a:ext cx="4000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вы правильно отгадали кроссворд, то по горизонтали в выделенных клетках прочитаете имя героини басни, которая "пропела все лето".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285852" y="785794"/>
            <a:ext cx="2872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071934" y="1214422"/>
            <a:ext cx="28886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000364" y="1285860"/>
            <a:ext cx="2872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500430" y="1857364"/>
            <a:ext cx="28886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42910" y="1357298"/>
            <a:ext cx="2872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500298" y="1857364"/>
            <a:ext cx="2872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857356" y="1357298"/>
            <a:ext cx="28886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643438" y="1857364"/>
            <a:ext cx="2872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16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500"/>
                            </p:stCondLst>
                            <p:childTnLst>
                              <p:par>
                                <p:cTn id="1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500"/>
                            </p:stCondLst>
                            <p:childTnLst>
                              <p:par>
                                <p:cTn id="1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3000"/>
                            </p:stCondLst>
                            <p:childTnLst>
                              <p:par>
                                <p:cTn id="2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00"/>
                            </p:stCondLst>
                            <p:childTnLst>
                              <p:par>
                                <p:cTn id="2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000"/>
                            </p:stCondLst>
                            <p:childTnLst>
                              <p:par>
                                <p:cTn id="2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" grpId="0"/>
      <p:bldP spid="62" grpId="0"/>
      <p:bldP spid="63" grpId="0"/>
      <p:bldP spid="64" grpId="0"/>
      <p:bldP spid="66" grpId="0"/>
      <p:bldP spid="67" grpId="0"/>
      <p:bldP spid="68" grpId="0"/>
      <p:bldP spid="6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229600" cy="1143000"/>
          </a:xfrm>
        </p:spPr>
        <p:txBody>
          <a:bodyPr>
            <a:normAutofit/>
          </a:bodyPr>
          <a:lstStyle/>
          <a:p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1042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 Спасибо за внимание!</a:t>
            </a:r>
            <a:endParaRPr lang="en-US" sz="54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Documents and Settings\Ольга\Рабочий стол\картинки\блестяшки- цветочки\d0a1d0bed0bbd0bdd0b5d187d0bdd0b0d18f20d180d0b0d0b4d0bed181d182d18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3643328" cy="36554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357298"/>
            <a:ext cx="7643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Вы молодцы!</a:t>
            </a:r>
            <a:endParaRPr lang="ru-RU" sz="4400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640960" cy="4375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После смерти отца семья осталась без всяких средств к существованию, и Крылову с десяти лет пришлось работать писцом в Тверском суде.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Служба познакомила его с мрачными нравами провинциального суда, злоупотреблениями и взяточничеством чиновников.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Мать не сумела добиться пенсии после смерти мужа, и в 1782 было решено ехать в Петербург хлопотать о пенсии. В столице тоже ничего не удалось добиться, но для Крылова нашлось место канцеляриста в Казенной палате.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прослужил он там. 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тому же Петербург открывал перед ним возможность заниматься литературным трудом. 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707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10_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8314"/>
            <a:ext cx="32279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419872" y="1052736"/>
            <a:ext cx="547260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Петербурге он увлёкся театром, стал писать комедии.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протяжении 1786 — 1788 Крылов написал трагедии "Клеопатра" и "Филомела" и комедии "Бешеная семья", "Проказники". Имя молодого драматурга вскоре приобретает известность в театральных и литературных кругах.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2170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12845"/>
            <a:ext cx="871296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1789 Крылов начал издавать сатирический журнал "Почта духов", продолжавший традиции русской сатирической журналистики. Из-за своего радикального направления журнал смог просуществовать только восемь месяцев, но Крылов не оставил намерения возобновить его. В 1792 он создал новый сатирический журнал "Зритель", сразу ставший популярным из-за злободневности своей тематики. В повести "</a:t>
            </a:r>
            <a:r>
              <a:rPr lang="ru-RU" sz="2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Каиб</a:t>
            </a: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 аллегорически представлен произвол и лживый либерализм тоталитарного режима, в котором читатель без труда узнавал современную ему Россию. Летом 1792 в типографии был произведен обыск, Крылов попал под надзор полиции, издание журнала пришлось прекратить.</a:t>
            </a:r>
          </a:p>
          <a:p>
            <a:pPr lvl="0"/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1\Pictures\122px-Rus_Stamp-Krylov-19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65104"/>
            <a:ext cx="1944216" cy="241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39773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5" y="-124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7"/>
            <a:ext cx="8208912" cy="386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rgbClr val="2A2A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1791 — 1801 Крылов отошел от журналистской деятельности, скитался по провинции: побывал в Тамбове, Саратове, Нижнем Новгороде, на Украине. Он не переставал сочинять, но его произведения лишь изредка появлялись в печати</a:t>
            </a:r>
            <a:r>
              <a:rPr lang="ru-RU" sz="2200" b="1" dirty="0" smtClean="0">
                <a:solidFill>
                  <a:srgbClr val="2A2A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1804 году вернулся в Москву. В 1806 в журнале «Московский зритель» он помещает несколько басен, которые принесли ему успех. Это определило его дальнейший путь.</a:t>
            </a:r>
          </a:p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endParaRPr lang="ru-RU" sz="22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" name="Picture 3" descr="C:\Users\1\Pictures\126px-Stamp_of_USSR_09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16561"/>
            <a:ext cx="2405062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2631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7848872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1809 вышла первая книга басен  Крылова , в которых он выступал не только как моралист, но обличитель "сильных" мира сего, угнетающих народ. Именно басня стала тем жанром, в котором гений  Крылова  выразился необычайно широко. Девять книг, включающих более 200 басен, составляют басенное наследство  Крылова .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  1812 стал библиотекарем только что открывшейся Публичной библиотеки, где прослужил 30 лет, выйдя в отставку в 1841.  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7" name="Picture 2" descr="C:\Users\1\Pictures\WH9W2NCADAWBFMCAO7VTQ8CACXTB9YCA83QLM3CA4DZPUWCADW85BFCA8DABCACAEUL43DCAJ8N9CLCALVZCG9CAO8TRJICAKPGDWNCAPXTE76CAX4ETQDCA6SL3BMCAYKWPSRCAB7F3GECA8H9ZXECAM25AL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2033587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1\Pictures\X5NKQSCAKQ5DCFCA0DWOEHCA83Z272CAHWRPRACAQJPIFGCAM01KZ9CAP3EIJHCARI753GCAAPQGE8CAH1JT2XCABAKQRHCA1D4FTKCAVP673LCAMICYL3CAX1PKM2CARTFOC3CABBXF74CACZS4C6CA86LGX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73016"/>
            <a:ext cx="20240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2631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557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4343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780160" y="98303"/>
            <a:ext cx="4114800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Работая библиотекарем,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Крылов  не только оказался хорошим собирателем книг, число которых при нем сильно возросло, но он много работал по составлению библиографических указателей и славяно-русского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словаря.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Одновременно со службой он работал над созданием своих басен, через каждые 2-3 года подготавливая новые книги. В 1838 году литературная общественность отметила 50-летие его литературной деятельности. В 1841 году Крылов вышел в отставку и поселился на Васильевском острове.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140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1642</Words>
  <Application>Microsoft Office PowerPoint</Application>
  <PresentationFormat>Экран (4:3)</PresentationFormat>
  <Paragraphs>197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24</vt:i4>
      </vt:variant>
      <vt:variant>
        <vt:lpstr>Заголовки слайдов</vt:lpstr>
      </vt:variant>
      <vt:variant>
        <vt:i4>38</vt:i4>
      </vt:variant>
    </vt:vector>
  </HeadingPairs>
  <TitlesOfParts>
    <vt:vector size="66" baseType="lpstr">
      <vt:lpstr>Arial</vt:lpstr>
      <vt:lpstr>Calibri</vt:lpstr>
      <vt:lpstr>Monotype Corsiva</vt:lpstr>
      <vt:lpstr>Times New Roman</vt:lpstr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17_Оформление по умолчанию</vt:lpstr>
      <vt:lpstr>18_Оформление по умолчанию</vt:lpstr>
      <vt:lpstr>19_Оформление по умолчанию</vt:lpstr>
      <vt:lpstr>20_Оформление по умолчанию</vt:lpstr>
      <vt:lpstr>21_Оформление по умолчанию</vt:lpstr>
      <vt:lpstr>22_Оформление по умолчанию</vt:lpstr>
      <vt:lpstr>23_Оформление по умолчанию</vt:lpstr>
      <vt:lpstr>Иван Андреевич Крылов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«Крылатые выражения»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какой басни фраза?</vt:lpstr>
      <vt:lpstr>Разгадай кроссворд.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Андреевич Крылов</dc:title>
  <dc:creator>Ольга</dc:creator>
  <cp:lastModifiedBy>Valera</cp:lastModifiedBy>
  <cp:revision>68</cp:revision>
  <dcterms:created xsi:type="dcterms:W3CDTF">2009-07-29T09:35:58Z</dcterms:created>
  <dcterms:modified xsi:type="dcterms:W3CDTF">2016-06-20T04:47:23Z</dcterms:modified>
</cp:coreProperties>
</file>