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C5FC6-BD9F-4142-BB74-537FDD67A011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9FE47-4513-4A59-8C14-62E4394115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124744"/>
            <a:ext cx="6264696" cy="1470025"/>
          </a:xfrm>
        </p:spPr>
        <p:txBody>
          <a:bodyPr/>
          <a:lstStyle/>
          <a:p>
            <a:r>
              <a:rPr lang="ru-RU" dirty="0"/>
              <a:t>Как помочь ребёнку стать внимательным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717032"/>
            <a:ext cx="7128792" cy="1752600"/>
          </a:xfrm>
        </p:spPr>
        <p:txBody>
          <a:bodyPr>
            <a:noAutofit/>
          </a:bodyPr>
          <a:lstStyle/>
          <a:p>
            <a:pPr algn="r"/>
            <a:r>
              <a:rPr lang="ru-RU" sz="2800" dirty="0">
                <a:solidFill>
                  <a:schemeClr val="tx1"/>
                </a:solidFill>
              </a:rPr>
              <a:t>Действительное внимание в том и заключается, 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что превращает мгновенно всякую мелочь в нечто значительное.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И. Гёте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«Продолжи фразу»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0486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/>
              <a:t>Здравствуйте, (имя), сегодня замечательный день, потому, что...</a:t>
            </a:r>
          </a:p>
        </p:txBody>
      </p:sp>
    </p:spTree>
    <p:extLst>
      <p:ext uri="{BB962C8B-B14F-4D97-AF65-F5344CB8AC3E}">
        <p14:creationId xmlns:p14="http://schemas.microsoft.com/office/powerpoint/2010/main" val="2102605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«Продолжи фразу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/>
              <a:t>Внимательный ребёнок - это 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«Без маски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9309720" cy="4781128"/>
          </a:xfrm>
        </p:spPr>
        <p:txBody>
          <a:bodyPr>
            <a:noAutofit/>
          </a:bodyPr>
          <a:lstStyle/>
          <a:p>
            <a:r>
              <a:rPr lang="ru-RU" sz="2000" dirty="0"/>
              <a:t> «Особенно мне нравиться, когда</a:t>
            </a:r>
            <a:r>
              <a:rPr lang="ru-RU" sz="2000" dirty="0" smtClean="0"/>
              <a:t>…»,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«Мне бывает…»,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Думаю, что самое важное для моего ребенка</a:t>
            </a:r>
            <a:r>
              <a:rPr lang="ru-RU" sz="2000" dirty="0" smtClean="0"/>
              <a:t>...»,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«Мой ребенок...»,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Чего мне иногда по-настоящему хочется, так это...»,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Стыдно, когда я...»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Думаю, что самое важное для меня, как для родителя…», 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Мне особенно приятно…», 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Мне бывает неловко перед ребенком, когда...»,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Особенно меня…»,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Что мне хотелось бы изменить в себе, так это...»,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Когда...»,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Иногда ребенок не понимает меня, потому что я...»,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/>
              <a:t>Раздражает то, что я...»</a:t>
            </a:r>
          </a:p>
        </p:txBody>
      </p:sp>
    </p:spTree>
    <p:extLst>
      <p:ext uri="{BB962C8B-B14F-4D97-AF65-F5344CB8AC3E}">
        <p14:creationId xmlns:p14="http://schemas.microsoft.com/office/powerpoint/2010/main" val="2332453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Причины недостаточного внимания</a:t>
            </a:r>
            <a:r>
              <a:rPr lang="ru-RU" sz="3100" dirty="0"/>
              <a:t> </a:t>
            </a:r>
            <a:r>
              <a:rPr lang="ru-RU" sz="3100" b="1" dirty="0"/>
              <a:t>школьников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14749" y="1497776"/>
            <a:ext cx="2152094" cy="135830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effectLst/>
                <a:latin typeface="Times New Roman"/>
                <a:ea typeface="Calibri"/>
                <a:cs typeface="Times New Roman"/>
              </a:rPr>
              <a:t>Синдром дефицита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>
                <a:effectLst/>
                <a:latin typeface="Times New Roman"/>
                <a:ea typeface="Calibri"/>
                <a:cs typeface="Times New Roman"/>
              </a:rPr>
              <a:t>внимания с </a:t>
            </a:r>
            <a:r>
              <a:rPr lang="ru-RU" b="1" dirty="0" err="1">
                <a:effectLst/>
                <a:latin typeface="Times New Roman"/>
                <a:ea typeface="Calibri"/>
                <a:cs typeface="Times New Roman"/>
              </a:rPr>
              <a:t>гиперактивностью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12160" y="3226797"/>
            <a:ext cx="2137427" cy="129887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effectLst/>
                <a:latin typeface="Times New Roman"/>
                <a:ea typeface="Calibri"/>
                <a:cs typeface="Times New Roman"/>
              </a:rPr>
              <a:t>Индивидуальные особенности нервной системы 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754032" y="4725144"/>
            <a:ext cx="2117872" cy="124088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effectLst/>
                <a:latin typeface="Times New Roman"/>
                <a:ea typeface="Calibri"/>
                <a:cs typeface="Times New Roman"/>
              </a:rPr>
              <a:t>Переутомление и перегрузки 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444208" y="1556487"/>
            <a:ext cx="2117872" cy="124088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effectLst/>
                <a:latin typeface="Times New Roman"/>
                <a:ea typeface="Calibri"/>
                <a:cs typeface="Times New Roman"/>
              </a:rPr>
              <a:t>Возрастные ограничения в развитии внимания 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288934" y="3220353"/>
            <a:ext cx="2231294" cy="13191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effectLst/>
                <a:latin typeface="Times New Roman"/>
                <a:ea typeface="Calibri"/>
                <a:cs typeface="Times New Roman"/>
              </a:rPr>
              <a:t>Хронические соматические заболевания 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541357" y="4730693"/>
            <a:ext cx="2006405" cy="124088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effectLst/>
                <a:latin typeface="Times New Roman"/>
                <a:ea typeface="Calibri"/>
                <a:cs typeface="Times New Roman"/>
              </a:rPr>
              <a:t>Недостаточная мотивация выполнения</a:t>
            </a:r>
            <a:r>
              <a:rPr lang="ru-RU" sz="1600" b="1" dirty="0">
                <a:effectLst/>
                <a:latin typeface="Calibri"/>
                <a:ea typeface="Calibri"/>
                <a:cs typeface="Times New Roman"/>
              </a:rPr>
              <a:t> деятельности 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581674" y="1495444"/>
            <a:ext cx="2231294" cy="186154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ru-RU" sz="1400" b="1" dirty="0">
                <a:effectLst/>
                <a:latin typeface="Times New Roman"/>
                <a:ea typeface="Times New Roman"/>
              </a:rPr>
              <a:t>  </a:t>
            </a:r>
            <a:r>
              <a:rPr lang="ru-RU" b="1" dirty="0">
                <a:effectLst/>
                <a:latin typeface="Times New Roman"/>
                <a:ea typeface="Times New Roman"/>
              </a:rPr>
              <a:t>Новые потребности, интересы, не всегда связанные с учебой, новый круг общения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4469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Практические </a:t>
            </a:r>
            <a:r>
              <a:rPr lang="ru-RU" sz="3200" i="1" dirty="0" smtClean="0">
                <a:solidFill>
                  <a:srgbClr val="FF0000"/>
                </a:solidFill>
              </a:rPr>
              <a:t>рекомендации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>
                <a:solidFill>
                  <a:srgbClr val="FF0000"/>
                </a:solidFill>
              </a:rPr>
              <a:t>по развитию внимания: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4974" y="1916832"/>
            <a:ext cx="7344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1. Сознательно заботясь о развитии внимания ребенка, родитель сам должен быть внимательным к ребенку, проявлять искренний интерес к его занятиям, его жизни. </a:t>
            </a:r>
          </a:p>
        </p:txBody>
      </p:sp>
    </p:spTree>
    <p:extLst>
      <p:ext uri="{BB962C8B-B14F-4D97-AF65-F5344CB8AC3E}">
        <p14:creationId xmlns:p14="http://schemas.microsoft.com/office/powerpoint/2010/main" val="614750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Практические рекомендациям по развитию внимания: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16832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2. Понаблюдайте, как выполняет ребенок домашние задания. </a:t>
            </a:r>
            <a:r>
              <a:rPr lang="ru-RU" sz="2800" dirty="0" smtClean="0"/>
              <a:t>Первое</a:t>
            </a:r>
            <a:r>
              <a:rPr lang="ru-RU" sz="2800" dirty="0"/>
              <a:t>, чему нужно научить ребенка, - проверять свою работу. </a:t>
            </a:r>
            <a:r>
              <a:rPr lang="ru-RU" sz="2800" dirty="0" smtClean="0"/>
              <a:t>На </a:t>
            </a:r>
            <a:r>
              <a:rPr lang="ru-RU" sz="2800" dirty="0"/>
              <a:t>проверку написанного должно тратиться такое же количество времени, как и на выполнение самой работы</a:t>
            </a:r>
            <a:r>
              <a:rPr lang="ru-RU" sz="2000" dirty="0"/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1404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</a:rPr>
              <a:t>Практические рекомендациям по развитию внимания: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3.Если времени на выжидание нет, например, в школе на диктанте или сочинении, можно использовать другой прием: читать текст задом наперед, то есть сначала последнее слово, потом предпоследнее и так далее. Слова воспринимаются совершенно в новом свете.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92423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Подведение итогов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72816"/>
            <a:ext cx="79275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dirty="0" smtClean="0"/>
              <a:t>что </a:t>
            </a:r>
            <a:r>
              <a:rPr lang="ru-RU" sz="2800" dirty="0"/>
              <a:t>больше всего запомнилось, что было интересным на </a:t>
            </a:r>
            <a:r>
              <a:rPr lang="ru-RU" sz="2800" dirty="0" smtClean="0"/>
              <a:t>собрании</a:t>
            </a:r>
            <a:r>
              <a:rPr lang="ru-RU" sz="2800" dirty="0"/>
              <a:t>?</a:t>
            </a:r>
            <a:endParaRPr lang="ru-RU" sz="2800" dirty="0" smtClean="0"/>
          </a:p>
          <a:p>
            <a:pPr marL="457200" indent="-457200">
              <a:buFontTx/>
              <a:buChar char="-"/>
            </a:pPr>
            <a:endParaRPr lang="ru-RU" sz="2800" dirty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была </a:t>
            </a:r>
            <a:r>
              <a:rPr lang="ru-RU" sz="2800" dirty="0"/>
              <a:t>ли полученная информация  </a:t>
            </a:r>
            <a:r>
              <a:rPr lang="ru-RU" sz="2800" dirty="0" smtClean="0"/>
              <a:t>полезной</a:t>
            </a:r>
            <a:r>
              <a:rPr lang="ru-RU" sz="2800" dirty="0"/>
              <a:t>?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endParaRPr lang="ru-RU" sz="2800" dirty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как </a:t>
            </a:r>
            <a:r>
              <a:rPr lang="ru-RU" sz="2800" dirty="0"/>
              <a:t>собираетесь использовать эту </a:t>
            </a:r>
            <a:r>
              <a:rPr lang="ru-RU" sz="2800" dirty="0" smtClean="0"/>
              <a:t>информацию</a:t>
            </a:r>
            <a:r>
              <a:rPr lang="ru-RU" sz="2800" dirty="0"/>
              <a:t>? </a:t>
            </a:r>
          </a:p>
          <a:p>
            <a:pPr marL="457200" indent="-457200">
              <a:buFontTx/>
              <a:buChar char="-"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00657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355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Как помочь ребёнку стать внимательным</vt:lpstr>
      <vt:lpstr>«Продолжи фразу»</vt:lpstr>
      <vt:lpstr>«Продолжи фразу»</vt:lpstr>
      <vt:lpstr>«Без маски»</vt:lpstr>
      <vt:lpstr>Причины недостаточного внимания школьников </vt:lpstr>
      <vt:lpstr>Практические рекомендации  по развитию внимания:</vt:lpstr>
      <vt:lpstr>Практические рекомендациям по развитию внимания:</vt:lpstr>
      <vt:lpstr>Практические рекомендациям по развитию внимания:</vt:lpstr>
      <vt:lpstr>Подведение итогов.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школа</cp:lastModifiedBy>
  <cp:revision>4</cp:revision>
  <dcterms:created xsi:type="dcterms:W3CDTF">2012-10-25T16:09:32Z</dcterms:created>
  <dcterms:modified xsi:type="dcterms:W3CDTF">2016-10-20T07:38:48Z</dcterms:modified>
</cp:coreProperties>
</file>