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6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9A7BE-0995-48B5-989C-BAE9359C1CBF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80D2F-139E-4C1A-A99E-E69935E9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01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80D2F-139E-4C1A-A99E-E69935E95BB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48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86F6E-4B2B-4EDC-B0AC-9480EE7F1C1A}" type="datetime1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627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018B-F544-4047-B668-D0186F3F27CD}" type="datetime1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11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CBF9-7CE9-41D6-B7B6-BB0176AF38C1}" type="datetime1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96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152A-4380-4874-A997-1C51496F88B3}" type="datetime1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9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5F74-18F9-478F-BC09-FE53D2B7CFFE}" type="datetime1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8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43D0-C5A7-4DE9-9A45-445751743ECC}" type="datetime1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6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6D4D-F168-4CBB-A675-F9F01090E0C4}" type="datetime1">
              <a:rPr lang="ru-RU" smtClean="0"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7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EFA-722E-426E-BA9A-8615B7481EEC}" type="datetime1">
              <a:rPr lang="ru-RU" smtClean="0"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69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A0FE-0DB7-43C7-9821-9C49480C9739}" type="datetime1">
              <a:rPr lang="ru-RU" smtClean="0"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07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8CF8-4B74-48BF-84BD-5F0770FD1CFC}" type="datetime1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47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FF71-8FD5-46E8-A179-6D7542DD21A4}" type="datetime1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7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4F616-6128-457D-B9EF-6B861EA9D7EB}" type="datetime1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Решение задач по теме "Треугольник"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D98C9-5065-41D3-92AF-078604E8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07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02" name="Text Box 26"/>
          <p:cNvSpPr txBox="1">
            <a:spLocks noChangeArrowheads="1"/>
          </p:cNvSpPr>
          <p:nvPr>
            <p:ph type="body" idx="1"/>
          </p:nvPr>
        </p:nvSpPr>
        <p:spPr>
          <a:xfrm>
            <a:off x="2555875" y="2781300"/>
            <a:ext cx="4321175" cy="503238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2400" b="1"/>
              <a:t>Треугольники не равны</a:t>
            </a:r>
          </a:p>
        </p:txBody>
      </p:sp>
      <p:sp>
        <p:nvSpPr>
          <p:cNvPr id="75803" name="Text Box 27"/>
          <p:cNvSpPr txBox="1">
            <a:spLocks noChangeArrowheads="1"/>
          </p:cNvSpPr>
          <p:nvPr/>
        </p:nvSpPr>
        <p:spPr bwMode="auto">
          <a:xfrm>
            <a:off x="1187450" y="5661025"/>
            <a:ext cx="7199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Треугольники равны по второму признаку</a:t>
            </a:r>
          </a:p>
        </p:txBody>
      </p:sp>
      <p:sp>
        <p:nvSpPr>
          <p:cNvPr id="75805" name="Text Box 29"/>
          <p:cNvSpPr txBox="1">
            <a:spLocks noChangeArrowheads="1"/>
          </p:cNvSpPr>
          <p:nvPr/>
        </p:nvSpPr>
        <p:spPr bwMode="auto">
          <a:xfrm>
            <a:off x="2987675" y="188913"/>
            <a:ext cx="424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Верно ли утверждение:</a:t>
            </a:r>
          </a:p>
        </p:txBody>
      </p:sp>
      <p:grpSp>
        <p:nvGrpSpPr>
          <p:cNvPr id="75823" name="Group 47"/>
          <p:cNvGrpSpPr>
            <a:grpSpLocks/>
          </p:cNvGrpSpPr>
          <p:nvPr/>
        </p:nvGrpSpPr>
        <p:grpSpPr bwMode="auto">
          <a:xfrm>
            <a:off x="1763713" y="692150"/>
            <a:ext cx="5905501" cy="1655763"/>
            <a:chOff x="1111" y="436"/>
            <a:chExt cx="3720" cy="1043"/>
          </a:xfrm>
        </p:grpSpPr>
        <p:grpSp>
          <p:nvGrpSpPr>
            <p:cNvPr id="75822" name="Group 46"/>
            <p:cNvGrpSpPr>
              <a:grpSpLocks/>
            </p:cNvGrpSpPr>
            <p:nvPr/>
          </p:nvGrpSpPr>
          <p:grpSpPr bwMode="auto">
            <a:xfrm>
              <a:off x="3334" y="436"/>
              <a:ext cx="1497" cy="1043"/>
              <a:chOff x="3334" y="436"/>
              <a:chExt cx="1497" cy="1043"/>
            </a:xfrm>
          </p:grpSpPr>
          <p:sp>
            <p:nvSpPr>
              <p:cNvPr id="75782" name="AutoShape 6"/>
              <p:cNvSpPr>
                <a:spLocks noChangeArrowheads="1"/>
              </p:cNvSpPr>
              <p:nvPr/>
            </p:nvSpPr>
            <p:spPr bwMode="auto">
              <a:xfrm>
                <a:off x="3334" y="436"/>
                <a:ext cx="1497" cy="953"/>
              </a:xfrm>
              <a:prstGeom prst="triangle">
                <a:avLst>
                  <a:gd name="adj" fmla="val 50000"/>
                </a:avLst>
              </a:prstGeom>
              <a:solidFill>
                <a:srgbClr val="66FFCC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786" name="Line 10"/>
              <p:cNvSpPr>
                <a:spLocks noChangeShapeType="1"/>
              </p:cNvSpPr>
              <p:nvPr/>
            </p:nvSpPr>
            <p:spPr bwMode="auto">
              <a:xfrm flipH="1">
                <a:off x="4014" y="1297"/>
                <a:ext cx="91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9" name="Arc 33"/>
              <p:cNvSpPr>
                <a:spLocks/>
              </p:cNvSpPr>
              <p:nvPr/>
            </p:nvSpPr>
            <p:spPr bwMode="auto">
              <a:xfrm>
                <a:off x="3379" y="1303"/>
                <a:ext cx="90" cy="86"/>
              </a:xfrm>
              <a:custGeom>
                <a:avLst/>
                <a:gdLst>
                  <a:gd name="G0" fmla="+- 0 0 0"/>
                  <a:gd name="G1" fmla="+- 20343 0 0"/>
                  <a:gd name="G2" fmla="+- 21600 0 0"/>
                  <a:gd name="T0" fmla="*/ 7262 w 21600"/>
                  <a:gd name="T1" fmla="*/ 0 h 20343"/>
                  <a:gd name="T2" fmla="*/ 21600 w 21600"/>
                  <a:gd name="T3" fmla="*/ 20343 h 20343"/>
                  <a:gd name="T4" fmla="*/ 0 w 21600"/>
                  <a:gd name="T5" fmla="*/ 20343 h 20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0343" fill="none" extrusionOk="0">
                    <a:moveTo>
                      <a:pt x="7261" y="0"/>
                    </a:moveTo>
                    <a:cubicBezTo>
                      <a:pt x="15860" y="3069"/>
                      <a:pt x="21600" y="11213"/>
                      <a:pt x="21600" y="20343"/>
                    </a:cubicBezTo>
                  </a:path>
                  <a:path w="21600" h="20343" stroke="0" extrusionOk="0">
                    <a:moveTo>
                      <a:pt x="7261" y="0"/>
                    </a:moveTo>
                    <a:cubicBezTo>
                      <a:pt x="15860" y="3069"/>
                      <a:pt x="21600" y="11213"/>
                      <a:pt x="21600" y="20343"/>
                    </a:cubicBezTo>
                    <a:lnTo>
                      <a:pt x="0" y="20343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810" name="Arc 34"/>
              <p:cNvSpPr>
                <a:spLocks/>
              </p:cNvSpPr>
              <p:nvPr/>
            </p:nvSpPr>
            <p:spPr bwMode="auto">
              <a:xfrm flipH="1">
                <a:off x="4694" y="1298"/>
                <a:ext cx="65" cy="92"/>
              </a:xfrm>
              <a:custGeom>
                <a:avLst/>
                <a:gdLst>
                  <a:gd name="G0" fmla="+- 9042 0 0"/>
                  <a:gd name="G1" fmla="+- 21600 0 0"/>
                  <a:gd name="G2" fmla="+- 21600 0 0"/>
                  <a:gd name="T0" fmla="*/ 0 w 30642"/>
                  <a:gd name="T1" fmla="*/ 1984 h 21600"/>
                  <a:gd name="T2" fmla="*/ 30642 w 30642"/>
                  <a:gd name="T3" fmla="*/ 21600 h 21600"/>
                  <a:gd name="T4" fmla="*/ 9042 w 3064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642" h="21600" fill="none" extrusionOk="0">
                    <a:moveTo>
                      <a:pt x="-1" y="1983"/>
                    </a:moveTo>
                    <a:cubicBezTo>
                      <a:pt x="2835" y="676"/>
                      <a:pt x="5920" y="-1"/>
                      <a:pt x="9042" y="0"/>
                    </a:cubicBezTo>
                    <a:cubicBezTo>
                      <a:pt x="20971" y="0"/>
                      <a:pt x="30642" y="9670"/>
                      <a:pt x="30642" y="21600"/>
                    </a:cubicBezTo>
                  </a:path>
                  <a:path w="30642" h="21600" stroke="0" extrusionOk="0">
                    <a:moveTo>
                      <a:pt x="-1" y="1983"/>
                    </a:moveTo>
                    <a:cubicBezTo>
                      <a:pt x="2835" y="676"/>
                      <a:pt x="5920" y="-1"/>
                      <a:pt x="9042" y="0"/>
                    </a:cubicBezTo>
                    <a:cubicBezTo>
                      <a:pt x="20971" y="0"/>
                      <a:pt x="30642" y="9670"/>
                      <a:pt x="30642" y="21600"/>
                    </a:cubicBezTo>
                    <a:lnTo>
                      <a:pt x="9042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812" name="Arc 36"/>
              <p:cNvSpPr>
                <a:spLocks/>
              </p:cNvSpPr>
              <p:nvPr/>
            </p:nvSpPr>
            <p:spPr bwMode="auto">
              <a:xfrm flipH="1">
                <a:off x="4649" y="1255"/>
                <a:ext cx="91" cy="134"/>
              </a:xfrm>
              <a:custGeom>
                <a:avLst/>
                <a:gdLst>
                  <a:gd name="G0" fmla="+- 0 0 0"/>
                  <a:gd name="G1" fmla="+- 21233 0 0"/>
                  <a:gd name="G2" fmla="+- 21600 0 0"/>
                  <a:gd name="T0" fmla="*/ 3966 w 21600"/>
                  <a:gd name="T1" fmla="*/ 0 h 21233"/>
                  <a:gd name="T2" fmla="*/ 21600 w 21600"/>
                  <a:gd name="T3" fmla="*/ 21233 h 21233"/>
                  <a:gd name="T4" fmla="*/ 0 w 21600"/>
                  <a:gd name="T5" fmla="*/ 21233 h 2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233" fill="none" extrusionOk="0">
                    <a:moveTo>
                      <a:pt x="3965" y="0"/>
                    </a:moveTo>
                    <a:cubicBezTo>
                      <a:pt x="14189" y="1909"/>
                      <a:pt x="21600" y="10833"/>
                      <a:pt x="21600" y="21233"/>
                    </a:cubicBezTo>
                  </a:path>
                  <a:path w="21600" h="21233" stroke="0" extrusionOk="0">
                    <a:moveTo>
                      <a:pt x="3965" y="0"/>
                    </a:moveTo>
                    <a:cubicBezTo>
                      <a:pt x="14189" y="1909"/>
                      <a:pt x="21600" y="10833"/>
                      <a:pt x="21600" y="21233"/>
                    </a:cubicBezTo>
                    <a:lnTo>
                      <a:pt x="0" y="21233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5821" name="Group 45"/>
            <p:cNvGrpSpPr>
              <a:grpSpLocks/>
            </p:cNvGrpSpPr>
            <p:nvPr/>
          </p:nvGrpSpPr>
          <p:grpSpPr bwMode="auto">
            <a:xfrm>
              <a:off x="1111" y="482"/>
              <a:ext cx="1497" cy="953"/>
              <a:chOff x="1066" y="481"/>
              <a:chExt cx="1497" cy="953"/>
            </a:xfrm>
          </p:grpSpPr>
          <p:sp>
            <p:nvSpPr>
              <p:cNvPr id="75781" name="AutoShape 5"/>
              <p:cNvSpPr>
                <a:spLocks noChangeArrowheads="1"/>
              </p:cNvSpPr>
              <p:nvPr/>
            </p:nvSpPr>
            <p:spPr bwMode="auto">
              <a:xfrm>
                <a:off x="1066" y="481"/>
                <a:ext cx="1497" cy="953"/>
              </a:xfrm>
              <a:prstGeom prst="triangle">
                <a:avLst>
                  <a:gd name="adj" fmla="val 50000"/>
                </a:avLst>
              </a:prstGeom>
              <a:solidFill>
                <a:srgbClr val="66FFCC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785" name="Line 9"/>
              <p:cNvSpPr>
                <a:spLocks noChangeShapeType="1"/>
              </p:cNvSpPr>
              <p:nvPr/>
            </p:nvSpPr>
            <p:spPr bwMode="auto">
              <a:xfrm>
                <a:off x="1338" y="889"/>
                <a:ext cx="227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8" name="Arc 32"/>
              <p:cNvSpPr>
                <a:spLocks/>
              </p:cNvSpPr>
              <p:nvPr/>
            </p:nvSpPr>
            <p:spPr bwMode="auto">
              <a:xfrm>
                <a:off x="1111" y="1346"/>
                <a:ext cx="91" cy="88"/>
              </a:xfrm>
              <a:custGeom>
                <a:avLst/>
                <a:gdLst>
                  <a:gd name="G0" fmla="+- 0 0 0"/>
                  <a:gd name="G1" fmla="+- 21097 0 0"/>
                  <a:gd name="G2" fmla="+- 21600 0 0"/>
                  <a:gd name="T0" fmla="*/ 4636 w 21600"/>
                  <a:gd name="T1" fmla="*/ 0 h 21097"/>
                  <a:gd name="T2" fmla="*/ 21600 w 21600"/>
                  <a:gd name="T3" fmla="*/ 21097 h 21097"/>
                  <a:gd name="T4" fmla="*/ 0 w 21600"/>
                  <a:gd name="T5" fmla="*/ 21097 h 2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097" fill="none" extrusionOk="0">
                    <a:moveTo>
                      <a:pt x="4635" y="0"/>
                    </a:moveTo>
                    <a:cubicBezTo>
                      <a:pt x="14542" y="2177"/>
                      <a:pt x="21600" y="10954"/>
                      <a:pt x="21600" y="21097"/>
                    </a:cubicBezTo>
                  </a:path>
                  <a:path w="21600" h="21097" stroke="0" extrusionOk="0">
                    <a:moveTo>
                      <a:pt x="4635" y="0"/>
                    </a:moveTo>
                    <a:cubicBezTo>
                      <a:pt x="14542" y="2177"/>
                      <a:pt x="21600" y="10954"/>
                      <a:pt x="21600" y="21097"/>
                    </a:cubicBezTo>
                    <a:lnTo>
                      <a:pt x="0" y="21097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813" name="Arc 37"/>
              <p:cNvSpPr>
                <a:spLocks/>
              </p:cNvSpPr>
              <p:nvPr/>
            </p:nvSpPr>
            <p:spPr bwMode="auto">
              <a:xfrm rot="7544637">
                <a:off x="1789" y="487"/>
                <a:ext cx="91" cy="82"/>
              </a:xfrm>
              <a:custGeom>
                <a:avLst/>
                <a:gdLst>
                  <a:gd name="G0" fmla="+- 0 0 0"/>
                  <a:gd name="G1" fmla="+- 19589 0 0"/>
                  <a:gd name="G2" fmla="+- 21600 0 0"/>
                  <a:gd name="T0" fmla="*/ 9102 w 21600"/>
                  <a:gd name="T1" fmla="*/ 0 h 19589"/>
                  <a:gd name="T2" fmla="*/ 21600 w 21600"/>
                  <a:gd name="T3" fmla="*/ 19589 h 19589"/>
                  <a:gd name="T4" fmla="*/ 0 w 21600"/>
                  <a:gd name="T5" fmla="*/ 19589 h 19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9589" fill="none" extrusionOk="0">
                    <a:moveTo>
                      <a:pt x="9101" y="0"/>
                    </a:moveTo>
                    <a:cubicBezTo>
                      <a:pt x="16724" y="3542"/>
                      <a:pt x="21600" y="11183"/>
                      <a:pt x="21600" y="19589"/>
                    </a:cubicBezTo>
                  </a:path>
                  <a:path w="21600" h="19589" stroke="0" extrusionOk="0">
                    <a:moveTo>
                      <a:pt x="9101" y="0"/>
                    </a:moveTo>
                    <a:cubicBezTo>
                      <a:pt x="16724" y="3542"/>
                      <a:pt x="21600" y="11183"/>
                      <a:pt x="21600" y="19589"/>
                    </a:cubicBezTo>
                    <a:lnTo>
                      <a:pt x="0" y="19589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815" name="Arc 39"/>
              <p:cNvSpPr>
                <a:spLocks/>
              </p:cNvSpPr>
              <p:nvPr/>
            </p:nvSpPr>
            <p:spPr bwMode="auto">
              <a:xfrm rot="7471644">
                <a:off x="1784" y="514"/>
                <a:ext cx="91" cy="109"/>
              </a:xfrm>
              <a:custGeom>
                <a:avLst/>
                <a:gdLst>
                  <a:gd name="G0" fmla="+- 0 0 0"/>
                  <a:gd name="G1" fmla="+- 20918 0 0"/>
                  <a:gd name="G2" fmla="+- 21600 0 0"/>
                  <a:gd name="T0" fmla="*/ 5384 w 21600"/>
                  <a:gd name="T1" fmla="*/ 0 h 25946"/>
                  <a:gd name="T2" fmla="*/ 21007 w 21600"/>
                  <a:gd name="T3" fmla="*/ 25946 h 25946"/>
                  <a:gd name="T4" fmla="*/ 0 w 21600"/>
                  <a:gd name="T5" fmla="*/ 20918 h 25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5946" fill="none" extrusionOk="0">
                    <a:moveTo>
                      <a:pt x="5384" y="-1"/>
                    </a:moveTo>
                    <a:cubicBezTo>
                      <a:pt x="14928" y="2456"/>
                      <a:pt x="21600" y="11062"/>
                      <a:pt x="21600" y="20918"/>
                    </a:cubicBezTo>
                    <a:cubicBezTo>
                      <a:pt x="21600" y="22611"/>
                      <a:pt x="21400" y="24298"/>
                      <a:pt x="21006" y="25945"/>
                    </a:cubicBezTo>
                  </a:path>
                  <a:path w="21600" h="25946" stroke="0" extrusionOk="0">
                    <a:moveTo>
                      <a:pt x="5384" y="-1"/>
                    </a:moveTo>
                    <a:cubicBezTo>
                      <a:pt x="14928" y="2456"/>
                      <a:pt x="21600" y="11062"/>
                      <a:pt x="21600" y="20918"/>
                    </a:cubicBezTo>
                    <a:cubicBezTo>
                      <a:pt x="21600" y="22611"/>
                      <a:pt x="21400" y="24298"/>
                      <a:pt x="21006" y="25945"/>
                    </a:cubicBezTo>
                    <a:lnTo>
                      <a:pt x="0" y="20918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5824" name="Group 48"/>
          <p:cNvGrpSpPr>
            <a:grpSpLocks/>
          </p:cNvGrpSpPr>
          <p:nvPr/>
        </p:nvGrpSpPr>
        <p:grpSpPr bwMode="auto">
          <a:xfrm>
            <a:off x="1836738" y="3787775"/>
            <a:ext cx="5903912" cy="1655763"/>
            <a:chOff x="1157" y="2386"/>
            <a:chExt cx="3719" cy="1043"/>
          </a:xfrm>
        </p:grpSpPr>
        <p:grpSp>
          <p:nvGrpSpPr>
            <p:cNvPr id="75820" name="Group 44"/>
            <p:cNvGrpSpPr>
              <a:grpSpLocks/>
            </p:cNvGrpSpPr>
            <p:nvPr/>
          </p:nvGrpSpPr>
          <p:grpSpPr bwMode="auto">
            <a:xfrm>
              <a:off x="1157" y="2386"/>
              <a:ext cx="1497" cy="1043"/>
              <a:chOff x="1157" y="2386"/>
              <a:chExt cx="1497" cy="1043"/>
            </a:xfrm>
          </p:grpSpPr>
          <p:sp>
            <p:nvSpPr>
              <p:cNvPr id="75783" name="AutoShape 7"/>
              <p:cNvSpPr>
                <a:spLocks noChangeArrowheads="1"/>
              </p:cNvSpPr>
              <p:nvPr/>
            </p:nvSpPr>
            <p:spPr bwMode="auto">
              <a:xfrm>
                <a:off x="1157" y="2386"/>
                <a:ext cx="1497" cy="953"/>
              </a:xfrm>
              <a:prstGeom prst="triangle">
                <a:avLst>
                  <a:gd name="adj" fmla="val 50000"/>
                </a:avLst>
              </a:prstGeom>
              <a:solidFill>
                <a:srgbClr val="66FFCC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794" name="Line 18"/>
              <p:cNvSpPr>
                <a:spLocks noChangeShapeType="1"/>
              </p:cNvSpPr>
              <p:nvPr/>
            </p:nvSpPr>
            <p:spPr bwMode="auto">
              <a:xfrm flipH="1">
                <a:off x="2291" y="2840"/>
                <a:ext cx="45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6" name="Line 20"/>
              <p:cNvSpPr>
                <a:spLocks noChangeShapeType="1"/>
              </p:cNvSpPr>
              <p:nvPr/>
            </p:nvSpPr>
            <p:spPr bwMode="auto">
              <a:xfrm flipH="1">
                <a:off x="1610" y="3248"/>
                <a:ext cx="91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7" name="Line 21"/>
              <p:cNvSpPr>
                <a:spLocks noChangeShapeType="1"/>
              </p:cNvSpPr>
              <p:nvPr/>
            </p:nvSpPr>
            <p:spPr bwMode="auto">
              <a:xfrm flipH="1">
                <a:off x="1656" y="3293"/>
                <a:ext cx="91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16" name="Arc 40"/>
              <p:cNvSpPr>
                <a:spLocks/>
              </p:cNvSpPr>
              <p:nvPr/>
            </p:nvSpPr>
            <p:spPr bwMode="auto">
              <a:xfrm>
                <a:off x="1202" y="3252"/>
                <a:ext cx="90" cy="87"/>
              </a:xfrm>
              <a:custGeom>
                <a:avLst/>
                <a:gdLst>
                  <a:gd name="G0" fmla="+- 0 0 0"/>
                  <a:gd name="G1" fmla="+- 20680 0 0"/>
                  <a:gd name="G2" fmla="+- 21600 0 0"/>
                  <a:gd name="T0" fmla="*/ 6237 w 21600"/>
                  <a:gd name="T1" fmla="*/ 0 h 20680"/>
                  <a:gd name="T2" fmla="*/ 21600 w 21600"/>
                  <a:gd name="T3" fmla="*/ 20680 h 20680"/>
                  <a:gd name="T4" fmla="*/ 0 w 21600"/>
                  <a:gd name="T5" fmla="*/ 20680 h 20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0680" fill="none" extrusionOk="0">
                    <a:moveTo>
                      <a:pt x="6236" y="0"/>
                    </a:moveTo>
                    <a:cubicBezTo>
                      <a:pt x="15358" y="2750"/>
                      <a:pt x="21600" y="11152"/>
                      <a:pt x="21600" y="20680"/>
                    </a:cubicBezTo>
                  </a:path>
                  <a:path w="21600" h="20680" stroke="0" extrusionOk="0">
                    <a:moveTo>
                      <a:pt x="6236" y="0"/>
                    </a:moveTo>
                    <a:cubicBezTo>
                      <a:pt x="15358" y="2750"/>
                      <a:pt x="21600" y="11152"/>
                      <a:pt x="21600" y="20680"/>
                    </a:cubicBezTo>
                    <a:lnTo>
                      <a:pt x="0" y="2068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5819" name="Group 43"/>
            <p:cNvGrpSpPr>
              <a:grpSpLocks/>
            </p:cNvGrpSpPr>
            <p:nvPr/>
          </p:nvGrpSpPr>
          <p:grpSpPr bwMode="auto">
            <a:xfrm>
              <a:off x="3379" y="2386"/>
              <a:ext cx="1497" cy="998"/>
              <a:chOff x="3379" y="2386"/>
              <a:chExt cx="1497" cy="998"/>
            </a:xfrm>
          </p:grpSpPr>
          <p:grpSp>
            <p:nvGrpSpPr>
              <p:cNvPr id="75818" name="Group 42"/>
              <p:cNvGrpSpPr>
                <a:grpSpLocks/>
              </p:cNvGrpSpPr>
              <p:nvPr/>
            </p:nvGrpSpPr>
            <p:grpSpPr bwMode="auto">
              <a:xfrm>
                <a:off x="3379" y="2386"/>
                <a:ext cx="1497" cy="953"/>
                <a:chOff x="3379" y="2386"/>
                <a:chExt cx="1497" cy="953"/>
              </a:xfrm>
            </p:grpSpPr>
            <p:sp>
              <p:nvSpPr>
                <p:cNvPr id="75784" name="AutoShape 8"/>
                <p:cNvSpPr>
                  <a:spLocks noChangeArrowheads="1"/>
                </p:cNvSpPr>
                <p:nvPr/>
              </p:nvSpPr>
              <p:spPr bwMode="auto">
                <a:xfrm>
                  <a:off x="3379" y="2386"/>
                  <a:ext cx="1497" cy="95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66FFCC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5817" name="Arc 41"/>
                <p:cNvSpPr>
                  <a:spLocks/>
                </p:cNvSpPr>
                <p:nvPr/>
              </p:nvSpPr>
              <p:spPr bwMode="auto">
                <a:xfrm flipH="1">
                  <a:off x="4740" y="3249"/>
                  <a:ext cx="55" cy="90"/>
                </a:xfrm>
                <a:custGeom>
                  <a:avLst/>
                  <a:gdLst>
                    <a:gd name="G0" fmla="+- 4686 0 0"/>
                    <a:gd name="G1" fmla="+- 21600 0 0"/>
                    <a:gd name="G2" fmla="+- 21600 0 0"/>
                    <a:gd name="T0" fmla="*/ 0 w 26286"/>
                    <a:gd name="T1" fmla="*/ 514 h 21600"/>
                    <a:gd name="T2" fmla="*/ 26286 w 26286"/>
                    <a:gd name="T3" fmla="*/ 21600 h 21600"/>
                    <a:gd name="T4" fmla="*/ 4686 w 2628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286" h="21600" fill="none" extrusionOk="0">
                      <a:moveTo>
                        <a:pt x="0" y="514"/>
                      </a:moveTo>
                      <a:cubicBezTo>
                        <a:pt x="1538" y="172"/>
                        <a:pt x="3109" y="-1"/>
                        <a:pt x="4686" y="0"/>
                      </a:cubicBezTo>
                      <a:cubicBezTo>
                        <a:pt x="16615" y="0"/>
                        <a:pt x="26286" y="9670"/>
                        <a:pt x="26286" y="21600"/>
                      </a:cubicBezTo>
                    </a:path>
                    <a:path w="26286" h="21600" stroke="0" extrusionOk="0">
                      <a:moveTo>
                        <a:pt x="0" y="514"/>
                      </a:moveTo>
                      <a:cubicBezTo>
                        <a:pt x="1538" y="172"/>
                        <a:pt x="3109" y="-1"/>
                        <a:pt x="4686" y="0"/>
                      </a:cubicBezTo>
                      <a:cubicBezTo>
                        <a:pt x="16615" y="0"/>
                        <a:pt x="26286" y="9670"/>
                        <a:pt x="26286" y="21600"/>
                      </a:cubicBezTo>
                      <a:lnTo>
                        <a:pt x="4686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5795" name="Line 19"/>
              <p:cNvSpPr>
                <a:spLocks noChangeShapeType="1"/>
              </p:cNvSpPr>
              <p:nvPr/>
            </p:nvSpPr>
            <p:spPr bwMode="auto">
              <a:xfrm>
                <a:off x="3742" y="2794"/>
                <a:ext cx="91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8" name="Line 22"/>
              <p:cNvSpPr>
                <a:spLocks noChangeShapeType="1"/>
              </p:cNvSpPr>
              <p:nvPr/>
            </p:nvSpPr>
            <p:spPr bwMode="auto">
              <a:xfrm flipH="1">
                <a:off x="3923" y="3248"/>
                <a:ext cx="91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9" name="Line 23"/>
              <p:cNvSpPr>
                <a:spLocks noChangeShapeType="1"/>
              </p:cNvSpPr>
              <p:nvPr/>
            </p:nvSpPr>
            <p:spPr bwMode="auto">
              <a:xfrm flipH="1">
                <a:off x="4014" y="3248"/>
                <a:ext cx="91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055520" y="6381328"/>
            <a:ext cx="2895600" cy="3651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задач по теме "Треугольник"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1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5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613" name="Group 101"/>
          <p:cNvGrpSpPr>
            <a:grpSpLocks/>
          </p:cNvGrpSpPr>
          <p:nvPr/>
        </p:nvGrpSpPr>
        <p:grpSpPr bwMode="auto">
          <a:xfrm>
            <a:off x="539750" y="333375"/>
            <a:ext cx="8351838" cy="5857875"/>
            <a:chOff x="340" y="210"/>
            <a:chExt cx="5261" cy="3690"/>
          </a:xfrm>
        </p:grpSpPr>
        <p:sp>
          <p:nvSpPr>
            <p:cNvPr id="64543" name="Text Box 31"/>
            <p:cNvSpPr txBox="1">
              <a:spLocks noChangeArrowheads="1"/>
            </p:cNvSpPr>
            <p:nvPr/>
          </p:nvSpPr>
          <p:spPr bwMode="auto">
            <a:xfrm>
              <a:off x="5057" y="2341"/>
              <a:ext cx="5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/>
                <a:t>E</a:t>
              </a:r>
              <a:endParaRPr lang="ru-RU" sz="2400" b="1"/>
            </a:p>
          </p:txBody>
        </p:sp>
        <p:grpSp>
          <p:nvGrpSpPr>
            <p:cNvPr id="64612" name="Group 100"/>
            <p:cNvGrpSpPr>
              <a:grpSpLocks/>
            </p:cNvGrpSpPr>
            <p:nvPr/>
          </p:nvGrpSpPr>
          <p:grpSpPr bwMode="auto">
            <a:xfrm>
              <a:off x="340" y="210"/>
              <a:ext cx="4944" cy="3690"/>
              <a:chOff x="340" y="210"/>
              <a:chExt cx="4944" cy="3690"/>
            </a:xfrm>
          </p:grpSpPr>
          <p:sp>
            <p:nvSpPr>
              <p:cNvPr id="64531" name="Text Box 19"/>
              <p:cNvSpPr txBox="1">
                <a:spLocks noChangeArrowheads="1"/>
              </p:cNvSpPr>
              <p:nvPr/>
            </p:nvSpPr>
            <p:spPr bwMode="auto">
              <a:xfrm>
                <a:off x="1429" y="210"/>
                <a:ext cx="54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/>
                  <a:t>B</a:t>
                </a:r>
                <a:endParaRPr lang="ru-RU" sz="2400" b="1"/>
              </a:p>
            </p:txBody>
          </p:sp>
          <p:grpSp>
            <p:nvGrpSpPr>
              <p:cNvPr id="64577" name="Group 65"/>
              <p:cNvGrpSpPr>
                <a:grpSpLocks/>
              </p:cNvGrpSpPr>
              <p:nvPr/>
            </p:nvGrpSpPr>
            <p:grpSpPr bwMode="auto">
              <a:xfrm>
                <a:off x="340" y="436"/>
                <a:ext cx="4944" cy="3464"/>
                <a:chOff x="340" y="436"/>
                <a:chExt cx="4944" cy="3464"/>
              </a:xfrm>
            </p:grpSpPr>
            <p:sp>
              <p:nvSpPr>
                <p:cNvPr id="64522" name="AutoShape 10"/>
                <p:cNvSpPr>
                  <a:spLocks noChangeArrowheads="1"/>
                </p:cNvSpPr>
                <p:nvPr/>
              </p:nvSpPr>
              <p:spPr bwMode="auto">
                <a:xfrm rot="3155960">
                  <a:off x="835" y="602"/>
                  <a:ext cx="1225" cy="907"/>
                </a:xfrm>
                <a:prstGeom prst="rtTriangle">
                  <a:avLst/>
                </a:prstGeom>
                <a:solidFill>
                  <a:srgbClr val="66FFCC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23" name="AutoShape 11"/>
                <p:cNvSpPr>
                  <a:spLocks noChangeArrowheads="1"/>
                </p:cNvSpPr>
                <p:nvPr/>
              </p:nvSpPr>
              <p:spPr bwMode="auto">
                <a:xfrm rot="1533169" flipH="1">
                  <a:off x="2835" y="436"/>
                  <a:ext cx="1270" cy="862"/>
                </a:xfrm>
                <a:prstGeom prst="rtTriangle">
                  <a:avLst/>
                </a:prstGeom>
                <a:solidFill>
                  <a:srgbClr val="66FFCC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26" name="AutoShape 14"/>
                <p:cNvSpPr>
                  <a:spLocks noChangeArrowheads="1"/>
                </p:cNvSpPr>
                <p:nvPr/>
              </p:nvSpPr>
              <p:spPr bwMode="auto">
                <a:xfrm rot="1013706">
                  <a:off x="657" y="2659"/>
                  <a:ext cx="2132" cy="6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66FFCC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28" name="AutoShape 16"/>
                <p:cNvSpPr>
                  <a:spLocks noChangeArrowheads="1"/>
                </p:cNvSpPr>
                <p:nvPr/>
              </p:nvSpPr>
              <p:spPr bwMode="auto">
                <a:xfrm rot="9354590">
                  <a:off x="3152" y="2840"/>
                  <a:ext cx="2132" cy="6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66FFCC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2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521" y="709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A</a:t>
                  </a:r>
                  <a:endParaRPr lang="ru-RU" sz="2400" b="1"/>
                </a:p>
              </p:txBody>
            </p:sp>
            <p:sp>
              <p:nvSpPr>
                <p:cNvPr id="6453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247" y="1706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C</a:t>
                  </a:r>
                  <a:endParaRPr lang="ru-RU" sz="2400" b="1"/>
                </a:p>
              </p:txBody>
            </p:sp>
            <p:sp>
              <p:nvSpPr>
                <p:cNvPr id="64532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426" y="845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M</a:t>
                  </a:r>
                  <a:endParaRPr lang="ru-RU" sz="2400" b="1"/>
                </a:p>
              </p:txBody>
            </p:sp>
            <p:sp>
              <p:nvSpPr>
                <p:cNvPr id="6453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696" y="1480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N</a:t>
                  </a:r>
                  <a:endParaRPr lang="ru-RU" sz="2400" b="1"/>
                </a:p>
              </p:txBody>
            </p:sp>
            <p:sp>
              <p:nvSpPr>
                <p:cNvPr id="64534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195" y="618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K</a:t>
                  </a:r>
                  <a:endParaRPr lang="ru-RU" sz="2400" b="1"/>
                </a:p>
              </p:txBody>
            </p:sp>
            <p:sp>
              <p:nvSpPr>
                <p:cNvPr id="64535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1338" y="1026"/>
                  <a:ext cx="181" cy="4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536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3470" y="799"/>
                  <a:ext cx="45" cy="13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538" name="Arc 26"/>
                <p:cNvSpPr>
                  <a:spLocks/>
                </p:cNvSpPr>
                <p:nvPr/>
              </p:nvSpPr>
              <p:spPr bwMode="auto">
                <a:xfrm rot="11565808" flipV="1">
                  <a:off x="1343" y="1614"/>
                  <a:ext cx="129" cy="90"/>
                </a:xfrm>
                <a:custGeom>
                  <a:avLst/>
                  <a:gdLst>
                    <a:gd name="G0" fmla="+- 0 0 0"/>
                    <a:gd name="G1" fmla="+- 21203 0 0"/>
                    <a:gd name="G2" fmla="+- 21600 0 0"/>
                    <a:gd name="T0" fmla="*/ 4123 w 20464"/>
                    <a:gd name="T1" fmla="*/ 0 h 21203"/>
                    <a:gd name="T2" fmla="*/ 20464 w 20464"/>
                    <a:gd name="T3" fmla="*/ 14289 h 21203"/>
                    <a:gd name="T4" fmla="*/ 0 w 20464"/>
                    <a:gd name="T5" fmla="*/ 21203 h 21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464" h="21203" fill="none" extrusionOk="0">
                      <a:moveTo>
                        <a:pt x="4122" y="0"/>
                      </a:moveTo>
                      <a:cubicBezTo>
                        <a:pt x="11741" y="1481"/>
                        <a:pt x="17979" y="6936"/>
                        <a:pt x="20463" y="14289"/>
                      </a:cubicBezTo>
                    </a:path>
                    <a:path w="20464" h="21203" stroke="0" extrusionOk="0">
                      <a:moveTo>
                        <a:pt x="4122" y="0"/>
                      </a:moveTo>
                      <a:cubicBezTo>
                        <a:pt x="11741" y="1481"/>
                        <a:pt x="17979" y="6936"/>
                        <a:pt x="20463" y="14289"/>
                      </a:cubicBezTo>
                      <a:lnTo>
                        <a:pt x="0" y="21203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39" name="Arc 27"/>
                <p:cNvSpPr>
                  <a:spLocks/>
                </p:cNvSpPr>
                <p:nvPr/>
              </p:nvSpPr>
              <p:spPr bwMode="auto">
                <a:xfrm rot="17731617" flipV="1">
                  <a:off x="2824" y="963"/>
                  <a:ext cx="114" cy="91"/>
                </a:xfrm>
                <a:custGeom>
                  <a:avLst/>
                  <a:gdLst>
                    <a:gd name="G0" fmla="+- 0 0 0"/>
                    <a:gd name="G1" fmla="+- 21440 0 0"/>
                    <a:gd name="G2" fmla="+- 21600 0 0"/>
                    <a:gd name="T0" fmla="*/ 2621 w 18064"/>
                    <a:gd name="T1" fmla="*/ 0 h 21440"/>
                    <a:gd name="T2" fmla="*/ 18064 w 18064"/>
                    <a:gd name="T3" fmla="*/ 9597 h 21440"/>
                    <a:gd name="T4" fmla="*/ 0 w 18064"/>
                    <a:gd name="T5" fmla="*/ 21440 h 21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064" h="21440" fill="none" extrusionOk="0">
                      <a:moveTo>
                        <a:pt x="2621" y="-1"/>
                      </a:moveTo>
                      <a:cubicBezTo>
                        <a:pt x="8930" y="770"/>
                        <a:pt x="14579" y="4281"/>
                        <a:pt x="18063" y="9597"/>
                      </a:cubicBezTo>
                    </a:path>
                    <a:path w="18064" h="21440" stroke="0" extrusionOk="0">
                      <a:moveTo>
                        <a:pt x="2621" y="-1"/>
                      </a:moveTo>
                      <a:cubicBezTo>
                        <a:pt x="8930" y="770"/>
                        <a:pt x="14579" y="4281"/>
                        <a:pt x="18063" y="9597"/>
                      </a:cubicBezTo>
                      <a:lnTo>
                        <a:pt x="0" y="2144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40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40" y="2840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A</a:t>
                  </a:r>
                  <a:endParaRPr lang="ru-RU" sz="2400" b="1"/>
                </a:p>
              </p:txBody>
            </p:sp>
            <p:sp>
              <p:nvSpPr>
                <p:cNvPr id="64541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655" y="2432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D</a:t>
                  </a:r>
                  <a:endParaRPr lang="ru-RU" sz="2400" b="1"/>
                </a:p>
              </p:txBody>
            </p:sp>
            <p:sp>
              <p:nvSpPr>
                <p:cNvPr id="6454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426" y="3612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H</a:t>
                  </a:r>
                  <a:endParaRPr lang="ru-RU" sz="2400" b="1"/>
                </a:p>
              </p:txBody>
            </p:sp>
            <p:sp>
              <p:nvSpPr>
                <p:cNvPr id="64544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835" y="3067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P</a:t>
                  </a:r>
                  <a:endParaRPr lang="ru-RU" sz="2400" b="1"/>
                </a:p>
              </p:txBody>
            </p:sp>
            <p:sp>
              <p:nvSpPr>
                <p:cNvPr id="6454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4195" y="3475"/>
                  <a:ext cx="54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 b="1"/>
                    <a:t>O</a:t>
                  </a:r>
                  <a:endParaRPr lang="ru-RU" sz="2400" b="1"/>
                </a:p>
              </p:txBody>
            </p:sp>
            <p:sp>
              <p:nvSpPr>
                <p:cNvPr id="64546" name="Arc 34"/>
                <p:cNvSpPr>
                  <a:spLocks/>
                </p:cNvSpPr>
                <p:nvPr/>
              </p:nvSpPr>
              <p:spPr bwMode="auto">
                <a:xfrm rot="9597767">
                  <a:off x="1700" y="2656"/>
                  <a:ext cx="201" cy="181"/>
                </a:xfrm>
                <a:custGeom>
                  <a:avLst/>
                  <a:gdLst>
                    <a:gd name="G0" fmla="+- 2362 0 0"/>
                    <a:gd name="G1" fmla="+- 21600 0 0"/>
                    <a:gd name="G2" fmla="+- 21600 0 0"/>
                    <a:gd name="T0" fmla="*/ 0 w 23801"/>
                    <a:gd name="T1" fmla="*/ 129 h 21600"/>
                    <a:gd name="T2" fmla="*/ 23801 w 23801"/>
                    <a:gd name="T3" fmla="*/ 18967 h 21600"/>
                    <a:gd name="T4" fmla="*/ 2362 w 23801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801" h="21600" fill="none" extrusionOk="0">
                      <a:moveTo>
                        <a:pt x="0" y="129"/>
                      </a:moveTo>
                      <a:cubicBezTo>
                        <a:pt x="784" y="43"/>
                        <a:pt x="1572" y="-1"/>
                        <a:pt x="2362" y="0"/>
                      </a:cubicBezTo>
                      <a:cubicBezTo>
                        <a:pt x="13273" y="0"/>
                        <a:pt x="22470" y="8137"/>
                        <a:pt x="23800" y="18967"/>
                      </a:cubicBezTo>
                    </a:path>
                    <a:path w="23801" h="21600" stroke="0" extrusionOk="0">
                      <a:moveTo>
                        <a:pt x="0" y="129"/>
                      </a:moveTo>
                      <a:cubicBezTo>
                        <a:pt x="784" y="43"/>
                        <a:pt x="1572" y="-1"/>
                        <a:pt x="2362" y="0"/>
                      </a:cubicBezTo>
                      <a:cubicBezTo>
                        <a:pt x="13273" y="0"/>
                        <a:pt x="22470" y="8137"/>
                        <a:pt x="23800" y="18967"/>
                      </a:cubicBezTo>
                      <a:lnTo>
                        <a:pt x="2362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47" name="Arc 35"/>
                <p:cNvSpPr>
                  <a:spLocks/>
                </p:cNvSpPr>
                <p:nvPr/>
              </p:nvSpPr>
              <p:spPr bwMode="auto">
                <a:xfrm rot="-3501406">
                  <a:off x="4231" y="3349"/>
                  <a:ext cx="201" cy="181"/>
                </a:xfrm>
                <a:custGeom>
                  <a:avLst/>
                  <a:gdLst>
                    <a:gd name="G0" fmla="+- 2362 0 0"/>
                    <a:gd name="G1" fmla="+- 21600 0 0"/>
                    <a:gd name="G2" fmla="+- 21600 0 0"/>
                    <a:gd name="T0" fmla="*/ 0 w 23801"/>
                    <a:gd name="T1" fmla="*/ 129 h 21600"/>
                    <a:gd name="T2" fmla="*/ 23801 w 23801"/>
                    <a:gd name="T3" fmla="*/ 18967 h 21600"/>
                    <a:gd name="T4" fmla="*/ 2362 w 23801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801" h="21600" fill="none" extrusionOk="0">
                      <a:moveTo>
                        <a:pt x="0" y="129"/>
                      </a:moveTo>
                      <a:cubicBezTo>
                        <a:pt x="784" y="43"/>
                        <a:pt x="1572" y="-1"/>
                        <a:pt x="2362" y="0"/>
                      </a:cubicBezTo>
                      <a:cubicBezTo>
                        <a:pt x="13273" y="0"/>
                        <a:pt x="22470" y="8137"/>
                        <a:pt x="23800" y="18967"/>
                      </a:cubicBezTo>
                    </a:path>
                    <a:path w="23801" h="21600" stroke="0" extrusionOk="0">
                      <a:moveTo>
                        <a:pt x="0" y="129"/>
                      </a:moveTo>
                      <a:cubicBezTo>
                        <a:pt x="784" y="43"/>
                        <a:pt x="1572" y="-1"/>
                        <a:pt x="2362" y="0"/>
                      </a:cubicBezTo>
                      <a:cubicBezTo>
                        <a:pt x="13273" y="0"/>
                        <a:pt x="22470" y="8137"/>
                        <a:pt x="23800" y="18967"/>
                      </a:cubicBezTo>
                      <a:lnTo>
                        <a:pt x="2362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64551" name="Group 39"/>
                <p:cNvGrpSpPr>
                  <a:grpSpLocks/>
                </p:cNvGrpSpPr>
                <p:nvPr/>
              </p:nvGrpSpPr>
              <p:grpSpPr bwMode="auto">
                <a:xfrm rot="-4830887">
                  <a:off x="4885" y="2469"/>
                  <a:ext cx="120" cy="137"/>
                  <a:chOff x="2426" y="3475"/>
                  <a:chExt cx="120" cy="137"/>
                </a:xfrm>
              </p:grpSpPr>
              <p:sp>
                <p:nvSpPr>
                  <p:cNvPr id="64548" name="Arc 36"/>
                  <p:cNvSpPr>
                    <a:spLocks/>
                  </p:cNvSpPr>
                  <p:nvPr/>
                </p:nvSpPr>
                <p:spPr bwMode="auto">
                  <a:xfrm rot="20305722" flipH="1">
                    <a:off x="2472" y="3521"/>
                    <a:ext cx="74" cy="9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54 w 17459"/>
                      <a:gd name="T1" fmla="*/ 0 h 21600"/>
                      <a:gd name="T2" fmla="*/ 17459 w 17459"/>
                      <a:gd name="T3" fmla="*/ 8882 h 21600"/>
                      <a:gd name="T4" fmla="*/ 0 w 17459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459" h="21600" fill="none" extrusionOk="0">
                        <a:moveTo>
                          <a:pt x="53" y="0"/>
                        </a:moveTo>
                        <a:cubicBezTo>
                          <a:pt x="6939" y="17"/>
                          <a:pt x="13404" y="3316"/>
                          <a:pt x="17458" y="8882"/>
                        </a:cubicBezTo>
                      </a:path>
                      <a:path w="17459" h="21600" stroke="0" extrusionOk="0">
                        <a:moveTo>
                          <a:pt x="53" y="0"/>
                        </a:moveTo>
                        <a:cubicBezTo>
                          <a:pt x="6939" y="17"/>
                          <a:pt x="13404" y="3316"/>
                          <a:pt x="17458" y="888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4550" name="Arc 38"/>
                  <p:cNvSpPr>
                    <a:spLocks/>
                  </p:cNvSpPr>
                  <p:nvPr/>
                </p:nvSpPr>
                <p:spPr bwMode="auto">
                  <a:xfrm rot="21528291" flipH="1">
                    <a:off x="2426" y="3475"/>
                    <a:ext cx="90" cy="9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4552" name="Group 40"/>
                <p:cNvGrpSpPr>
                  <a:grpSpLocks/>
                </p:cNvGrpSpPr>
                <p:nvPr/>
              </p:nvGrpSpPr>
              <p:grpSpPr bwMode="auto">
                <a:xfrm rot="-853646">
                  <a:off x="2426" y="3475"/>
                  <a:ext cx="120" cy="137"/>
                  <a:chOff x="2426" y="3475"/>
                  <a:chExt cx="120" cy="137"/>
                </a:xfrm>
              </p:grpSpPr>
              <p:sp>
                <p:nvSpPr>
                  <p:cNvPr id="64553" name="Arc 41"/>
                  <p:cNvSpPr>
                    <a:spLocks/>
                  </p:cNvSpPr>
                  <p:nvPr/>
                </p:nvSpPr>
                <p:spPr bwMode="auto">
                  <a:xfrm rot="20305722" flipH="1">
                    <a:off x="2472" y="3521"/>
                    <a:ext cx="74" cy="9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54 w 17459"/>
                      <a:gd name="T1" fmla="*/ 0 h 21600"/>
                      <a:gd name="T2" fmla="*/ 17459 w 17459"/>
                      <a:gd name="T3" fmla="*/ 8882 h 21600"/>
                      <a:gd name="T4" fmla="*/ 0 w 17459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459" h="21600" fill="none" extrusionOk="0">
                        <a:moveTo>
                          <a:pt x="53" y="0"/>
                        </a:moveTo>
                        <a:cubicBezTo>
                          <a:pt x="6939" y="17"/>
                          <a:pt x="13404" y="3316"/>
                          <a:pt x="17458" y="8882"/>
                        </a:cubicBezTo>
                      </a:path>
                      <a:path w="17459" h="21600" stroke="0" extrusionOk="0">
                        <a:moveTo>
                          <a:pt x="53" y="0"/>
                        </a:moveTo>
                        <a:cubicBezTo>
                          <a:pt x="6939" y="17"/>
                          <a:pt x="13404" y="3316"/>
                          <a:pt x="17458" y="888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4554" name="Arc 42"/>
                  <p:cNvSpPr>
                    <a:spLocks/>
                  </p:cNvSpPr>
                  <p:nvPr/>
                </p:nvSpPr>
                <p:spPr bwMode="auto">
                  <a:xfrm rot="21528291" flipH="1">
                    <a:off x="2426" y="3475"/>
                    <a:ext cx="90" cy="91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64602" name="Text Box 90"/>
          <p:cNvSpPr txBox="1">
            <a:spLocks noChangeArrowheads="1"/>
          </p:cNvSpPr>
          <p:nvPr/>
        </p:nvSpPr>
        <p:spPr bwMode="auto">
          <a:xfrm>
            <a:off x="2987675" y="188913"/>
            <a:ext cx="424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Верно ли утверждение:</a:t>
            </a:r>
          </a:p>
        </p:txBody>
      </p:sp>
      <p:sp>
        <p:nvSpPr>
          <p:cNvPr id="64605" name="Text Box 93"/>
          <p:cNvSpPr txBox="1">
            <a:spLocks noChangeArrowheads="1"/>
          </p:cNvSpPr>
          <p:nvPr/>
        </p:nvSpPr>
        <p:spPr bwMode="auto">
          <a:xfrm>
            <a:off x="684213" y="3068638"/>
            <a:ext cx="777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cs typeface="Arial" charset="0"/>
              </a:rPr>
              <a:t>∆</a:t>
            </a:r>
            <a:r>
              <a:rPr lang="en-US" sz="2400" b="1">
                <a:cs typeface="Arial" charset="0"/>
              </a:rPr>
              <a:t>ABC=∆MNK</a:t>
            </a:r>
            <a:r>
              <a:rPr lang="ru-RU" sz="2400" b="1">
                <a:cs typeface="Arial" charset="0"/>
              </a:rPr>
              <a:t> по </a:t>
            </a:r>
            <a:r>
              <a:rPr lang="en-US" sz="2400" b="1">
                <a:cs typeface="Arial" charset="0"/>
              </a:rPr>
              <a:t>II</a:t>
            </a:r>
            <a:r>
              <a:rPr lang="ru-RU" sz="2400" b="1">
                <a:cs typeface="Arial" charset="0"/>
              </a:rPr>
              <a:t> признаку, если     </a:t>
            </a:r>
            <a:r>
              <a:rPr lang="en-US" sz="2400" b="1">
                <a:cs typeface="Arial" charset="0"/>
              </a:rPr>
              <a:t>B=      K</a:t>
            </a:r>
          </a:p>
        </p:txBody>
      </p:sp>
      <p:graphicFrame>
        <p:nvGraphicFramePr>
          <p:cNvPr id="64606" name="Object 4"/>
          <p:cNvGraphicFramePr>
            <a:graphicFrameLocks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37403942"/>
              </p:ext>
            </p:extLst>
          </p:nvPr>
        </p:nvGraphicFramePr>
        <p:xfrm>
          <a:off x="5197313" y="3165475"/>
          <a:ext cx="306387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3" imgW="164880" imgH="152280" progId="Equation.3">
                  <p:embed/>
                </p:oleObj>
              </mc:Choice>
              <mc:Fallback>
                <p:oleObj name="Формула" r:id="rId3" imgW="1648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7313" y="3165475"/>
                        <a:ext cx="306387" cy="28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60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795963" y="3141663"/>
          <a:ext cx="360362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5" imgW="164880" imgH="152280" progId="Equation.3">
                  <p:embed/>
                </p:oleObj>
              </mc:Choice>
              <mc:Fallback>
                <p:oleObj name="Формула" r:id="rId5" imgW="1648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141663"/>
                        <a:ext cx="360362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611" name="Text Box 99"/>
          <p:cNvSpPr txBox="1">
            <a:spLocks noChangeArrowheads="1"/>
          </p:cNvSpPr>
          <p:nvPr/>
        </p:nvSpPr>
        <p:spPr bwMode="auto">
          <a:xfrm>
            <a:off x="1331913" y="6165850"/>
            <a:ext cx="6769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cs typeface="Arial" charset="0"/>
              </a:rPr>
              <a:t>∆</a:t>
            </a:r>
            <a:r>
              <a:rPr lang="en-US" sz="2400" b="1">
                <a:cs typeface="Arial" charset="0"/>
              </a:rPr>
              <a:t>ADH=∆POE </a:t>
            </a:r>
            <a:r>
              <a:rPr lang="ru-RU" sz="2400" b="1">
                <a:cs typeface="Arial" charset="0"/>
              </a:rPr>
              <a:t>по </a:t>
            </a:r>
            <a:r>
              <a:rPr lang="en-US" sz="2400" b="1">
                <a:cs typeface="Arial" charset="0"/>
              </a:rPr>
              <a:t>II</a:t>
            </a:r>
            <a:r>
              <a:rPr lang="ru-RU" sz="2400" b="1">
                <a:cs typeface="Arial" charset="0"/>
              </a:rPr>
              <a:t> признаку, если </a:t>
            </a:r>
            <a:r>
              <a:rPr lang="en-US" sz="2400" b="1">
                <a:cs typeface="Arial" charset="0"/>
              </a:rPr>
              <a:t>AH=OE</a:t>
            </a:r>
          </a:p>
        </p:txBody>
      </p:sp>
      <p:sp>
        <p:nvSpPr>
          <p:cNvPr id="64614" name="Text Box 102"/>
          <p:cNvSpPr txBox="1">
            <a:spLocks noChangeArrowheads="1"/>
          </p:cNvSpPr>
          <p:nvPr/>
        </p:nvSpPr>
        <p:spPr bwMode="auto">
          <a:xfrm>
            <a:off x="539750" y="3068638"/>
            <a:ext cx="813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∆</a:t>
            </a:r>
            <a:r>
              <a:rPr lang="en-US" sz="2400" b="1" dirty="0"/>
              <a:t>ABC</a:t>
            </a:r>
            <a:r>
              <a:rPr lang="ru-RU" sz="2400" b="1" dirty="0"/>
              <a:t> </a:t>
            </a:r>
            <a:r>
              <a:rPr lang="en-US" sz="2400" b="1" dirty="0"/>
              <a:t>=</a:t>
            </a:r>
            <a:r>
              <a:rPr lang="ru-RU" sz="2400" b="1" dirty="0"/>
              <a:t> ∆</a:t>
            </a:r>
            <a:r>
              <a:rPr lang="en-US" sz="2400" b="1" dirty="0"/>
              <a:t>MNK</a:t>
            </a:r>
            <a:r>
              <a:rPr lang="ru-RU" sz="2400" b="1" dirty="0"/>
              <a:t> по </a:t>
            </a:r>
            <a:r>
              <a:rPr lang="en-US" sz="2400" b="1" dirty="0"/>
              <a:t>I</a:t>
            </a:r>
            <a:r>
              <a:rPr lang="ru-RU" sz="2400" b="1" dirty="0"/>
              <a:t> признаку, если сторона </a:t>
            </a:r>
            <a:r>
              <a:rPr lang="en-US" sz="2400" b="1" dirty="0"/>
              <a:t>AB</a:t>
            </a:r>
            <a:r>
              <a:rPr lang="ru-RU" sz="2400" b="1" dirty="0"/>
              <a:t> </a:t>
            </a:r>
            <a:r>
              <a:rPr lang="en-US" sz="2400" b="1" dirty="0"/>
              <a:t>=</a:t>
            </a:r>
            <a:r>
              <a:rPr lang="ru-RU" sz="2400" b="1" dirty="0"/>
              <a:t> </a:t>
            </a:r>
            <a:r>
              <a:rPr lang="en-US" sz="2400" b="1" dirty="0"/>
              <a:t>NK</a:t>
            </a:r>
            <a:r>
              <a:rPr lang="ru-RU" sz="2400" b="1" dirty="0"/>
              <a:t>.</a:t>
            </a:r>
            <a:r>
              <a:rPr lang="ru-RU" sz="2400" dirty="0"/>
              <a:t> 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3944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4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4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611" grpId="0"/>
      <p:bldP spid="64614" grpId="0"/>
      <p:bldP spid="6461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735510" y="431376"/>
            <a:ext cx="2964953" cy="2152922"/>
            <a:chOff x="735510" y="431376"/>
            <a:chExt cx="2964953" cy="2152922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1043608" y="692696"/>
              <a:ext cx="2366391" cy="157627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1403648" y="800708"/>
              <a:ext cx="1656184" cy="1368152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043608" y="692696"/>
              <a:ext cx="2016224" cy="108012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393775" y="2160960"/>
              <a:ext cx="2016224" cy="108012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1547664" y="980728"/>
              <a:ext cx="216024" cy="205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 flipV="1">
              <a:off x="2572956" y="991276"/>
              <a:ext cx="270852" cy="1334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 flipV="1">
              <a:off x="2518128" y="1108556"/>
              <a:ext cx="270852" cy="1334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 flipV="1">
              <a:off x="1700270" y="1698505"/>
              <a:ext cx="270852" cy="1334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 flipV="1">
              <a:off x="1645442" y="1777204"/>
              <a:ext cx="270852" cy="1334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>
              <a:off x="2653548" y="1729235"/>
              <a:ext cx="216024" cy="2054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046456" y="2120335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26803" y="1317208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5510" y="431376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59832" y="62194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09999" y="2214966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ru-RU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182593" y="239366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grpSp>
        <p:nvGrpSpPr>
          <p:cNvPr id="53" name="Группа 52"/>
          <p:cNvGrpSpPr/>
          <p:nvPr/>
        </p:nvGrpSpPr>
        <p:grpSpPr>
          <a:xfrm>
            <a:off x="5508104" y="389384"/>
            <a:ext cx="2674489" cy="2058291"/>
            <a:chOff x="5508104" y="610079"/>
            <a:chExt cx="2674489" cy="2058291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5816202" y="871399"/>
              <a:ext cx="2366391" cy="157627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6176242" y="979411"/>
              <a:ext cx="1656184" cy="136815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5816202" y="871399"/>
              <a:ext cx="2016224" cy="1080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6166369" y="2339663"/>
              <a:ext cx="2016224" cy="1080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 flipV="1">
              <a:off x="7345550" y="1169979"/>
              <a:ext cx="270852" cy="1334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 flipV="1">
              <a:off x="6418036" y="1955907"/>
              <a:ext cx="270852" cy="1334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819050" y="229903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</a:t>
              </a:r>
              <a:endParaRPr lang="ru-RU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999397" y="1495911"/>
              <a:ext cx="2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</a:t>
              </a:r>
              <a:endParaRPr lang="ru-R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508104" y="610079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  <a:endParaRPr lang="ru-R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832426" y="800647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endParaRPr lang="ru-RU" dirty="0"/>
            </a:p>
          </p:txBody>
        </p:sp>
        <p:sp>
          <p:nvSpPr>
            <p:cNvPr id="50" name="Дуга 49"/>
            <p:cNvSpPr/>
            <p:nvPr/>
          </p:nvSpPr>
          <p:spPr>
            <a:xfrm>
              <a:off x="6300192" y="2214966"/>
              <a:ext cx="117844" cy="268738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Дуга 50"/>
            <p:cNvSpPr/>
            <p:nvPr/>
          </p:nvSpPr>
          <p:spPr>
            <a:xfrm rot="12271931">
              <a:off x="7628209" y="893942"/>
              <a:ext cx="161229" cy="242124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395536" y="357028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№1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860032" y="313147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№2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055520" y="6381328"/>
            <a:ext cx="2895600" cy="3651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задач по теме "Треугольник"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9" name="Группа 88"/>
          <p:cNvGrpSpPr/>
          <p:nvPr/>
        </p:nvGrpSpPr>
        <p:grpSpPr>
          <a:xfrm>
            <a:off x="345831" y="2645547"/>
            <a:ext cx="3673859" cy="2376921"/>
            <a:chOff x="345831" y="2645547"/>
            <a:chExt cx="3673859" cy="2376921"/>
          </a:xfrm>
        </p:grpSpPr>
        <p:cxnSp>
          <p:nvCxnSpPr>
            <p:cNvPr id="60" name="Прямая соединительная линия 59"/>
            <p:cNvCxnSpPr/>
            <p:nvPr/>
          </p:nvCxnSpPr>
          <p:spPr>
            <a:xfrm>
              <a:off x="1046456" y="2924944"/>
              <a:ext cx="2733456" cy="936104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1046456" y="3861048"/>
              <a:ext cx="2733456" cy="792088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1046456" y="2924944"/>
              <a:ext cx="933256" cy="144016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V="1">
              <a:off x="1046456" y="3284984"/>
              <a:ext cx="1005264" cy="1368152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Дуга 80"/>
            <p:cNvSpPr/>
            <p:nvPr/>
          </p:nvSpPr>
          <p:spPr>
            <a:xfrm rot="5077234">
              <a:off x="1083833" y="2902126"/>
              <a:ext cx="342772" cy="387094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Дуга 81"/>
            <p:cNvSpPr/>
            <p:nvPr/>
          </p:nvSpPr>
          <p:spPr>
            <a:xfrm rot="21288760">
              <a:off x="1083832" y="4379807"/>
              <a:ext cx="342772" cy="387094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56147" y="2645547"/>
              <a:ext cx="2417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051720" y="2906896"/>
              <a:ext cx="2417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Q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73006" y="4653136"/>
              <a:ext cx="2417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937483" y="4356685"/>
              <a:ext cx="2417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777896" y="3676382"/>
              <a:ext cx="2417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45831" y="2787896"/>
              <a:ext cx="648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i="1" dirty="0" smtClean="0">
                  <a:latin typeface="Times New Roman" pitchFamily="18" charset="0"/>
                  <a:cs typeface="Times New Roman" pitchFamily="18" charset="0"/>
                </a:rPr>
                <a:t>№</a:t>
              </a:r>
              <a:r>
                <a:rPr lang="en-US" sz="1400" b="1" i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14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5672572" y="4685422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6" name="Группа 115"/>
          <p:cNvGrpSpPr/>
          <p:nvPr/>
        </p:nvGrpSpPr>
        <p:grpSpPr>
          <a:xfrm>
            <a:off x="5580444" y="2645547"/>
            <a:ext cx="3354713" cy="2330594"/>
            <a:chOff x="5184068" y="2741729"/>
            <a:chExt cx="3354713" cy="2330594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>
              <a:off x="6824314" y="3212976"/>
              <a:ext cx="0" cy="832738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flipH="1">
              <a:off x="5508104" y="4045714"/>
              <a:ext cx="1316212" cy="73589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>
              <a:off x="6824314" y="4045714"/>
              <a:ext cx="1370013" cy="821268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6824314" y="3212976"/>
              <a:ext cx="1370013" cy="165400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flipH="1">
              <a:off x="5508104" y="3212976"/>
              <a:ext cx="1316210" cy="1568628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Дуга 101"/>
            <p:cNvSpPr/>
            <p:nvPr/>
          </p:nvSpPr>
          <p:spPr>
            <a:xfrm rot="9785076">
              <a:off x="6707607" y="3234318"/>
              <a:ext cx="169583" cy="153888"/>
            </a:xfrm>
            <a:prstGeom prst="arc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Дуга 107"/>
            <p:cNvSpPr/>
            <p:nvPr/>
          </p:nvSpPr>
          <p:spPr>
            <a:xfrm rot="6069245">
              <a:off x="6771579" y="3231261"/>
              <a:ext cx="169583" cy="153888"/>
            </a:xfrm>
            <a:prstGeom prst="arc">
              <a:avLst/>
            </a:prstGeom>
            <a:ln w="2222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Дуга 108"/>
            <p:cNvSpPr/>
            <p:nvPr/>
          </p:nvSpPr>
          <p:spPr>
            <a:xfrm rot="3500161" flipH="1" flipV="1">
              <a:off x="6734357" y="3797212"/>
              <a:ext cx="323106" cy="400154"/>
            </a:xfrm>
            <a:prstGeom prst="arc">
              <a:avLst/>
            </a:prstGeom>
            <a:ln cmpd="dbl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Дуга 109"/>
            <p:cNvSpPr/>
            <p:nvPr/>
          </p:nvSpPr>
          <p:spPr>
            <a:xfrm rot="11535085" flipH="1" flipV="1">
              <a:off x="6627002" y="3863216"/>
              <a:ext cx="323106" cy="400154"/>
            </a:xfrm>
            <a:prstGeom prst="arc">
              <a:avLst/>
            </a:prstGeom>
            <a:ln w="38100" cmpd="dbl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639007" y="274172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182593" y="4672213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678276" y="4141241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184068" y="3157373"/>
              <a:ext cx="648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i="1" dirty="0" smtClean="0">
                  <a:latin typeface="Times New Roman" pitchFamily="18" charset="0"/>
                  <a:cs typeface="Times New Roman" pitchFamily="18" charset="0"/>
                </a:rPr>
                <a:t>№</a:t>
              </a:r>
              <a:r>
                <a:rPr lang="en-US" sz="1400" b="1" i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14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0" name="Группа 129"/>
          <p:cNvGrpSpPr/>
          <p:nvPr/>
        </p:nvGrpSpPr>
        <p:grpSpPr>
          <a:xfrm>
            <a:off x="2115420" y="4653136"/>
            <a:ext cx="3239529" cy="1921032"/>
            <a:chOff x="2115420" y="4653136"/>
            <a:chExt cx="3239529" cy="1921032"/>
          </a:xfrm>
        </p:grpSpPr>
        <p:sp>
          <p:nvSpPr>
            <p:cNvPr id="117" name="Параллелограмм 116"/>
            <p:cNvSpPr/>
            <p:nvPr/>
          </p:nvSpPr>
          <p:spPr>
            <a:xfrm>
              <a:off x="2411272" y="5034141"/>
              <a:ext cx="2561497" cy="1224136"/>
            </a:xfrm>
            <a:prstGeom prst="parallelogram">
              <a:avLst/>
            </a:prstGeom>
            <a:solidFill>
              <a:schemeClr val="bg1"/>
            </a:solidFill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9" name="Прямая соединительная линия 118"/>
            <p:cNvCxnSpPr/>
            <p:nvPr/>
          </p:nvCxnSpPr>
          <p:spPr>
            <a:xfrm>
              <a:off x="2708382" y="5034141"/>
              <a:ext cx="2007634" cy="1224136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Дуга 119"/>
            <p:cNvSpPr/>
            <p:nvPr/>
          </p:nvSpPr>
          <p:spPr>
            <a:xfrm>
              <a:off x="3177808" y="5050680"/>
              <a:ext cx="314072" cy="360040"/>
            </a:xfrm>
            <a:prstGeom prst="arc">
              <a:avLst>
                <a:gd name="adj1" fmla="val 16200000"/>
                <a:gd name="adj2" fmla="val 5363086"/>
              </a:avLst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Дуга 121"/>
            <p:cNvSpPr/>
            <p:nvPr/>
          </p:nvSpPr>
          <p:spPr>
            <a:xfrm rot="11069931">
              <a:off x="4033327" y="5961044"/>
              <a:ext cx="314072" cy="360040"/>
            </a:xfrm>
            <a:prstGeom prst="arc">
              <a:avLst>
                <a:gd name="adj1" fmla="val 19279419"/>
                <a:gd name="adj2" fmla="val 5363086"/>
              </a:avLst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715404" y="4653136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716016" y="6119216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4998761" y="4770800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115420" y="6174058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8" name="Прямая соединительная линия 127"/>
            <p:cNvCxnSpPr/>
            <p:nvPr/>
          </p:nvCxnSpPr>
          <p:spPr>
            <a:xfrm flipH="1">
              <a:off x="3777896" y="4837802"/>
              <a:ext cx="241794" cy="36468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9" name="Прямая соединительная линия 128"/>
            <p:cNvCxnSpPr/>
            <p:nvPr/>
          </p:nvCxnSpPr>
          <p:spPr>
            <a:xfrm flipH="1">
              <a:off x="3126615" y="6089284"/>
              <a:ext cx="241794" cy="36468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067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217939"/>
            <a:ext cx="26479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789965"/>
            <a:ext cx="4068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Найти пары равных треугольников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237312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58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331640" y="1047462"/>
            <a:ext cx="2232248" cy="345638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03106" y="2852936"/>
            <a:ext cx="40985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91680" y="2856140"/>
            <a:ext cx="40985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56846" y="705732"/>
            <a:ext cx="373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115616" y="4503846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563888" y="4503846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364088" y="936564"/>
            <a:ext cx="15071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MDK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MK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MK:MD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3:4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Найти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D, DK, MK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Нижний колонтитул 1"/>
          <p:cNvSpPr txBox="1">
            <a:spLocks/>
          </p:cNvSpPr>
          <p:nvPr/>
        </p:nvSpPr>
        <p:spPr>
          <a:xfrm>
            <a:off x="6055520" y="63813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задач по теме "Треугольник"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67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780928"/>
            <a:ext cx="6319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/>
              <a:t> №169,170,181</a:t>
            </a: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055520" y="6381328"/>
            <a:ext cx="2895600" cy="3651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задач по теме "Треугольник"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6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157</Words>
  <Application>Microsoft Office PowerPoint</Application>
  <PresentationFormat>Экран (4:3)</PresentationFormat>
  <Paragraphs>63</Paragraphs>
  <Slides>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Лера</dc:creator>
  <cp:lastModifiedBy>Лера</cp:lastModifiedBy>
  <cp:revision>12</cp:revision>
  <dcterms:created xsi:type="dcterms:W3CDTF">2015-12-08T07:02:36Z</dcterms:created>
  <dcterms:modified xsi:type="dcterms:W3CDTF">2015-12-08T08:50:23Z</dcterms:modified>
</cp:coreProperties>
</file>