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12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3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287009-0676-4A54-9F11-4FE42FEA658E}" type="doc">
      <dgm:prSet loTypeId="urn:microsoft.com/office/officeart/2005/8/layout/pyramid1" loCatId="pyramid" qsTypeId="urn:microsoft.com/office/officeart/2005/8/quickstyle/simple1" qsCatId="simple" csTypeId="urn:microsoft.com/office/officeart/2005/8/colors/colorful1#1" csCatId="colorful" phldr="1"/>
      <dgm:spPr/>
    </dgm:pt>
    <dgm:pt modelId="{8A33AE41-AEBB-4341-9FF9-A9745844449A}">
      <dgm:prSet phldrT="[Текст]"/>
      <dgm:spPr/>
      <dgm:t>
        <a:bodyPr/>
        <a:lstStyle/>
        <a:p>
          <a:r>
            <a:rPr lang="ru-RU" b="1" dirty="0"/>
            <a:t>Жиры – рыба</a:t>
          </a:r>
          <a:r>
            <a:rPr lang="ru-RU" b="1"/>
            <a:t>, растительное масло </a:t>
          </a:r>
          <a:endParaRPr lang="ru-RU" b="1" dirty="0"/>
        </a:p>
      </dgm:t>
    </dgm:pt>
    <dgm:pt modelId="{43A36217-A8CC-4B7F-B08C-4BD58290F041}" type="parTrans" cxnId="{5A34882A-2FEF-4CE6-BED4-E5BDF5AA862A}">
      <dgm:prSet/>
      <dgm:spPr/>
      <dgm:t>
        <a:bodyPr/>
        <a:lstStyle/>
        <a:p>
          <a:endParaRPr lang="ru-RU"/>
        </a:p>
      </dgm:t>
    </dgm:pt>
    <dgm:pt modelId="{6821282B-04D4-4DEB-8321-A06A883DF477}" type="sibTrans" cxnId="{5A34882A-2FEF-4CE6-BED4-E5BDF5AA862A}">
      <dgm:prSet/>
      <dgm:spPr/>
      <dgm:t>
        <a:bodyPr/>
        <a:lstStyle/>
        <a:p>
          <a:endParaRPr lang="ru-RU"/>
        </a:p>
      </dgm:t>
    </dgm:pt>
    <dgm:pt modelId="{63046D02-D269-4562-96A8-CCA57E12F6CA}">
      <dgm:prSet phldrT="[Текст]"/>
      <dgm:spPr/>
      <dgm:t>
        <a:bodyPr/>
        <a:lstStyle/>
        <a:p>
          <a:r>
            <a:rPr lang="ru-RU" b="1" dirty="0"/>
            <a:t>Белки – молочные продукты, мясо, рыба</a:t>
          </a:r>
        </a:p>
      </dgm:t>
    </dgm:pt>
    <dgm:pt modelId="{E158CE62-41FB-4DF9-B683-7A44D0A6E916}" type="parTrans" cxnId="{9BAC3C1F-B1D3-4BA5-AB7E-DA3E56236503}">
      <dgm:prSet/>
      <dgm:spPr/>
      <dgm:t>
        <a:bodyPr/>
        <a:lstStyle/>
        <a:p>
          <a:endParaRPr lang="ru-RU"/>
        </a:p>
      </dgm:t>
    </dgm:pt>
    <dgm:pt modelId="{9E44C8EA-F609-4AFF-AD3B-D5AF20E14C29}" type="sibTrans" cxnId="{9BAC3C1F-B1D3-4BA5-AB7E-DA3E56236503}">
      <dgm:prSet/>
      <dgm:spPr/>
      <dgm:t>
        <a:bodyPr/>
        <a:lstStyle/>
        <a:p>
          <a:endParaRPr lang="ru-RU"/>
        </a:p>
      </dgm:t>
    </dgm:pt>
    <dgm:pt modelId="{6C62AB44-882F-48B2-B41E-4AEF5F05440C}">
      <dgm:prSet phldrT="[Текст]"/>
      <dgm:spPr/>
      <dgm:t>
        <a:bodyPr/>
        <a:lstStyle/>
        <a:p>
          <a:r>
            <a:rPr lang="ru-RU" b="1" dirty="0"/>
            <a:t>Углеводы – макаронные изделия, крупы, хлеб</a:t>
          </a:r>
        </a:p>
      </dgm:t>
    </dgm:pt>
    <dgm:pt modelId="{C5657FE2-E766-4686-BBF1-F5AA62DA8760}" type="parTrans" cxnId="{B1B51F15-8908-4E74-A4D9-3E485B2C3403}">
      <dgm:prSet/>
      <dgm:spPr/>
      <dgm:t>
        <a:bodyPr/>
        <a:lstStyle/>
        <a:p>
          <a:endParaRPr lang="ru-RU"/>
        </a:p>
      </dgm:t>
    </dgm:pt>
    <dgm:pt modelId="{F64FA42E-0C07-4360-8A9B-147317D0B4B0}" type="sibTrans" cxnId="{B1B51F15-8908-4E74-A4D9-3E485B2C3403}">
      <dgm:prSet/>
      <dgm:spPr/>
      <dgm:t>
        <a:bodyPr/>
        <a:lstStyle/>
        <a:p>
          <a:endParaRPr lang="ru-RU"/>
        </a:p>
      </dgm:t>
    </dgm:pt>
    <dgm:pt modelId="{5BEE0E10-47DE-48FE-865B-7224DC7327D0}" type="pres">
      <dgm:prSet presAssocID="{38287009-0676-4A54-9F11-4FE42FEA658E}" presName="Name0" presStyleCnt="0">
        <dgm:presLayoutVars>
          <dgm:dir/>
          <dgm:animLvl val="lvl"/>
          <dgm:resizeHandles val="exact"/>
        </dgm:presLayoutVars>
      </dgm:prSet>
      <dgm:spPr/>
    </dgm:pt>
    <dgm:pt modelId="{809EEABF-357C-4C25-961F-B997CC545FB7}" type="pres">
      <dgm:prSet presAssocID="{8A33AE41-AEBB-4341-9FF9-A9745844449A}" presName="Name8" presStyleCnt="0"/>
      <dgm:spPr/>
    </dgm:pt>
    <dgm:pt modelId="{6D8E1E3C-3C69-4DE6-B42F-C6452ACC8220}" type="pres">
      <dgm:prSet presAssocID="{8A33AE41-AEBB-4341-9FF9-A9745844449A}" presName="level" presStyleLbl="node1" presStyleIdx="0" presStyleCnt="3" custScaleX="97734">
        <dgm:presLayoutVars>
          <dgm:chMax val="1"/>
          <dgm:bulletEnabled val="1"/>
        </dgm:presLayoutVars>
      </dgm:prSet>
      <dgm:spPr/>
    </dgm:pt>
    <dgm:pt modelId="{7F3A7789-88D8-4576-9984-1EBFD08711A3}" type="pres">
      <dgm:prSet presAssocID="{8A33AE41-AEBB-4341-9FF9-A9745844449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FE1D5BC-2CC7-4F1E-8F71-B42132DF4936}" type="pres">
      <dgm:prSet presAssocID="{63046D02-D269-4562-96A8-CCA57E12F6CA}" presName="Name8" presStyleCnt="0"/>
      <dgm:spPr/>
    </dgm:pt>
    <dgm:pt modelId="{73933CC3-691F-41BB-B907-8D914E9FAEBA}" type="pres">
      <dgm:prSet presAssocID="{63046D02-D269-4562-96A8-CCA57E12F6CA}" presName="level" presStyleLbl="node1" presStyleIdx="1" presStyleCnt="3">
        <dgm:presLayoutVars>
          <dgm:chMax val="1"/>
          <dgm:bulletEnabled val="1"/>
        </dgm:presLayoutVars>
      </dgm:prSet>
      <dgm:spPr/>
    </dgm:pt>
    <dgm:pt modelId="{0D7B0D8B-B9B1-4C7B-9FAC-7D9D970430C4}" type="pres">
      <dgm:prSet presAssocID="{63046D02-D269-4562-96A8-CCA57E12F6C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CECBA8-BD10-48D8-9AE5-C1FBDA9B83A4}" type="pres">
      <dgm:prSet presAssocID="{6C62AB44-882F-48B2-B41E-4AEF5F05440C}" presName="Name8" presStyleCnt="0"/>
      <dgm:spPr/>
    </dgm:pt>
    <dgm:pt modelId="{5081838D-9CC0-45DA-A838-4B35FC07ACCC}" type="pres">
      <dgm:prSet presAssocID="{6C62AB44-882F-48B2-B41E-4AEF5F05440C}" presName="level" presStyleLbl="node1" presStyleIdx="2" presStyleCnt="3">
        <dgm:presLayoutVars>
          <dgm:chMax val="1"/>
          <dgm:bulletEnabled val="1"/>
        </dgm:presLayoutVars>
      </dgm:prSet>
      <dgm:spPr/>
    </dgm:pt>
    <dgm:pt modelId="{0F4B731F-8A18-4AE2-9519-F0CDFCAF6502}" type="pres">
      <dgm:prSet presAssocID="{6C62AB44-882F-48B2-B41E-4AEF5F05440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299440A-1589-4C54-8C23-09E8FF5EB781}" type="presOf" srcId="{63046D02-D269-4562-96A8-CCA57E12F6CA}" destId="{0D7B0D8B-B9B1-4C7B-9FAC-7D9D970430C4}" srcOrd="1" destOrd="0" presId="urn:microsoft.com/office/officeart/2005/8/layout/pyramid1"/>
    <dgm:cxn modelId="{B1B51F15-8908-4E74-A4D9-3E485B2C3403}" srcId="{38287009-0676-4A54-9F11-4FE42FEA658E}" destId="{6C62AB44-882F-48B2-B41E-4AEF5F05440C}" srcOrd="2" destOrd="0" parTransId="{C5657FE2-E766-4686-BBF1-F5AA62DA8760}" sibTransId="{F64FA42E-0C07-4360-8A9B-147317D0B4B0}"/>
    <dgm:cxn modelId="{9BAC3C1F-B1D3-4BA5-AB7E-DA3E56236503}" srcId="{38287009-0676-4A54-9F11-4FE42FEA658E}" destId="{63046D02-D269-4562-96A8-CCA57E12F6CA}" srcOrd="1" destOrd="0" parTransId="{E158CE62-41FB-4DF9-B683-7A44D0A6E916}" sibTransId="{9E44C8EA-F609-4AFF-AD3B-D5AF20E14C29}"/>
    <dgm:cxn modelId="{5A34882A-2FEF-4CE6-BED4-E5BDF5AA862A}" srcId="{38287009-0676-4A54-9F11-4FE42FEA658E}" destId="{8A33AE41-AEBB-4341-9FF9-A9745844449A}" srcOrd="0" destOrd="0" parTransId="{43A36217-A8CC-4B7F-B08C-4BD58290F041}" sibTransId="{6821282B-04D4-4DEB-8321-A06A883DF477}"/>
    <dgm:cxn modelId="{8F83578E-57EC-447C-83E4-8BFF3F8B1FDB}" type="presOf" srcId="{38287009-0676-4A54-9F11-4FE42FEA658E}" destId="{5BEE0E10-47DE-48FE-865B-7224DC7327D0}" srcOrd="0" destOrd="0" presId="urn:microsoft.com/office/officeart/2005/8/layout/pyramid1"/>
    <dgm:cxn modelId="{3F54FF8E-9E27-4886-8D23-6E809A6AAB79}" type="presOf" srcId="{6C62AB44-882F-48B2-B41E-4AEF5F05440C}" destId="{0F4B731F-8A18-4AE2-9519-F0CDFCAF6502}" srcOrd="1" destOrd="0" presId="urn:microsoft.com/office/officeart/2005/8/layout/pyramid1"/>
    <dgm:cxn modelId="{1AF0F7B3-FF04-4D4A-A6CF-9380974B3832}" type="presOf" srcId="{8A33AE41-AEBB-4341-9FF9-A9745844449A}" destId="{6D8E1E3C-3C69-4DE6-B42F-C6452ACC8220}" srcOrd="0" destOrd="0" presId="urn:microsoft.com/office/officeart/2005/8/layout/pyramid1"/>
    <dgm:cxn modelId="{E6A31EBE-26F5-4D97-AD9C-AA280D5ACE67}" type="presOf" srcId="{63046D02-D269-4562-96A8-CCA57E12F6CA}" destId="{73933CC3-691F-41BB-B907-8D914E9FAEBA}" srcOrd="0" destOrd="0" presId="urn:microsoft.com/office/officeart/2005/8/layout/pyramid1"/>
    <dgm:cxn modelId="{409DD3C4-B4B7-447C-B9FD-A2FFB3CD4130}" type="presOf" srcId="{6C62AB44-882F-48B2-B41E-4AEF5F05440C}" destId="{5081838D-9CC0-45DA-A838-4B35FC07ACCC}" srcOrd="0" destOrd="0" presId="urn:microsoft.com/office/officeart/2005/8/layout/pyramid1"/>
    <dgm:cxn modelId="{AC4FBACE-83CC-4EDB-AF77-234BA5D16AA4}" type="presOf" srcId="{8A33AE41-AEBB-4341-9FF9-A9745844449A}" destId="{7F3A7789-88D8-4576-9984-1EBFD08711A3}" srcOrd="1" destOrd="0" presId="urn:microsoft.com/office/officeart/2005/8/layout/pyramid1"/>
    <dgm:cxn modelId="{D978868C-850D-4D13-A76C-0922C7663F6E}" type="presParOf" srcId="{5BEE0E10-47DE-48FE-865B-7224DC7327D0}" destId="{809EEABF-357C-4C25-961F-B997CC545FB7}" srcOrd="0" destOrd="0" presId="urn:microsoft.com/office/officeart/2005/8/layout/pyramid1"/>
    <dgm:cxn modelId="{8D0040F0-B794-49DA-902C-A3356CDE4258}" type="presParOf" srcId="{809EEABF-357C-4C25-961F-B997CC545FB7}" destId="{6D8E1E3C-3C69-4DE6-B42F-C6452ACC8220}" srcOrd="0" destOrd="0" presId="urn:microsoft.com/office/officeart/2005/8/layout/pyramid1"/>
    <dgm:cxn modelId="{34D3B86B-010F-430C-AB7E-DFCF2393FDCA}" type="presParOf" srcId="{809EEABF-357C-4C25-961F-B997CC545FB7}" destId="{7F3A7789-88D8-4576-9984-1EBFD08711A3}" srcOrd="1" destOrd="0" presId="urn:microsoft.com/office/officeart/2005/8/layout/pyramid1"/>
    <dgm:cxn modelId="{3FA533D1-2AA1-4AA4-A1D7-F29F4125D575}" type="presParOf" srcId="{5BEE0E10-47DE-48FE-865B-7224DC7327D0}" destId="{FFE1D5BC-2CC7-4F1E-8F71-B42132DF4936}" srcOrd="1" destOrd="0" presId="urn:microsoft.com/office/officeart/2005/8/layout/pyramid1"/>
    <dgm:cxn modelId="{9FD52105-C606-4AE1-9CBB-46F33EA178B0}" type="presParOf" srcId="{FFE1D5BC-2CC7-4F1E-8F71-B42132DF4936}" destId="{73933CC3-691F-41BB-B907-8D914E9FAEBA}" srcOrd="0" destOrd="0" presId="urn:microsoft.com/office/officeart/2005/8/layout/pyramid1"/>
    <dgm:cxn modelId="{81033FFF-D02C-498A-83A6-0DDF34F4A228}" type="presParOf" srcId="{FFE1D5BC-2CC7-4F1E-8F71-B42132DF4936}" destId="{0D7B0D8B-B9B1-4C7B-9FAC-7D9D970430C4}" srcOrd="1" destOrd="0" presId="urn:microsoft.com/office/officeart/2005/8/layout/pyramid1"/>
    <dgm:cxn modelId="{25000324-4959-4456-88B4-5366508A4437}" type="presParOf" srcId="{5BEE0E10-47DE-48FE-865B-7224DC7327D0}" destId="{16CECBA8-BD10-48D8-9AE5-C1FBDA9B83A4}" srcOrd="2" destOrd="0" presId="urn:microsoft.com/office/officeart/2005/8/layout/pyramid1"/>
    <dgm:cxn modelId="{685F8E1B-DA28-4218-B61F-FA07050723F8}" type="presParOf" srcId="{16CECBA8-BD10-48D8-9AE5-C1FBDA9B83A4}" destId="{5081838D-9CC0-45DA-A838-4B35FC07ACCC}" srcOrd="0" destOrd="0" presId="urn:microsoft.com/office/officeart/2005/8/layout/pyramid1"/>
    <dgm:cxn modelId="{A75BDC3F-367F-4E5C-B53F-6C58F80BEDE8}" type="presParOf" srcId="{16CECBA8-BD10-48D8-9AE5-C1FBDA9B83A4}" destId="{0F4B731F-8A18-4AE2-9519-F0CDFCAF650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E1E3C-3C69-4DE6-B42F-C6452ACC8220}">
      <dsp:nvSpPr>
        <dsp:cNvPr id="0" name=""/>
        <dsp:cNvSpPr/>
      </dsp:nvSpPr>
      <dsp:spPr>
        <a:xfrm>
          <a:off x="3351044" y="0"/>
          <a:ext cx="3238418" cy="1477322"/>
        </a:xfrm>
        <a:prstGeom prst="trapezoid">
          <a:avLst>
            <a:gd name="adj" fmla="val 11214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b="1" kern="1200" dirty="0"/>
            <a:t>Жиры – рыба</a:t>
          </a:r>
          <a:r>
            <a:rPr lang="ru-RU" sz="3300" b="1" kern="1200"/>
            <a:t>, растительное масло </a:t>
          </a:r>
          <a:endParaRPr lang="ru-RU" sz="3300" b="1" kern="1200" dirty="0"/>
        </a:p>
      </dsp:txBody>
      <dsp:txXfrm>
        <a:off x="3351044" y="0"/>
        <a:ext cx="3238418" cy="1477322"/>
      </dsp:txXfrm>
    </dsp:sp>
    <dsp:sp modelId="{73933CC3-691F-41BB-B907-8D914E9FAEBA}">
      <dsp:nvSpPr>
        <dsp:cNvPr id="0" name=""/>
        <dsp:cNvSpPr/>
      </dsp:nvSpPr>
      <dsp:spPr>
        <a:xfrm>
          <a:off x="1656751" y="1477322"/>
          <a:ext cx="6627005" cy="1477322"/>
        </a:xfrm>
        <a:prstGeom prst="trapezoid">
          <a:avLst>
            <a:gd name="adj" fmla="val 11214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b="1" kern="1200" dirty="0"/>
            <a:t>Белки – молочные продукты, мясо, рыба</a:t>
          </a:r>
        </a:p>
      </dsp:txBody>
      <dsp:txXfrm>
        <a:off x="2816477" y="1477322"/>
        <a:ext cx="4307553" cy="1477322"/>
      </dsp:txXfrm>
    </dsp:sp>
    <dsp:sp modelId="{5081838D-9CC0-45DA-A838-4B35FC07ACCC}">
      <dsp:nvSpPr>
        <dsp:cNvPr id="0" name=""/>
        <dsp:cNvSpPr/>
      </dsp:nvSpPr>
      <dsp:spPr>
        <a:xfrm>
          <a:off x="0" y="2954644"/>
          <a:ext cx="9940508" cy="1477322"/>
        </a:xfrm>
        <a:prstGeom prst="trapezoid">
          <a:avLst>
            <a:gd name="adj" fmla="val 11214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b="1" kern="1200" dirty="0"/>
            <a:t>Углеводы – макаронные изделия, крупы, хлеб</a:t>
          </a:r>
        </a:p>
      </dsp:txBody>
      <dsp:txXfrm>
        <a:off x="1739588" y="2954644"/>
        <a:ext cx="6461330" cy="1477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«Правильное питание – залог здоровья»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Автор: преподаватель английского языка Мишкарева Е.А.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МБОУ СОШ 2, г. Ступино</a:t>
            </a:r>
          </a:p>
        </p:txBody>
      </p:sp>
    </p:spTree>
    <p:extLst>
      <p:ext uri="{BB962C8B-B14F-4D97-AF65-F5344CB8AC3E}">
        <p14:creationId xmlns:p14="http://schemas.microsoft.com/office/powerpoint/2010/main" val="122727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Здоровый образ жизни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/>
              <a:t>Правильное питание</a:t>
            </a:r>
          </a:p>
          <a:p>
            <a:r>
              <a:rPr lang="ru-RU" sz="2800" dirty="0"/>
              <a:t>Активный образ жизни</a:t>
            </a:r>
          </a:p>
          <a:p>
            <a:r>
              <a:rPr lang="ru-RU" sz="2800" dirty="0"/>
              <a:t>Занятия спортом</a:t>
            </a:r>
          </a:p>
          <a:p>
            <a:r>
              <a:rPr lang="ru-RU" sz="2800" dirty="0"/>
              <a:t>Соблюдение правил гигиены</a:t>
            </a:r>
          </a:p>
          <a:p>
            <a:r>
              <a:rPr lang="ru-RU" sz="2800" dirty="0"/>
              <a:t>Закаливание</a:t>
            </a:r>
          </a:p>
          <a:p>
            <a:r>
              <a:rPr lang="ru-RU" sz="2800" dirty="0"/>
              <a:t>Режим дня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920355" y="2125663"/>
            <a:ext cx="2855277" cy="3778250"/>
          </a:xfrm>
        </p:spPr>
      </p:pic>
    </p:spTree>
    <p:extLst>
      <p:ext uri="{BB962C8B-B14F-4D97-AF65-F5344CB8AC3E}">
        <p14:creationId xmlns:p14="http://schemas.microsoft.com/office/powerpoint/2010/main" val="281119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Фаст</a:t>
            </a:r>
            <a:r>
              <a:rPr lang="ru-RU" b="1" dirty="0"/>
              <a:t> </a:t>
            </a:r>
            <a:r>
              <a:rPr lang="ru-RU" b="1" dirty="0" err="1"/>
              <a:t>фуд</a:t>
            </a:r>
            <a:r>
              <a:rPr lang="ru-RU" b="1" dirty="0"/>
              <a:t> – польза или вред 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66974" y="2133600"/>
            <a:ext cx="6236102" cy="3777622"/>
          </a:xfrm>
        </p:spPr>
        <p:txBody>
          <a:bodyPr>
            <a:noAutofit/>
          </a:bodyPr>
          <a:lstStyle/>
          <a:p>
            <a:r>
              <a:rPr lang="ru-RU" sz="2400" dirty="0"/>
              <a:t>Содержит канцерогены                   </a:t>
            </a:r>
            <a:r>
              <a:rPr lang="ru-RU" sz="2400" b="1" dirty="0"/>
              <a:t>вызывают рак</a:t>
            </a:r>
          </a:p>
          <a:p>
            <a:r>
              <a:rPr lang="ru-RU" sz="2400" dirty="0"/>
              <a:t>Пищевые добавки (Е)            аллергия</a:t>
            </a:r>
          </a:p>
          <a:p>
            <a:r>
              <a:rPr lang="ru-RU" sz="2400" dirty="0"/>
              <a:t>Жиры и </a:t>
            </a:r>
            <a:r>
              <a:rPr lang="ru-RU" sz="2400" dirty="0" err="1"/>
              <a:t>трансжиры</a:t>
            </a:r>
            <a:r>
              <a:rPr lang="ru-RU" sz="2400" dirty="0"/>
              <a:t> (спред, маргарин, кондитерский жир)                    </a:t>
            </a:r>
            <a:r>
              <a:rPr lang="ru-RU" sz="2400" b="1" dirty="0"/>
              <a:t>сердечно-сосудистые заболевания</a:t>
            </a:r>
          </a:p>
          <a:p>
            <a:r>
              <a:rPr lang="ru-RU" sz="2400" dirty="0"/>
              <a:t>Красители, подсластители, усилители вкуса </a:t>
            </a:r>
          </a:p>
          <a:p>
            <a:pPr marL="0" indent="0">
              <a:buNone/>
            </a:pPr>
            <a:r>
              <a:rPr lang="ru-RU" sz="2400" b="1" dirty="0"/>
              <a:t>Авитаминоз,  проблемы с пищеварением, заболевания печени и почек, лишний вес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91372" y="1905000"/>
            <a:ext cx="4631281" cy="4034117"/>
          </a:xfrm>
        </p:spPr>
      </p:pic>
      <p:sp>
        <p:nvSpPr>
          <p:cNvPr id="12" name="Стрелка: вправо 11"/>
          <p:cNvSpPr/>
          <p:nvPr/>
        </p:nvSpPr>
        <p:spPr>
          <a:xfrm>
            <a:off x="4978209" y="2076711"/>
            <a:ext cx="11423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: вправо 12"/>
          <p:cNvSpPr/>
          <p:nvPr/>
        </p:nvSpPr>
        <p:spPr>
          <a:xfrm>
            <a:off x="4402944" y="299326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: вправо 13"/>
          <p:cNvSpPr/>
          <p:nvPr/>
        </p:nvSpPr>
        <p:spPr>
          <a:xfrm>
            <a:off x="5924668" y="378009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62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Необходимый рацион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0917" y="1264554"/>
            <a:ext cx="10381130" cy="5448218"/>
          </a:xfrm>
        </p:spPr>
        <p:txBody>
          <a:bodyPr>
            <a:normAutofit fontScale="25000" lnSpcReduction="20000"/>
          </a:bodyPr>
          <a:lstStyle/>
          <a:p>
            <a:pPr lvl="0" fontAlgn="base"/>
            <a:r>
              <a:rPr lang="ru-RU" sz="7400" dirty="0"/>
              <a:t>Мясо – примерно 200 грамм;</a:t>
            </a:r>
          </a:p>
          <a:p>
            <a:pPr lvl="0" fontAlgn="base"/>
            <a:r>
              <a:rPr lang="ru-RU" sz="7400" dirty="0"/>
              <a:t>Творог - 60 грамм;</a:t>
            </a:r>
          </a:p>
          <a:p>
            <a:pPr lvl="0" fontAlgn="base"/>
            <a:r>
              <a:rPr lang="ru-RU" sz="7400" dirty="0"/>
              <a:t>Молочные продукты – около 500 мл;</a:t>
            </a:r>
          </a:p>
          <a:p>
            <a:pPr lvl="0" fontAlgn="base"/>
            <a:r>
              <a:rPr lang="ru-RU" sz="7400" dirty="0"/>
              <a:t>1 яйцо;</a:t>
            </a:r>
          </a:p>
          <a:p>
            <a:pPr lvl="0" fontAlgn="base"/>
            <a:r>
              <a:rPr lang="ru-RU" sz="7400" dirty="0"/>
              <a:t>Сыр – примерно 10-15 грамм ежедневно</a:t>
            </a:r>
          </a:p>
          <a:p>
            <a:pPr lvl="0" fontAlgn="base"/>
            <a:r>
              <a:rPr lang="ru-RU" sz="7400" dirty="0"/>
              <a:t>Рыба – от 60 до 70 грамм;</a:t>
            </a:r>
          </a:p>
          <a:p>
            <a:pPr lvl="0" fontAlgn="base"/>
            <a:r>
              <a:rPr lang="ru-RU" sz="7400" dirty="0"/>
              <a:t>Сладости – до 100 грамм;</a:t>
            </a:r>
          </a:p>
          <a:p>
            <a:pPr lvl="0" fontAlgn="base"/>
            <a:r>
              <a:rPr lang="ru-RU" sz="7400" dirty="0"/>
              <a:t>Хлеб – от 300 до 400 грамм (в том числе ржаной хлеб в количестве до 150 грамм);</a:t>
            </a:r>
          </a:p>
          <a:p>
            <a:pPr lvl="0" fontAlgn="base"/>
            <a:r>
              <a:rPr lang="ru-RU" sz="7400" dirty="0"/>
              <a:t>Макаронные изделия или крупы – около 60 грамм (один раз в неделю заменяют бобовые в том же количестве)</a:t>
            </a:r>
          </a:p>
          <a:p>
            <a:pPr lvl="0" fontAlgn="base"/>
            <a:r>
              <a:rPr lang="ru-RU" sz="7400" dirty="0"/>
              <a:t>Овощи - 300-350 грамм;</a:t>
            </a:r>
          </a:p>
          <a:p>
            <a:pPr lvl="0" fontAlgn="base"/>
            <a:r>
              <a:rPr lang="ru-RU" sz="7400" dirty="0"/>
              <a:t>Свежие фрукты – от 150 до 300 грамм;</a:t>
            </a:r>
          </a:p>
          <a:p>
            <a:pPr lvl="0" fontAlgn="base"/>
            <a:r>
              <a:rPr lang="ru-RU" sz="7400" dirty="0"/>
              <a:t>Сушеные фрукты – около 25 грамм</a:t>
            </a:r>
          </a:p>
          <a:p>
            <a:pPr lvl="0" fontAlgn="base"/>
            <a:r>
              <a:rPr lang="ru-RU" sz="7400" dirty="0"/>
              <a:t>Сливочное масло – от 30 до 40 грамм;</a:t>
            </a:r>
          </a:p>
          <a:p>
            <a:pPr lvl="0" fontAlgn="base"/>
            <a:r>
              <a:rPr lang="ru-RU" sz="7400" dirty="0"/>
              <a:t>Растительное масло – от 15 до 20 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36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Меню подростка на день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889801"/>
              </p:ext>
            </p:extLst>
          </p:nvPr>
        </p:nvGraphicFramePr>
        <p:xfrm>
          <a:off x="1344706" y="1312432"/>
          <a:ext cx="9843247" cy="5400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111">
                  <a:extLst>
                    <a:ext uri="{9D8B030D-6E8A-4147-A177-3AD203B41FA5}">
                      <a16:colId xmlns:a16="http://schemas.microsoft.com/office/drawing/2014/main" val="4214500969"/>
                    </a:ext>
                  </a:extLst>
                </a:gridCol>
                <a:gridCol w="7114136">
                  <a:extLst>
                    <a:ext uri="{9D8B030D-6E8A-4147-A177-3AD203B41FA5}">
                      <a16:colId xmlns:a16="http://schemas.microsoft.com/office/drawing/2014/main" val="3323790213"/>
                    </a:ext>
                  </a:extLst>
                </a:gridCol>
              </a:tblGrid>
              <a:tr h="623525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Прием пищи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Продукты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752554"/>
                  </a:ext>
                </a:extLst>
              </a:tr>
              <a:tr h="1540907">
                <a:tc>
                  <a:txBody>
                    <a:bodyPr/>
                    <a:lstStyle/>
                    <a:p>
                      <a:r>
                        <a:rPr lang="ru-RU" b="1" dirty="0"/>
                        <a:t>Завтрак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300гр. Молочной каши, блюдо из творога, омлет, яичница + овощи, сухофрукты, ягоды + 200мл напитка.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33425"/>
                  </a:ext>
                </a:extLst>
              </a:tr>
              <a:tr h="1078635">
                <a:tc>
                  <a:txBody>
                    <a:bodyPr/>
                    <a:lstStyle/>
                    <a:p>
                      <a:r>
                        <a:rPr lang="ru-RU" b="1" dirty="0"/>
                        <a:t>Обед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250мл супа, 100гр овощного салата, основное блюдо – 300гр + напиток 200мл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512382"/>
                  </a:ext>
                </a:extLst>
              </a:tr>
              <a:tr h="1078635">
                <a:tc>
                  <a:txBody>
                    <a:bodyPr/>
                    <a:lstStyle/>
                    <a:p>
                      <a:r>
                        <a:rPr lang="ru-RU" b="1" dirty="0"/>
                        <a:t>Полдник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Молочные продукты, выпечка, фрукты – 100гр + напиток 150-200мл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989738"/>
                  </a:ext>
                </a:extLst>
              </a:tr>
              <a:tr h="1078635">
                <a:tc>
                  <a:txBody>
                    <a:bodyPr/>
                    <a:lstStyle/>
                    <a:p>
                      <a:r>
                        <a:rPr lang="ru-RU" b="1" dirty="0"/>
                        <a:t>Ужин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Основное блюдо 300гр (рыба с овощами, творожная запеканка, каша) + напиток 200мл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713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90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Пирамида здорового питания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279903"/>
              </p:ext>
            </p:extLst>
          </p:nvPr>
        </p:nvGraphicFramePr>
        <p:xfrm>
          <a:off x="1564105" y="1479884"/>
          <a:ext cx="9940508" cy="443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Правила здорового 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4099" y="1387736"/>
            <a:ext cx="10310513" cy="5163671"/>
          </a:xfrm>
        </p:spPr>
        <p:txBody>
          <a:bodyPr>
            <a:normAutofit/>
          </a:bodyPr>
          <a:lstStyle/>
          <a:p>
            <a:r>
              <a:rPr lang="ru-RU" sz="2400" dirty="0"/>
              <a:t>Употребляйте разнообразную пищу из всех групп продуктов каждый день</a:t>
            </a:r>
          </a:p>
          <a:p>
            <a:r>
              <a:rPr lang="ru-RU" sz="2400" dirty="0"/>
              <a:t>Употребляйте больше продуктов богатых клетчаткой (овощи, фрукты, зерновые, крупы)</a:t>
            </a:r>
          </a:p>
          <a:p>
            <a:r>
              <a:rPr lang="ru-RU" sz="2400" dirty="0"/>
              <a:t>Балансируйте употребление блюд и продуктов из различных групп</a:t>
            </a:r>
          </a:p>
          <a:p>
            <a:r>
              <a:rPr lang="ru-RU" sz="2400" dirty="0"/>
              <a:t>Ограничивайте потребление чистого сахара и соли </a:t>
            </a:r>
          </a:p>
          <a:p>
            <a:r>
              <a:rPr lang="ru-RU" sz="2400" dirty="0"/>
              <a:t>Ешьте регулярно небольшими порциями без больших перерывов</a:t>
            </a:r>
          </a:p>
          <a:p>
            <a:r>
              <a:rPr lang="ru-RU" sz="2400" dirty="0"/>
              <a:t>Пейте достаточное количество чистой питьевой воды</a:t>
            </a:r>
          </a:p>
        </p:txBody>
      </p:sp>
    </p:spTree>
    <p:extLst>
      <p:ext uri="{BB962C8B-B14F-4D97-AF65-F5344CB8AC3E}">
        <p14:creationId xmlns:p14="http://schemas.microsoft.com/office/powerpoint/2010/main" val="369423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</TotalTime>
  <Words>317</Words>
  <Application>Microsoft Office PowerPoint</Application>
  <PresentationFormat>Широкоэкранный</PresentationFormat>
  <Paragraphs>53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«Правильное питание – залог здоровья»</vt:lpstr>
      <vt:lpstr>Здоровый образ жизни</vt:lpstr>
      <vt:lpstr>Фаст фуд – польза или вред ? </vt:lpstr>
      <vt:lpstr>Необходимый рацион </vt:lpstr>
      <vt:lpstr>Меню подростка на день</vt:lpstr>
      <vt:lpstr>Пирамида здорового питания</vt:lpstr>
      <vt:lpstr>Правила здорового питания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«Правильное питание – залог здоровья»</dc:title>
  <dc:creator>Елена Мишкарева</dc:creator>
  <cp:lastModifiedBy>Елена Мишкарева</cp:lastModifiedBy>
  <cp:revision>20</cp:revision>
  <dcterms:created xsi:type="dcterms:W3CDTF">2017-05-15T16:44:14Z</dcterms:created>
  <dcterms:modified xsi:type="dcterms:W3CDTF">2017-05-21T12:18:37Z</dcterms:modified>
</cp:coreProperties>
</file>