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5" r:id="rId3"/>
    <p:sldId id="266" r:id="rId4"/>
    <p:sldId id="267" r:id="rId5"/>
    <p:sldId id="275" r:id="rId6"/>
    <p:sldId id="276" r:id="rId7"/>
    <p:sldId id="277" r:id="rId8"/>
    <p:sldId id="268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9" r:id="rId17"/>
    <p:sldId id="273" r:id="rId18"/>
    <p:sldId id="274" r:id="rId19"/>
  </p:sldIdLst>
  <p:sldSz cx="9144000" cy="6858000" type="screen4x3"/>
  <p:notesSz cx="6858000" cy="9144000"/>
  <p:custDataLst>
    <p:tags r:id="rId21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2" d="100"/>
          <a:sy n="72" d="100"/>
        </p:scale>
        <p:origin x="-68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E705D4-99B0-46A0-9B13-B5CF8DC155DA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9D29AC-7B45-4C62-B201-2BF412E21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2388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D29AC-7B45-4C62-B201-2BF412E2133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8348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D29AC-7B45-4C62-B201-2BF412E2133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D29AC-7B45-4C62-B201-2BF412E21336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alphaModFix amt="3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мка 4"/>
          <p:cNvSpPr/>
          <p:nvPr userDrawn="1"/>
        </p:nvSpPr>
        <p:spPr>
          <a:xfrm rot="350073" flipH="1" flipV="1">
            <a:off x="542060" y="1095202"/>
            <a:ext cx="7901695" cy="5136146"/>
          </a:xfrm>
          <a:prstGeom prst="frame">
            <a:avLst>
              <a:gd name="adj1" fmla="val 4308"/>
            </a:avLst>
          </a:prstGeom>
          <a:blipFill dpi="0" rotWithShape="0">
            <a:blip r:embed="rId2"/>
            <a:srcRect/>
            <a:stretch>
              <a:fillRect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Блок-схема: узел 19"/>
          <p:cNvSpPr/>
          <p:nvPr userDrawn="1"/>
        </p:nvSpPr>
        <p:spPr>
          <a:xfrm>
            <a:off x="804444" y="4954744"/>
            <a:ext cx="948597" cy="742401"/>
          </a:xfrm>
          <a:prstGeom prst="flowChartConnector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мка 5"/>
          <p:cNvSpPr/>
          <p:nvPr userDrawn="1"/>
        </p:nvSpPr>
        <p:spPr>
          <a:xfrm>
            <a:off x="291804" y="332656"/>
            <a:ext cx="8600675" cy="6336704"/>
          </a:xfrm>
          <a:prstGeom prst="frame">
            <a:avLst>
              <a:gd name="adj1" fmla="val 2954"/>
            </a:avLst>
          </a:prstGeom>
          <a:blipFill>
            <a:blip r:embed="rId2"/>
            <a:stretch>
              <a:fillRect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Блок-схема: узел 24"/>
          <p:cNvSpPr/>
          <p:nvPr userDrawn="1"/>
        </p:nvSpPr>
        <p:spPr>
          <a:xfrm>
            <a:off x="8161364" y="202166"/>
            <a:ext cx="863096" cy="753369"/>
          </a:xfrm>
          <a:prstGeom prst="flowChartConnector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узел 27"/>
          <p:cNvSpPr/>
          <p:nvPr userDrawn="1"/>
        </p:nvSpPr>
        <p:spPr>
          <a:xfrm>
            <a:off x="6444208" y="5578653"/>
            <a:ext cx="936104" cy="742402"/>
          </a:xfrm>
          <a:prstGeom prst="flowChartConnector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ln>
            <a:solidFill>
              <a:srgbClr val="7030A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узел 28"/>
          <p:cNvSpPr/>
          <p:nvPr userDrawn="1"/>
        </p:nvSpPr>
        <p:spPr>
          <a:xfrm>
            <a:off x="6982986" y="703472"/>
            <a:ext cx="885445" cy="709304"/>
          </a:xfrm>
          <a:prstGeom prst="flowChartConnector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 userDrawn="1"/>
        </p:nvSpPr>
        <p:spPr>
          <a:xfrm>
            <a:off x="3750200" y="5325944"/>
            <a:ext cx="857805" cy="648072"/>
          </a:xfrm>
          <a:prstGeom prst="flowChartConnector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узел 23"/>
          <p:cNvSpPr/>
          <p:nvPr userDrawn="1"/>
        </p:nvSpPr>
        <p:spPr>
          <a:xfrm>
            <a:off x="135218" y="188638"/>
            <a:ext cx="1340437" cy="1224138"/>
          </a:xfrm>
          <a:prstGeom prst="flowChartConnector">
            <a:avLst/>
          </a:prstGeom>
          <a:blipFill>
            <a:blip r:embed="rId8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\</a:t>
            </a:r>
            <a:endParaRPr lang="ru-RU" dirty="0"/>
          </a:p>
        </p:txBody>
      </p:sp>
      <p:sp>
        <p:nvSpPr>
          <p:cNvPr id="27" name="Блок-схема: узел 26"/>
          <p:cNvSpPr/>
          <p:nvPr userDrawn="1"/>
        </p:nvSpPr>
        <p:spPr>
          <a:xfrm>
            <a:off x="2555776" y="306419"/>
            <a:ext cx="864096" cy="649116"/>
          </a:xfrm>
          <a:prstGeom prst="flowChartConnector">
            <a:avLst/>
          </a:prstGeom>
          <a:blipFill>
            <a:blip r:embed="rId9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узел 25"/>
          <p:cNvSpPr/>
          <p:nvPr userDrawn="1"/>
        </p:nvSpPr>
        <p:spPr>
          <a:xfrm>
            <a:off x="4932040" y="508358"/>
            <a:ext cx="936104" cy="630268"/>
          </a:xfrm>
          <a:prstGeom prst="flowChartConnector">
            <a:avLst/>
          </a:prstGeom>
          <a:blipFill>
            <a:blip r:embed="rId10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 userDrawn="1"/>
        </p:nvSpPr>
        <p:spPr>
          <a:xfrm>
            <a:off x="201096" y="6068345"/>
            <a:ext cx="770504" cy="611997"/>
          </a:xfrm>
          <a:prstGeom prst="flowChartConnector">
            <a:avLst/>
          </a:prstGeom>
          <a:blipFill>
            <a:blip r:embed="rId11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 userDrawn="1"/>
        </p:nvSpPr>
        <p:spPr>
          <a:xfrm>
            <a:off x="8161364" y="6019567"/>
            <a:ext cx="792089" cy="633813"/>
          </a:xfrm>
          <a:prstGeom prst="flowChartConnector">
            <a:avLst/>
          </a:prstGeom>
          <a:blipFill>
            <a:blip r:embed="rId1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068"/>
            </a:avLst>
          </a:prstGeom>
          <a:blipFill>
            <a:blip r:embed="rId13"/>
            <a:stretch>
              <a:fillRect/>
            </a:stretch>
          </a:blipFill>
          <a:ln>
            <a:solidFill>
              <a:srgbClr val="7030A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94716" y="3861356"/>
            <a:ext cx="6400800" cy="1343000"/>
          </a:xfrm>
          <a:noFill/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5941" y="1987823"/>
            <a:ext cx="7772400" cy="1470025"/>
          </a:xfrm>
          <a:noFill/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7226124" y="6619673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Georgia" pitchFamily="18" charset="0"/>
              </a:rPr>
              <a:t>vedvalya</a:t>
            </a:r>
            <a:endParaRPr lang="ru-RU" sz="12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Georgia" pitchFamily="18" charset="0"/>
            </a:endParaRP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95435-1C6A-4EFF-B8D1-E9FDC4D8277B}" type="datetimeFigureOut">
              <a:rPr lang="ru-RU"/>
              <a:pPr>
                <a:defRPr/>
              </a:pPr>
              <a:t>13.06.2017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65C12-DF3B-48C0-AC40-1A4AA6ED46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9326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03B60-6E77-40F3-A455-45AC2B70BD71}" type="datetimeFigureOut">
              <a:rPr lang="ru-RU"/>
              <a:pPr>
                <a:defRPr/>
              </a:pPr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CC8FF-D435-4340-9369-CACA359860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975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6ACC-415E-4EAA-9878-58F05BCB0455}" type="datetimeFigureOut">
              <a:rPr lang="ru-RU"/>
              <a:pPr>
                <a:defRPr/>
              </a:pPr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04045-A2C5-495F-91AB-25909C8B38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348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0A1AA-3B15-437B-8299-C08BB15CEC3F}" type="datetimeFigureOut">
              <a:rPr lang="ru-RU"/>
              <a:pPr>
                <a:defRPr/>
              </a:pPr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1746C-2B55-4C70-A030-E4012C07D9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5645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9D6A2-9946-4814-81F6-0ADB9688BE19}" type="datetimeFigureOut">
              <a:rPr lang="ru-RU"/>
              <a:pPr>
                <a:defRPr/>
              </a:pPr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AE03F-714A-48FE-97D5-28E170ECAB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6926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AF945-92FB-420E-8269-F3399F8C6016}" type="datetimeFigureOut">
              <a:rPr lang="ru-RU"/>
              <a:pPr>
                <a:defRPr/>
              </a:pPr>
              <a:t>13.06.2017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326D3-6C4B-4D15-8F36-A6F396CAC7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9209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128A0-50FE-49A5-8F54-C50A5DB1E8C7}" type="datetimeFigureOut">
              <a:rPr lang="ru-RU"/>
              <a:pPr>
                <a:defRPr/>
              </a:pPr>
              <a:t>13.06.2017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6ADED-E914-4D9D-9CA8-C658AD4EC4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246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0FFC0-30F2-4ACF-8FEC-A3A56243B1BE}" type="datetimeFigureOut">
              <a:rPr lang="ru-RU"/>
              <a:pPr>
                <a:defRPr/>
              </a:pPr>
              <a:t>13.06.2017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AFD3B-14F6-494B-B0E3-34C28BB0D0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0703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FD82B-F328-4E8B-A8FE-6B7DDDD9A851}" type="datetimeFigureOut">
              <a:rPr lang="ru-RU"/>
              <a:pPr>
                <a:defRPr/>
              </a:pPr>
              <a:t>13.06.2017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55867-961A-45F1-B2AC-C53EA0D88F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3197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EDF52-9E96-4383-8D6A-A38F20C21FC8}" type="datetimeFigureOut">
              <a:rPr lang="ru-RU"/>
              <a:pPr>
                <a:defRPr/>
              </a:pPr>
              <a:t>13.06.2017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6E871-8EFB-42E5-9342-5EAC097AF7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603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D1867-121F-4059-A4AB-CD9E6BF4FF3B}" type="datetimeFigureOut">
              <a:rPr lang="ru-RU"/>
              <a:pPr>
                <a:defRPr/>
              </a:pPr>
              <a:t>13.06.2017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2AD00-5FC5-421D-9EB6-33A31542EE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2808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узел 2"/>
          <p:cNvSpPr/>
          <p:nvPr userDrawn="1"/>
        </p:nvSpPr>
        <p:spPr>
          <a:xfrm>
            <a:off x="179512" y="188640"/>
            <a:ext cx="1008112" cy="864096"/>
          </a:xfrm>
          <a:prstGeom prst="flowChartConnector">
            <a:avLst/>
          </a:prstGeom>
          <a:blipFill>
            <a:blip r:embed="rId14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00392" y="5444652"/>
            <a:ext cx="929184" cy="1368724"/>
          </a:xfrm>
          <a:prstGeom prst="rect">
            <a:avLst/>
          </a:prstGeom>
        </p:spPr>
      </p:pic>
      <p:sp>
        <p:nvSpPr>
          <p:cNvPr id="9" name="Рамка 8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74"/>
            </a:avLst>
          </a:prstGeom>
          <a:blipFill>
            <a:blip r:embed="rId13"/>
            <a:stretch>
              <a:fillRect/>
            </a:stretch>
          </a:blipFill>
          <a:ln>
            <a:solidFill>
              <a:schemeClr val="bg2">
                <a:lumMod val="5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843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9039BE-E56C-477E-837E-A83752343578}" type="datetimeFigureOut">
              <a:rPr lang="ru-RU"/>
              <a:pPr>
                <a:defRPr/>
              </a:pPr>
              <a:t>13.06.2017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CA0A7B-A541-4AB6-A0E5-32F92CCE60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31597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1357290" y="1071546"/>
            <a:ext cx="6552728" cy="3442704"/>
          </a:xfr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ru-RU" sz="5400" b="1" i="1" dirty="0" smtClean="0">
                <a:ln w="10541" cmpd="sng">
                  <a:solidFill>
                    <a:schemeClr val="tx2">
                      <a:lumMod val="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Georgia" pitchFamily="18" charset="0"/>
              </a:rPr>
              <a:t>Углы. </a:t>
            </a:r>
            <a:br>
              <a:rPr lang="ru-RU" sz="5400" b="1" i="1" dirty="0" smtClean="0">
                <a:ln w="10541" cmpd="sng">
                  <a:solidFill>
                    <a:schemeClr val="tx2">
                      <a:lumMod val="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5400" b="1" i="1" dirty="0" smtClean="0">
                <a:ln w="10541" cmpd="sng">
                  <a:solidFill>
                    <a:schemeClr val="tx2">
                      <a:lumMod val="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Georgia" pitchFamily="18" charset="0"/>
              </a:rPr>
              <a:t>Виды углов.</a:t>
            </a:r>
            <a:br>
              <a:rPr lang="ru-RU" sz="5400" b="1" i="1" dirty="0" smtClean="0">
                <a:ln w="10541" cmpd="sng">
                  <a:solidFill>
                    <a:schemeClr val="tx2">
                      <a:lumMod val="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5400" b="1" i="1" dirty="0" smtClean="0">
                <a:ln w="10541" cmpd="sng">
                  <a:solidFill>
                    <a:schemeClr val="tx2">
                      <a:lumMod val="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Georgia" pitchFamily="18" charset="0"/>
              </a:rPr>
              <a:t/>
            </a:r>
            <a:br>
              <a:rPr lang="ru-RU" sz="5400" b="1" i="1" dirty="0" smtClean="0">
                <a:ln w="10541" cmpd="sng">
                  <a:solidFill>
                    <a:schemeClr val="tx2">
                      <a:lumMod val="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5400" b="1" i="1" dirty="0" smtClean="0">
                <a:ln w="10541" cmpd="sng">
                  <a:solidFill>
                    <a:schemeClr val="tx2">
                      <a:lumMod val="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Georgia" pitchFamily="18" charset="0"/>
              </a:rPr>
              <a:t>7 класс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1868" y="442913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Государственное казенное общеобразовательное учреждение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Краснодарского края специальная (коррекционная)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школа № 10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VIII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вида г. Белореченска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(ГКОУ школа № 10 г. Белореченска)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математики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Панько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Т.В.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214290"/>
            <a:ext cx="7500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Какой угол образуют стрелки часов в 9.00,   15.00,   16.00,   6.00 часов?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5" name="Рисунок 1" descr="http://images.freeimages.com/images/premium/previews/2575/25754791-nine-clock-isolat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00174"/>
            <a:ext cx="2643206" cy="2410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Рисунок 7" descr="http://st.depositphotos.com/1005682/1436/i/950/depositphotos_14369379-stock-photo-isolated-white-clock-at-thre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500174"/>
            <a:ext cx="2500330" cy="2225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Рисунок 4" descr="http://m.educationquizzes.com/library/KS1-Maths/Moving-and-Turning-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68236" y="4071942"/>
            <a:ext cx="2708477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Рисунок 10" descr="https://im0-tub-ru.yandex.net/i?id=9b00ca47d466622923b601c649b2a98d&amp;n=33&amp;h=215&amp;w=17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3714752"/>
            <a:ext cx="2330473" cy="2804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357290" y="0"/>
            <a:ext cx="778671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сказке об углах квадрата брат – треугольник отпилил квадрату углы.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214678" y="1285860"/>
            <a:ext cx="1357322" cy="1414466"/>
          </a:xfrm>
          <a:prstGeom prst="rect">
            <a:avLst/>
          </a:prstGeom>
          <a:solidFill>
            <a:srgbClr val="D99594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3" name="Рисунок 16" descr="http://www.abcteach.com/free/h/hexagonrgb.jpg"/>
          <p:cNvPicPr>
            <a:picLocks noChangeAspect="1" noChangeArrowheads="1"/>
          </p:cNvPicPr>
          <p:nvPr/>
        </p:nvPicPr>
        <p:blipFill>
          <a:blip r:embed="rId2" cstate="print"/>
          <a:srcRect l="6365" t="8538" r="4526" b="6296"/>
          <a:stretch>
            <a:fillRect/>
          </a:stretch>
        </p:blipFill>
        <p:spPr bwMode="auto">
          <a:xfrm>
            <a:off x="3286116" y="4786322"/>
            <a:ext cx="200026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214282" y="1071547"/>
            <a:ext cx="8715436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Жили два брата                                                 Но настала ночь, и к брату,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Треугольник с Квадратом                                Натыкаясь на столы,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Старший – квадратный,                               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Младший лезет воровато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Добродушный,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прятный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                               Срезать старшему углы.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Младший – треугольный                                 Уходя, сказал: «Приятных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Вечно недовольный.                                     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 тебе желаю снов!»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Стал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распрашивать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Квадрат:                           «Спать ложился – был квадратным,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«Почему ты злишься, брат?»                            А проснешься без углов!»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Тот кричит ему: «Смотри,                               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на утро младший брат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 полней меня и шире,                                  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Страшной мести был не рад.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меня углов лишь три,                                     Поглядел он – нет квадрата,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тебя же их четыре».                                        Онемел…Стоял без слов…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Квадрат ответил: «Брат!                               Вот так месть! Теперь у брата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же старше – я Квадрат».                                 Восемь новеньких углов!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сказал еще нежней: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«Неизвестно, кто нужней!»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Какими были углы у квадрата и каким стали?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285728"/>
            <a:ext cx="664373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Какой предмет домашнего обихода дает представление об углах? </a:t>
            </a:r>
          </a:p>
          <a:p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это углы?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Рисунок 19" descr="https://im0-tub-ru.yandex.net/i?id=ff0f160010bf515da7fa41d254d18211&amp;n=33&amp;h=215&amp;w=4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643182"/>
            <a:ext cx="615465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892971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Какой угол образует клюв вороны,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когда: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 «Ворона сыр во рту держала»?           в)  а когда «Ворона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каркнула во все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воронье горло»?                              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9" name="Рисунок 28" descr="http://i.mirdetstva5.ru/u/b0/2d475e3ebf11e6b17ba7bf0aee9387/-/%D0%92%D0%BE%D1%80%D0%BE%D0%BD%D0%B0%20%D0%B8%20%D0%BB%D0%B8%D1%81%D0%B8%D1%86%D0%B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357430"/>
            <a:ext cx="387132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Рисунок 25" descr="http://legenda-rockclub.spb.ru/img/2442ff2d2d4ce1e421333f99bf7dac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571744"/>
            <a:ext cx="424025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285984" y="500042"/>
            <a:ext cx="892971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457200"/>
            <a:ext cx="21993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43042" y="357166"/>
            <a:ext cx="72152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Какой угол образуется между телом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Ивашки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лопатой, когда Баба Яга сажает его в печь? 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61" name="Рисунок 31" descr="https://www.metod-kopilka.ru/images/doc/13/7008/img7.jpg"/>
          <p:cNvPicPr>
            <a:picLocks noChangeAspect="1" noChangeArrowheads="1"/>
          </p:cNvPicPr>
          <p:nvPr/>
        </p:nvPicPr>
        <p:blipFill>
          <a:blip r:embed="rId2"/>
          <a:srcRect l="16786" t="50952" r="6717"/>
          <a:stretch>
            <a:fillRect/>
          </a:stretch>
        </p:blipFill>
        <p:spPr bwMode="auto">
          <a:xfrm>
            <a:off x="1071538" y="2357430"/>
            <a:ext cx="6862441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85852" y="142852"/>
            <a:ext cx="764386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Какой угол образует кочерга, которой в рассказе Носова «Живая шляпа» ребята загнали шляпу в угол »?</a:t>
            </a:r>
          </a:p>
        </p:txBody>
      </p:sp>
      <p:pic>
        <p:nvPicPr>
          <p:cNvPr id="1026" name="Рисунок 34" descr="http://img.labirint.ru/images/comments_pic/1012/011lab3v411269602723.jpg"/>
          <p:cNvPicPr>
            <a:picLocks noChangeAspect="1" noChangeArrowheads="1"/>
          </p:cNvPicPr>
          <p:nvPr/>
        </p:nvPicPr>
        <p:blipFill>
          <a:blip r:embed="rId3"/>
          <a:srcRect l="6853" r="14101" b="2585"/>
          <a:stretch>
            <a:fillRect/>
          </a:stretch>
        </p:blipFill>
        <p:spPr bwMode="auto">
          <a:xfrm>
            <a:off x="2714612" y="2214554"/>
            <a:ext cx="3214710" cy="4344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"/>
          <p:cNvSpPr txBox="1">
            <a:spLocks noChangeArrowheads="1"/>
          </p:cNvSpPr>
          <p:nvPr/>
        </p:nvSpPr>
        <p:spPr bwMode="auto">
          <a:xfrm>
            <a:off x="1500166" y="357166"/>
            <a:ext cx="685802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Записать все углы.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1500188" y="1571625"/>
            <a:ext cx="1857375" cy="1500188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500188" y="3071813"/>
            <a:ext cx="2214562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1500188" y="2214563"/>
            <a:ext cx="2000250" cy="85725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4714876" y="1428750"/>
            <a:ext cx="1714500" cy="1571625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4786313" y="2214563"/>
            <a:ext cx="2500312" cy="85725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786313" y="3071813"/>
            <a:ext cx="2714625" cy="28575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86313" y="3071813"/>
            <a:ext cx="2714625" cy="114300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571625" y="4929188"/>
            <a:ext cx="2714625" cy="1587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6200000" flipV="1">
            <a:off x="1928812" y="3929063"/>
            <a:ext cx="1071563" cy="928688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 flipH="1" flipV="1">
            <a:off x="2750344" y="3964782"/>
            <a:ext cx="1143000" cy="785812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1571625" y="4929188"/>
            <a:ext cx="2500313" cy="857250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6" name="TextBox 28"/>
          <p:cNvSpPr txBox="1">
            <a:spLocks noChangeArrowheads="1"/>
          </p:cNvSpPr>
          <p:nvPr/>
        </p:nvSpPr>
        <p:spPr bwMode="auto">
          <a:xfrm>
            <a:off x="1143000" y="2857500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9966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ru-RU" sz="2400" b="1">
              <a:solidFill>
                <a:srgbClr val="FF99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67" name="TextBox 29"/>
          <p:cNvSpPr txBox="1">
            <a:spLocks noChangeArrowheads="1"/>
          </p:cNvSpPr>
          <p:nvPr/>
        </p:nvSpPr>
        <p:spPr bwMode="auto">
          <a:xfrm>
            <a:off x="2928938" y="1214438"/>
            <a:ext cx="428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FF9966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2400" b="1" dirty="0">
              <a:solidFill>
                <a:srgbClr val="FF99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68" name="TextBox 30"/>
          <p:cNvSpPr txBox="1">
            <a:spLocks noChangeArrowheads="1"/>
          </p:cNvSpPr>
          <p:nvPr/>
        </p:nvSpPr>
        <p:spPr bwMode="auto">
          <a:xfrm>
            <a:off x="3429000" y="2143125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9966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endParaRPr lang="ru-RU" sz="2400" b="1">
              <a:solidFill>
                <a:srgbClr val="FF99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69" name="TextBox 31"/>
          <p:cNvSpPr txBox="1">
            <a:spLocks noChangeArrowheads="1"/>
          </p:cNvSpPr>
          <p:nvPr/>
        </p:nvSpPr>
        <p:spPr bwMode="auto">
          <a:xfrm>
            <a:off x="3500438" y="3000375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9966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>
              <a:solidFill>
                <a:srgbClr val="FF99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70" name="TextBox 32"/>
          <p:cNvSpPr txBox="1">
            <a:spLocks noChangeArrowheads="1"/>
          </p:cNvSpPr>
          <p:nvPr/>
        </p:nvSpPr>
        <p:spPr bwMode="auto">
          <a:xfrm>
            <a:off x="4500563" y="2786063"/>
            <a:ext cx="428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ru-RU" sz="24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71" name="TextBox 33"/>
          <p:cNvSpPr txBox="1">
            <a:spLocks noChangeArrowheads="1"/>
          </p:cNvSpPr>
          <p:nvPr/>
        </p:nvSpPr>
        <p:spPr bwMode="auto">
          <a:xfrm>
            <a:off x="6000750" y="1000125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ru-RU" sz="24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72" name="TextBox 34"/>
          <p:cNvSpPr txBox="1">
            <a:spLocks noChangeArrowheads="1"/>
          </p:cNvSpPr>
          <p:nvPr/>
        </p:nvSpPr>
        <p:spPr bwMode="auto">
          <a:xfrm>
            <a:off x="7215188" y="2214563"/>
            <a:ext cx="428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endParaRPr lang="ru-RU" sz="24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73" name="TextBox 35"/>
          <p:cNvSpPr txBox="1">
            <a:spLocks noChangeArrowheads="1"/>
          </p:cNvSpPr>
          <p:nvPr/>
        </p:nvSpPr>
        <p:spPr bwMode="auto">
          <a:xfrm>
            <a:off x="7143750" y="3286125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endParaRPr lang="ru-RU" sz="24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74" name="TextBox 36"/>
          <p:cNvSpPr txBox="1">
            <a:spLocks noChangeArrowheads="1"/>
          </p:cNvSpPr>
          <p:nvPr/>
        </p:nvSpPr>
        <p:spPr bwMode="auto">
          <a:xfrm>
            <a:off x="7000875" y="4143375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ru-RU" sz="24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643313" y="3714750"/>
            <a:ext cx="4286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571625" y="3643313"/>
            <a:ext cx="42862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714625" y="4857750"/>
            <a:ext cx="4286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214438" y="4643438"/>
            <a:ext cx="42862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143375" y="4857750"/>
            <a:ext cx="4286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071938" y="5572125"/>
            <a:ext cx="4286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071546"/>
            <a:ext cx="871543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Какой угол больше:</a:t>
            </a:r>
          </a:p>
          <a:p>
            <a:pPr marL="514350" indent="-514350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прямой или острый?</a:t>
            </a:r>
          </a:p>
          <a:p>
            <a:pPr marL="514350" indent="-514350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тупой или прямой?</a:t>
            </a:r>
          </a:p>
          <a:p>
            <a:pPr marL="514350" indent="-514350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 тупой или острый?</a:t>
            </a:r>
          </a:p>
          <a:p>
            <a:pPr marL="514350" indent="-514350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Начертить угол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CDE –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тупой, </a:t>
            </a:r>
          </a:p>
          <a:p>
            <a:pPr marL="514350" indent="-514350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угол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ABC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острый,</a:t>
            </a:r>
          </a:p>
          <a:p>
            <a:pPr marL="514350" indent="-514350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угол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KLM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развернутый, </a:t>
            </a:r>
          </a:p>
          <a:p>
            <a:pPr marL="514350" indent="-514350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угол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PKC –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прямой.</a:t>
            </a:r>
          </a:p>
          <a:p>
            <a:pPr marL="514350" indent="-514350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Начертить угол АВС – прямой. Разделить его лучом ОС на 2 угла. Какие получились углы? Записать их.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63" y="1285875"/>
            <a:ext cx="7143750" cy="3786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i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</a:p>
          <a:p>
            <a:pPr algn="ctr">
              <a:defRPr/>
            </a:pPr>
            <a:r>
              <a:rPr lang="ru-RU" sz="6000" b="1" i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229,</a:t>
            </a:r>
          </a:p>
          <a:p>
            <a:pPr algn="ctr">
              <a:defRPr/>
            </a:pPr>
            <a:r>
              <a:rPr lang="ru-RU" sz="6000" b="1" i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230, </a:t>
            </a:r>
          </a:p>
          <a:p>
            <a:pPr algn="ctr">
              <a:defRPr/>
            </a:pPr>
            <a:r>
              <a:rPr lang="ru-RU" sz="6000" b="1" i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стр.73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571480"/>
            <a:ext cx="864399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научить определять виды углов,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уметь называть их;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развивать практические навыки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работы с чертежом;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формировать геометрические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представления;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воспитывать интерес к математике.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14" y="142852"/>
            <a:ext cx="7715250" cy="1754187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Углом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называют фигуру,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образованную двумя лучами, выходящими из одной точки.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571625" y="2643188"/>
            <a:ext cx="5929313" cy="1643062"/>
          </a:xfrm>
          <a:prstGeom prst="line">
            <a:avLst/>
          </a:prstGeom>
          <a:ln w="127000" cap="rnd" cmpd="sng">
            <a:solidFill>
              <a:srgbClr val="0070C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571625" y="4286250"/>
            <a:ext cx="6429375" cy="1143000"/>
          </a:xfrm>
          <a:prstGeom prst="line">
            <a:avLst/>
          </a:prstGeom>
          <a:ln w="127000" cap="rnd" cmpd="sng">
            <a:solidFill>
              <a:srgbClr val="0070C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42938" y="3500438"/>
            <a:ext cx="6429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357938" y="2000250"/>
            <a:ext cx="6429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929313" y="5214938"/>
            <a:ext cx="6429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grpSp>
        <p:nvGrpSpPr>
          <p:cNvPr id="2" name="Группа 17"/>
          <p:cNvGrpSpPr>
            <a:grpSpLocks/>
          </p:cNvGrpSpPr>
          <p:nvPr/>
        </p:nvGrpSpPr>
        <p:grpSpPr bwMode="auto">
          <a:xfrm>
            <a:off x="1142976" y="5429264"/>
            <a:ext cx="3143250" cy="1016000"/>
            <a:chOff x="1571604" y="5286389"/>
            <a:chExt cx="3071834" cy="1015663"/>
          </a:xfrm>
        </p:grpSpPr>
        <p:sp>
          <p:nvSpPr>
            <p:cNvPr id="7179" name="TextBox 10"/>
            <p:cNvSpPr txBox="1">
              <a:spLocks noChangeArrowheads="1"/>
            </p:cNvSpPr>
            <p:nvPr/>
          </p:nvSpPr>
          <p:spPr bwMode="auto">
            <a:xfrm>
              <a:off x="1571604" y="5286389"/>
              <a:ext cx="3071834" cy="1015663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6000" dirty="0">
                  <a:solidFill>
                    <a:srgbClr val="002060"/>
                  </a:solidFill>
                  <a:latin typeface="Cambria" pitchFamily="18" charset="0"/>
                </a:rPr>
                <a:t>    АОВ</a:t>
              </a:r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1597004" y="5786285"/>
              <a:ext cx="609604" cy="285655"/>
            </a:xfrm>
            <a:custGeom>
              <a:avLst/>
              <a:gdLst>
                <a:gd name="connsiteX0" fmla="*/ 367696 w 657981"/>
                <a:gd name="connsiteY0" fmla="*/ 0 h 764418"/>
                <a:gd name="connsiteX1" fmla="*/ 48381 w 657981"/>
                <a:gd name="connsiteY1" fmla="*/ 653142 h 764418"/>
                <a:gd name="connsiteX2" fmla="*/ 657981 w 657981"/>
                <a:gd name="connsiteY2" fmla="*/ 667657 h 764418"/>
                <a:gd name="connsiteX3" fmla="*/ 657981 w 657981"/>
                <a:gd name="connsiteY3" fmla="*/ 667657 h 764418"/>
                <a:gd name="connsiteX0" fmla="*/ 367696 w 657981"/>
                <a:gd name="connsiteY0" fmla="*/ 0 h 667657"/>
                <a:gd name="connsiteX1" fmla="*/ 48381 w 657981"/>
                <a:gd name="connsiteY1" fmla="*/ 653142 h 667657"/>
                <a:gd name="connsiteX2" fmla="*/ 657981 w 657981"/>
                <a:gd name="connsiteY2" fmla="*/ 667657 h 667657"/>
                <a:gd name="connsiteX3" fmla="*/ 657981 w 657981"/>
                <a:gd name="connsiteY3" fmla="*/ 667657 h 667657"/>
                <a:gd name="connsiteX0" fmla="*/ 319315 w 609600"/>
                <a:gd name="connsiteY0" fmla="*/ 0 h 667657"/>
                <a:gd name="connsiteX1" fmla="*/ 0 w 609600"/>
                <a:gd name="connsiteY1" fmla="*/ 653142 h 667657"/>
                <a:gd name="connsiteX2" fmla="*/ 609600 w 609600"/>
                <a:gd name="connsiteY2" fmla="*/ 667657 h 667657"/>
                <a:gd name="connsiteX3" fmla="*/ 609600 w 609600"/>
                <a:gd name="connsiteY3" fmla="*/ 667657 h 667657"/>
                <a:gd name="connsiteX0" fmla="*/ 605035 w 609600"/>
                <a:gd name="connsiteY0" fmla="*/ 0 h 667657"/>
                <a:gd name="connsiteX1" fmla="*/ 0 w 609600"/>
                <a:gd name="connsiteY1" fmla="*/ 653142 h 667657"/>
                <a:gd name="connsiteX2" fmla="*/ 609600 w 609600"/>
                <a:gd name="connsiteY2" fmla="*/ 667657 h 667657"/>
                <a:gd name="connsiteX3" fmla="*/ 609600 w 609600"/>
                <a:gd name="connsiteY3" fmla="*/ 667657 h 667657"/>
                <a:gd name="connsiteX0" fmla="*/ 605035 w 609600"/>
                <a:gd name="connsiteY0" fmla="*/ 0 h 667657"/>
                <a:gd name="connsiteX1" fmla="*/ 0 w 609600"/>
                <a:gd name="connsiteY1" fmla="*/ 653142 h 667657"/>
                <a:gd name="connsiteX2" fmla="*/ 609600 w 609600"/>
                <a:gd name="connsiteY2" fmla="*/ 667657 h 667657"/>
                <a:gd name="connsiteX3" fmla="*/ 609600 w 609600"/>
                <a:gd name="connsiteY3" fmla="*/ 667657 h 667657"/>
                <a:gd name="connsiteX0" fmla="*/ 605035 w 609600"/>
                <a:gd name="connsiteY0" fmla="*/ 0 h 667657"/>
                <a:gd name="connsiteX1" fmla="*/ 0 w 609600"/>
                <a:gd name="connsiteY1" fmla="*/ 653142 h 667657"/>
                <a:gd name="connsiteX2" fmla="*/ 609600 w 609600"/>
                <a:gd name="connsiteY2" fmla="*/ 667657 h 667657"/>
                <a:gd name="connsiteX3" fmla="*/ 609600 w 609600"/>
                <a:gd name="connsiteY3" fmla="*/ 667657 h 66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9600" h="667657">
                  <a:moveTo>
                    <a:pt x="605035" y="0"/>
                  </a:moveTo>
                  <a:lnTo>
                    <a:pt x="0" y="653142"/>
                  </a:lnTo>
                  <a:lnTo>
                    <a:pt x="609600" y="667657"/>
                  </a:lnTo>
                  <a:lnTo>
                    <a:pt x="609600" y="667657"/>
                  </a:lnTo>
                </a:path>
              </a:pathLst>
            </a:custGeom>
            <a:ln w="38100" cmpd="sng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</a:endParaRPr>
            </a:p>
          </p:txBody>
        </p:sp>
      </p:grpSp>
      <p:sp>
        <p:nvSpPr>
          <p:cNvPr id="16" name="TextBox 15"/>
          <p:cNvSpPr txBox="1">
            <a:spLocks noChangeArrowheads="1"/>
          </p:cNvSpPr>
          <p:nvPr/>
        </p:nvSpPr>
        <p:spPr bwMode="auto">
          <a:xfrm rot="-965454">
            <a:off x="2127250" y="2690813"/>
            <a:ext cx="39243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Сторона угла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30188" y="4435475"/>
            <a:ext cx="39243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Вершина угла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57356" y="142852"/>
            <a:ext cx="70009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Какая геометрическая фигура называется  углом?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7"/>
          <p:cNvSpPr>
            <a:spLocks noGrp="1"/>
          </p:cNvSpPr>
          <p:nvPr>
            <p:ph idx="1"/>
          </p:nvPr>
        </p:nvSpPr>
        <p:spPr>
          <a:xfrm>
            <a:off x="142845" y="1071546"/>
            <a:ext cx="3000396" cy="5005388"/>
          </a:xfrm>
        </p:spPr>
        <p:txBody>
          <a:bodyPr/>
          <a:lstStyle/>
          <a:p>
            <a:pPr>
              <a:buFontTx/>
              <a:buNone/>
            </a:pP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Стороны </a:t>
            </a:r>
          </a:p>
          <a:p>
            <a:pPr>
              <a:buFontTx/>
              <a:buNone/>
            </a:pP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угла</a:t>
            </a:r>
            <a:endParaRPr lang="ru-RU" sz="4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sz="4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Вершина </a:t>
            </a:r>
          </a:p>
          <a:p>
            <a:pPr>
              <a:buFontTx/>
              <a:buNone/>
            </a:pP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угла</a:t>
            </a:r>
            <a:endParaRPr lang="ru-RU" sz="4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488" y="1142984"/>
            <a:ext cx="60722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лучи, которые</a:t>
            </a:r>
          </a:p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образуют угол.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3714752"/>
            <a:ext cx="60722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точка, из </a:t>
            </a:r>
          </a:p>
          <a:p>
            <a:pPr>
              <a:buFontTx/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которой</a:t>
            </a:r>
          </a:p>
          <a:p>
            <a:pPr>
              <a:buFontTx/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выходят лучи.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033463" y="476250"/>
            <a:ext cx="72723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Угол, равный  </a:t>
            </a:r>
            <a:r>
              <a:rPr lang="ru-RU" sz="36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90 градусам</a:t>
            </a:r>
            <a:r>
              <a:rPr lang="ru-RU" sz="3600" b="1" i="1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36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называется</a:t>
            </a:r>
            <a:r>
              <a:rPr lang="ru-RU" sz="3600" b="1" i="1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прямым</a:t>
            </a:r>
          </a:p>
        </p:txBody>
      </p:sp>
      <p:pic>
        <p:nvPicPr>
          <p:cNvPr id="12291" name="Picture 2" descr="E:\картинки разные\для презентаций\учеба 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67625" y="517525"/>
            <a:ext cx="1803400" cy="185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8"/>
          <p:cNvGrpSpPr>
            <a:grpSpLocks/>
          </p:cNvGrpSpPr>
          <p:nvPr/>
        </p:nvGrpSpPr>
        <p:grpSpPr bwMode="auto">
          <a:xfrm>
            <a:off x="1131888" y="1849438"/>
            <a:ext cx="4232275" cy="3243262"/>
            <a:chOff x="1187624" y="1709192"/>
            <a:chExt cx="3240360" cy="3024336"/>
          </a:xfrm>
        </p:grpSpPr>
        <p:grpSp>
          <p:nvGrpSpPr>
            <p:cNvPr id="3" name="Группа 15"/>
            <p:cNvGrpSpPr>
              <a:grpSpLocks/>
            </p:cNvGrpSpPr>
            <p:nvPr/>
          </p:nvGrpSpPr>
          <p:grpSpPr bwMode="auto">
            <a:xfrm>
              <a:off x="1187624" y="1709192"/>
              <a:ext cx="3240360" cy="3024336"/>
              <a:chOff x="1907704" y="1844824"/>
              <a:chExt cx="4240088" cy="3456384"/>
            </a:xfrm>
          </p:grpSpPr>
          <p:cxnSp>
            <p:nvCxnSpPr>
              <p:cNvPr id="7" name="Прямая соединительная линия 6"/>
              <p:cNvCxnSpPr/>
              <p:nvPr/>
            </p:nvCxnSpPr>
            <p:spPr>
              <a:xfrm>
                <a:off x="1907704" y="1844824"/>
                <a:ext cx="0" cy="3456384"/>
              </a:xfrm>
              <a:prstGeom prst="line">
                <a:avLst/>
              </a:prstGeom>
              <a:ln w="1016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Прямая соединительная линия 7"/>
              <p:cNvCxnSpPr/>
              <p:nvPr/>
            </p:nvCxnSpPr>
            <p:spPr>
              <a:xfrm flipH="1">
                <a:off x="1907704" y="5289366"/>
                <a:ext cx="4240088" cy="0"/>
              </a:xfrm>
              <a:prstGeom prst="line">
                <a:avLst/>
              </a:prstGeom>
              <a:ln w="1016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Прямоугольник 17"/>
            <p:cNvSpPr/>
            <p:nvPr/>
          </p:nvSpPr>
          <p:spPr>
            <a:xfrm>
              <a:off x="1234177" y="4003829"/>
              <a:ext cx="708894" cy="65985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40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90</a:t>
              </a:r>
              <a:r>
                <a:rPr lang="en-US" sz="40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º</a:t>
              </a:r>
              <a:endPara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25" name="Прямая со стрелкой 24"/>
          <p:cNvCxnSpPr/>
          <p:nvPr/>
        </p:nvCxnSpPr>
        <p:spPr>
          <a:xfrm flipH="1">
            <a:off x="2117725" y="2714625"/>
            <a:ext cx="854075" cy="16033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736725" y="2344738"/>
            <a:ext cx="2471738" cy="5238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Прямой угол</a:t>
            </a:r>
          </a:p>
        </p:txBody>
      </p:sp>
      <p:pic>
        <p:nvPicPr>
          <p:cNvPr id="31" name="Picture 5" descr="i?id=126573366-25-7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4">
                <a:tint val="45000"/>
                <a:satMod val="400000"/>
              </a:schemeClr>
            </a:duotone>
            <a:extLst/>
          </a:blip>
          <a:srcRect/>
          <a:stretch>
            <a:fillRect/>
          </a:stretch>
        </p:blipFill>
        <p:spPr bwMode="auto">
          <a:xfrm>
            <a:off x="5572132" y="3500438"/>
            <a:ext cx="2734484" cy="2734484"/>
          </a:xfrm>
          <a:prstGeom prst="rect">
            <a:avLst/>
          </a:prstGeom>
          <a:noFill/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033463" y="692150"/>
            <a:ext cx="72723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Угол, который </a:t>
            </a:r>
            <a:r>
              <a:rPr lang="ru-RU" sz="36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меньше прямого</a:t>
            </a:r>
            <a:r>
              <a:rPr lang="ru-RU" sz="3600" b="1" i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называется </a:t>
            </a:r>
            <a:r>
              <a:rPr lang="ru-RU" sz="36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острым</a:t>
            </a:r>
            <a:r>
              <a:rPr lang="ru-RU" sz="3600" b="1" i="1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3" name="Группа 14"/>
          <p:cNvGrpSpPr>
            <a:grpSpLocks/>
          </p:cNvGrpSpPr>
          <p:nvPr/>
        </p:nvGrpSpPr>
        <p:grpSpPr bwMode="auto">
          <a:xfrm>
            <a:off x="1543050" y="1892300"/>
            <a:ext cx="6484938" cy="3984625"/>
            <a:chOff x="1542336" y="1893024"/>
            <a:chExt cx="4469824" cy="3402406"/>
          </a:xfrm>
        </p:grpSpPr>
        <p:sp>
          <p:nvSpPr>
            <p:cNvPr id="5" name="Полилиния 4"/>
            <p:cNvSpPr/>
            <p:nvPr/>
          </p:nvSpPr>
          <p:spPr>
            <a:xfrm>
              <a:off x="1547807" y="2420330"/>
              <a:ext cx="2971858" cy="2819524"/>
            </a:xfrm>
            <a:custGeom>
              <a:avLst/>
              <a:gdLst>
                <a:gd name="connsiteX0" fmla="*/ 0 w 2971800"/>
                <a:gd name="connsiteY0" fmla="*/ 0 h 2819400"/>
                <a:gd name="connsiteX1" fmla="*/ 0 w 2971800"/>
                <a:gd name="connsiteY1" fmla="*/ 2819400 h 2819400"/>
                <a:gd name="connsiteX2" fmla="*/ 2971800 w 2971800"/>
                <a:gd name="connsiteY2" fmla="*/ 2819400 h 2819400"/>
                <a:gd name="connsiteX3" fmla="*/ 2971800 w 2971800"/>
                <a:gd name="connsiteY3" fmla="*/ 2804160 h 281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1800" h="2819400">
                  <a:moveTo>
                    <a:pt x="0" y="0"/>
                  </a:moveTo>
                  <a:lnTo>
                    <a:pt x="0" y="2819400"/>
                  </a:lnTo>
                  <a:lnTo>
                    <a:pt x="2971800" y="2819400"/>
                  </a:lnTo>
                  <a:lnTo>
                    <a:pt x="2971800" y="2804160"/>
                  </a:lnTo>
                </a:path>
              </a:pathLst>
            </a:custGeom>
            <a:ln w="7620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4" name="Группа 10"/>
            <p:cNvGrpSpPr>
              <a:grpSpLocks/>
            </p:cNvGrpSpPr>
            <p:nvPr/>
          </p:nvGrpSpPr>
          <p:grpSpPr bwMode="auto">
            <a:xfrm>
              <a:off x="1542336" y="1893024"/>
              <a:ext cx="4469824" cy="3347263"/>
              <a:chOff x="1542336" y="1893024"/>
              <a:chExt cx="4469824" cy="3347263"/>
            </a:xfrm>
          </p:grpSpPr>
          <p:sp>
            <p:nvSpPr>
              <p:cNvPr id="7" name="Полилиния 6"/>
              <p:cNvSpPr/>
              <p:nvPr/>
            </p:nvSpPr>
            <p:spPr>
              <a:xfrm>
                <a:off x="1542336" y="1893024"/>
                <a:ext cx="4469824" cy="3346829"/>
              </a:xfrm>
              <a:custGeom>
                <a:avLst/>
                <a:gdLst>
                  <a:gd name="connsiteX0" fmla="*/ 2453640 w 4099560"/>
                  <a:gd name="connsiteY0" fmla="*/ 0 h 3108960"/>
                  <a:gd name="connsiteX1" fmla="*/ 0 w 4099560"/>
                  <a:gd name="connsiteY1" fmla="*/ 3108960 h 3108960"/>
                  <a:gd name="connsiteX2" fmla="*/ 4084320 w 4099560"/>
                  <a:gd name="connsiteY2" fmla="*/ 1417320 h 3108960"/>
                  <a:gd name="connsiteX3" fmla="*/ 4084320 w 4099560"/>
                  <a:gd name="connsiteY3" fmla="*/ 1417320 h 3108960"/>
                  <a:gd name="connsiteX4" fmla="*/ 4099560 w 4099560"/>
                  <a:gd name="connsiteY4" fmla="*/ 1386840 h 3108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9560" h="3108960">
                    <a:moveTo>
                      <a:pt x="2453640" y="0"/>
                    </a:moveTo>
                    <a:lnTo>
                      <a:pt x="0" y="3108960"/>
                    </a:lnTo>
                    <a:lnTo>
                      <a:pt x="4084320" y="1417320"/>
                    </a:lnTo>
                    <a:lnTo>
                      <a:pt x="4084320" y="1417320"/>
                    </a:lnTo>
                    <a:lnTo>
                      <a:pt x="4099560" y="1386840"/>
                    </a:lnTo>
                  </a:path>
                </a:pathLst>
              </a:custGeom>
              <a:noFill/>
              <a:ln>
                <a:solidFill>
                  <a:srgbClr val="00B0F0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6" name="Полилиния 5"/>
              <p:cNvSpPr/>
              <p:nvPr/>
            </p:nvSpPr>
            <p:spPr>
              <a:xfrm>
                <a:off x="1569691" y="2118044"/>
                <a:ext cx="4099982" cy="3108254"/>
              </a:xfrm>
              <a:custGeom>
                <a:avLst/>
                <a:gdLst>
                  <a:gd name="connsiteX0" fmla="*/ 2453640 w 4099560"/>
                  <a:gd name="connsiteY0" fmla="*/ 0 h 3108960"/>
                  <a:gd name="connsiteX1" fmla="*/ 0 w 4099560"/>
                  <a:gd name="connsiteY1" fmla="*/ 3108960 h 3108960"/>
                  <a:gd name="connsiteX2" fmla="*/ 4084320 w 4099560"/>
                  <a:gd name="connsiteY2" fmla="*/ 1417320 h 3108960"/>
                  <a:gd name="connsiteX3" fmla="*/ 4084320 w 4099560"/>
                  <a:gd name="connsiteY3" fmla="*/ 1417320 h 3108960"/>
                  <a:gd name="connsiteX4" fmla="*/ 4099560 w 4099560"/>
                  <a:gd name="connsiteY4" fmla="*/ 1386840 h 3108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9560" h="3108960">
                    <a:moveTo>
                      <a:pt x="2453640" y="0"/>
                    </a:moveTo>
                    <a:lnTo>
                      <a:pt x="0" y="3108960"/>
                    </a:lnTo>
                    <a:lnTo>
                      <a:pt x="4084320" y="1417320"/>
                    </a:lnTo>
                    <a:lnTo>
                      <a:pt x="4084320" y="1417320"/>
                    </a:lnTo>
                    <a:lnTo>
                      <a:pt x="4099560" y="1386840"/>
                    </a:lnTo>
                  </a:path>
                </a:pathLst>
              </a:cu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sp>
          <p:nvSpPr>
            <p:cNvPr id="8" name="Дуга 7"/>
            <p:cNvSpPr/>
            <p:nvPr/>
          </p:nvSpPr>
          <p:spPr>
            <a:xfrm>
              <a:off x="1743670" y="4380441"/>
              <a:ext cx="914755" cy="914989"/>
            </a:xfrm>
            <a:prstGeom prst="arc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 rot="19709331">
              <a:off x="2461014" y="3411230"/>
              <a:ext cx="2316973" cy="5232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8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Острый угол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033463" y="692150"/>
            <a:ext cx="72723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Угол, который </a:t>
            </a:r>
            <a:r>
              <a:rPr lang="ru-RU" sz="36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больше прямого</a:t>
            </a:r>
            <a:r>
              <a:rPr lang="ru-RU" sz="3600" b="1" i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называется</a:t>
            </a:r>
            <a:r>
              <a:rPr lang="ru-RU" sz="3600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тупым</a:t>
            </a:r>
            <a:r>
              <a:rPr lang="ru-RU" sz="3600" b="1" i="1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3" name="Группа 9"/>
          <p:cNvGrpSpPr>
            <a:grpSpLocks/>
          </p:cNvGrpSpPr>
          <p:nvPr/>
        </p:nvGrpSpPr>
        <p:grpSpPr bwMode="auto">
          <a:xfrm>
            <a:off x="1508125" y="1892300"/>
            <a:ext cx="6592888" cy="4489450"/>
            <a:chOff x="1508760" y="2686559"/>
            <a:chExt cx="4306848" cy="3201184"/>
          </a:xfrm>
        </p:grpSpPr>
        <p:sp>
          <p:nvSpPr>
            <p:cNvPr id="4" name="Полилиния 3"/>
            <p:cNvSpPr/>
            <p:nvPr/>
          </p:nvSpPr>
          <p:spPr>
            <a:xfrm>
              <a:off x="1508760" y="3006904"/>
              <a:ext cx="4281959" cy="2499369"/>
            </a:xfrm>
            <a:custGeom>
              <a:avLst/>
              <a:gdLst>
                <a:gd name="connsiteX0" fmla="*/ 0 w 4282440"/>
                <a:gd name="connsiteY0" fmla="*/ 0 h 2499360"/>
                <a:gd name="connsiteX1" fmla="*/ 1325880 w 4282440"/>
                <a:gd name="connsiteY1" fmla="*/ 2468880 h 2499360"/>
                <a:gd name="connsiteX2" fmla="*/ 4282440 w 4282440"/>
                <a:gd name="connsiteY2" fmla="*/ 2499360 h 2499360"/>
                <a:gd name="connsiteX3" fmla="*/ 4282440 w 4282440"/>
                <a:gd name="connsiteY3" fmla="*/ 2499360 h 2499360"/>
                <a:gd name="connsiteX4" fmla="*/ 4282440 w 4282440"/>
                <a:gd name="connsiteY4" fmla="*/ 2499360 h 2499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82440" h="2499360">
                  <a:moveTo>
                    <a:pt x="0" y="0"/>
                  </a:moveTo>
                  <a:lnTo>
                    <a:pt x="1325880" y="2468880"/>
                  </a:lnTo>
                  <a:lnTo>
                    <a:pt x="4282440" y="2499360"/>
                  </a:lnTo>
                  <a:lnTo>
                    <a:pt x="4282440" y="2499360"/>
                  </a:lnTo>
                  <a:lnTo>
                    <a:pt x="4282440" y="2499360"/>
                  </a:lnTo>
                </a:path>
              </a:pathLst>
            </a:custGeom>
            <a:solidFill>
              <a:schemeClr val="bg2"/>
            </a:solidFill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2843437" y="2686559"/>
              <a:ext cx="2972171" cy="2819714"/>
            </a:xfrm>
            <a:custGeom>
              <a:avLst/>
              <a:gdLst>
                <a:gd name="connsiteX0" fmla="*/ 0 w 2971800"/>
                <a:gd name="connsiteY0" fmla="*/ 0 h 2819400"/>
                <a:gd name="connsiteX1" fmla="*/ 0 w 2971800"/>
                <a:gd name="connsiteY1" fmla="*/ 2819400 h 2819400"/>
                <a:gd name="connsiteX2" fmla="*/ 2971800 w 2971800"/>
                <a:gd name="connsiteY2" fmla="*/ 2819400 h 2819400"/>
                <a:gd name="connsiteX3" fmla="*/ 2971800 w 2971800"/>
                <a:gd name="connsiteY3" fmla="*/ 2804160 h 281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1800" h="2819400">
                  <a:moveTo>
                    <a:pt x="0" y="0"/>
                  </a:moveTo>
                  <a:lnTo>
                    <a:pt x="0" y="2819400"/>
                  </a:lnTo>
                  <a:lnTo>
                    <a:pt x="2971800" y="2819400"/>
                  </a:lnTo>
                  <a:lnTo>
                    <a:pt x="2971800" y="2804160"/>
                  </a:lnTo>
                </a:path>
              </a:pathLst>
            </a:custGeom>
            <a:ln w="7620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Дуга 7"/>
            <p:cNvSpPr/>
            <p:nvPr/>
          </p:nvSpPr>
          <p:spPr>
            <a:xfrm>
              <a:off x="2386100" y="4973119"/>
              <a:ext cx="914674" cy="914624"/>
            </a:xfrm>
            <a:prstGeom prst="arc">
              <a:avLst>
                <a:gd name="adj1" fmla="val 14466805"/>
                <a:gd name="adj2" fmla="val 0"/>
              </a:avLst>
            </a:prstGeom>
            <a:noFill/>
            <a:ln w="57150">
              <a:solidFill>
                <a:schemeClr val="tx1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 rot="20423270">
              <a:off x="2778183" y="4549745"/>
              <a:ext cx="2316973" cy="37308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800" dirty="0">
                  <a:ln w="18415" cmpd="sng">
                    <a:solidFill>
                      <a:schemeClr val="bg2">
                        <a:lumMod val="10000"/>
                      </a:schemeClr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Тупой  угол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214282" y="2071678"/>
            <a:ext cx="8610600" cy="1752600"/>
            <a:chOff x="144" y="672"/>
            <a:chExt cx="5424" cy="1104"/>
          </a:xfrm>
        </p:grpSpPr>
        <p:sp>
          <p:nvSpPr>
            <p:cNvPr id="20495" name="Line 4"/>
            <p:cNvSpPr>
              <a:spLocks noChangeShapeType="1"/>
            </p:cNvSpPr>
            <p:nvPr/>
          </p:nvSpPr>
          <p:spPr bwMode="auto">
            <a:xfrm flipH="1" flipV="1">
              <a:off x="144" y="864"/>
              <a:ext cx="384" cy="912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6" name="Line 5"/>
            <p:cNvSpPr>
              <a:spLocks noChangeShapeType="1"/>
            </p:cNvSpPr>
            <p:nvPr/>
          </p:nvSpPr>
          <p:spPr bwMode="auto">
            <a:xfrm>
              <a:off x="2544" y="1776"/>
              <a:ext cx="1200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7" name="Line 6"/>
            <p:cNvSpPr>
              <a:spLocks noChangeShapeType="1"/>
            </p:cNvSpPr>
            <p:nvPr/>
          </p:nvSpPr>
          <p:spPr bwMode="auto">
            <a:xfrm flipV="1">
              <a:off x="2544" y="672"/>
              <a:ext cx="0" cy="1104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8" name="Line 7"/>
            <p:cNvSpPr>
              <a:spLocks noChangeShapeType="1"/>
            </p:cNvSpPr>
            <p:nvPr/>
          </p:nvSpPr>
          <p:spPr bwMode="auto">
            <a:xfrm>
              <a:off x="4176" y="1776"/>
              <a:ext cx="1344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9" name="Line 8"/>
            <p:cNvSpPr>
              <a:spLocks noChangeShapeType="1"/>
            </p:cNvSpPr>
            <p:nvPr/>
          </p:nvSpPr>
          <p:spPr bwMode="auto">
            <a:xfrm flipV="1">
              <a:off x="4176" y="912"/>
              <a:ext cx="1392" cy="864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0" name="Line 12"/>
            <p:cNvSpPr>
              <a:spLocks noChangeShapeType="1"/>
            </p:cNvSpPr>
            <p:nvPr/>
          </p:nvSpPr>
          <p:spPr bwMode="auto">
            <a:xfrm>
              <a:off x="528" y="1776"/>
              <a:ext cx="1440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651" name="Прямоугольник 21"/>
          <p:cNvSpPr>
            <a:spLocks noChangeArrowheads="1"/>
          </p:cNvSpPr>
          <p:nvPr/>
        </p:nvSpPr>
        <p:spPr bwMode="auto">
          <a:xfrm>
            <a:off x="928662" y="214290"/>
            <a:ext cx="821533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Назвать углы всевозможными способами</a:t>
            </a:r>
            <a:r>
              <a:rPr lang="ru-RU" dirty="0" smtClean="0">
                <a:solidFill>
                  <a:srgbClr val="FF66CC"/>
                </a:solidFill>
                <a:latin typeface="Cambria" pitchFamily="18" charset="0"/>
              </a:rPr>
              <a:t>.</a:t>
            </a:r>
            <a:endParaRPr lang="ru-RU" dirty="0">
              <a:solidFill>
                <a:srgbClr val="FF66CC"/>
              </a:solidFill>
              <a:latin typeface="Cambria" pitchFamily="18" charset="0"/>
            </a:endParaRPr>
          </a:p>
        </p:txBody>
      </p:sp>
      <p:sp>
        <p:nvSpPr>
          <p:cNvPr id="27654" name="Прямоугольник 24"/>
          <p:cNvSpPr>
            <a:spLocks noChangeArrowheads="1"/>
          </p:cNvSpPr>
          <p:nvPr/>
        </p:nvSpPr>
        <p:spPr bwMode="auto">
          <a:xfrm>
            <a:off x="285720" y="1928802"/>
            <a:ext cx="4079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27655" name="Прямоугольник 25"/>
          <p:cNvSpPr>
            <a:spLocks noChangeArrowheads="1"/>
          </p:cNvSpPr>
          <p:nvPr/>
        </p:nvSpPr>
        <p:spPr bwMode="auto">
          <a:xfrm>
            <a:off x="8358214" y="3929066"/>
            <a:ext cx="4746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27656" name="Прямоугольник 26"/>
          <p:cNvSpPr>
            <a:spLocks noChangeArrowheads="1"/>
          </p:cNvSpPr>
          <p:nvPr/>
        </p:nvSpPr>
        <p:spPr bwMode="auto">
          <a:xfrm>
            <a:off x="2928938" y="2714625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27658" name="Прямоугольник 28"/>
          <p:cNvSpPr>
            <a:spLocks noChangeArrowheads="1"/>
          </p:cNvSpPr>
          <p:nvPr/>
        </p:nvSpPr>
        <p:spPr bwMode="auto">
          <a:xfrm>
            <a:off x="2786050" y="3929066"/>
            <a:ext cx="423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27659" name="Прямоугольник 29"/>
          <p:cNvSpPr>
            <a:spLocks noChangeArrowheads="1"/>
          </p:cNvSpPr>
          <p:nvPr/>
        </p:nvSpPr>
        <p:spPr bwMode="auto">
          <a:xfrm>
            <a:off x="3857620" y="3929066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27660" name="Прямоугольник 30"/>
          <p:cNvSpPr>
            <a:spLocks noChangeArrowheads="1"/>
          </p:cNvSpPr>
          <p:nvPr/>
        </p:nvSpPr>
        <p:spPr bwMode="auto">
          <a:xfrm>
            <a:off x="6357950" y="3857628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27661" name="Прямоугольник 31"/>
          <p:cNvSpPr>
            <a:spLocks noChangeArrowheads="1"/>
          </p:cNvSpPr>
          <p:nvPr/>
        </p:nvSpPr>
        <p:spPr bwMode="auto">
          <a:xfrm>
            <a:off x="8358214" y="2000240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27662" name="Прямоугольник 32"/>
          <p:cNvSpPr>
            <a:spLocks noChangeArrowheads="1"/>
          </p:cNvSpPr>
          <p:nvPr/>
        </p:nvSpPr>
        <p:spPr bwMode="auto">
          <a:xfrm>
            <a:off x="714348" y="3929066"/>
            <a:ext cx="4079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30"/>
          <p:cNvSpPr>
            <a:spLocks noChangeArrowheads="1"/>
          </p:cNvSpPr>
          <p:nvPr/>
        </p:nvSpPr>
        <p:spPr bwMode="auto">
          <a:xfrm>
            <a:off x="5572132" y="3929066"/>
            <a:ext cx="390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22" name="Прямоугольник 31"/>
          <p:cNvSpPr>
            <a:spLocks noChangeArrowheads="1"/>
          </p:cNvSpPr>
          <p:nvPr/>
        </p:nvSpPr>
        <p:spPr bwMode="auto">
          <a:xfrm>
            <a:off x="3571868" y="1928802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grpSp>
        <p:nvGrpSpPr>
          <p:cNvPr id="25" name="Группа 8"/>
          <p:cNvGrpSpPr>
            <a:grpSpLocks/>
          </p:cNvGrpSpPr>
          <p:nvPr/>
        </p:nvGrpSpPr>
        <p:grpSpPr bwMode="auto">
          <a:xfrm>
            <a:off x="714348" y="5214959"/>
            <a:ext cx="7786687" cy="142876"/>
            <a:chOff x="615015" y="3857629"/>
            <a:chExt cx="7786742" cy="142877"/>
          </a:xfrm>
        </p:grpSpPr>
        <p:cxnSp>
          <p:nvCxnSpPr>
            <p:cNvPr id="26" name="Прямая соединительная линия 25"/>
            <p:cNvCxnSpPr/>
            <p:nvPr/>
          </p:nvCxnSpPr>
          <p:spPr>
            <a:xfrm flipV="1">
              <a:off x="615015" y="3889378"/>
              <a:ext cx="7786742" cy="71439"/>
            </a:xfrm>
            <a:prstGeom prst="line">
              <a:avLst/>
            </a:prstGeom>
            <a:ln w="57150" cmpd="sng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Овал 26"/>
            <p:cNvSpPr/>
            <p:nvPr/>
          </p:nvSpPr>
          <p:spPr>
            <a:xfrm>
              <a:off x="4329817" y="3857629"/>
              <a:ext cx="71439" cy="142877"/>
            </a:xfrm>
            <a:prstGeom prst="ellipse">
              <a:avLst/>
            </a:prstGeom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8" name="Прямоугольник 31"/>
          <p:cNvSpPr>
            <a:spLocks noChangeArrowheads="1"/>
          </p:cNvSpPr>
          <p:nvPr/>
        </p:nvSpPr>
        <p:spPr bwMode="auto">
          <a:xfrm>
            <a:off x="571472" y="5500702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29" name="Прямоугольник 28"/>
          <p:cNvSpPr>
            <a:spLocks noChangeArrowheads="1"/>
          </p:cNvSpPr>
          <p:nvPr/>
        </p:nvSpPr>
        <p:spPr bwMode="auto">
          <a:xfrm>
            <a:off x="4214810" y="5357826"/>
            <a:ext cx="423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30" name="Прямоугольник 29"/>
          <p:cNvSpPr>
            <a:spLocks noChangeArrowheads="1"/>
          </p:cNvSpPr>
          <p:nvPr/>
        </p:nvSpPr>
        <p:spPr bwMode="auto">
          <a:xfrm>
            <a:off x="7858148" y="5429264"/>
            <a:ext cx="407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 descr="http://images.myshared.ru/4/119974/slide_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3086064" cy="2314548"/>
          </a:xfrm>
          <a:prstGeom prst="rect">
            <a:avLst/>
          </a:prstGeom>
          <a:noFill/>
        </p:spPr>
      </p:pic>
      <p:pic>
        <p:nvPicPr>
          <p:cNvPr id="7178" name="Picture 10" descr="http://www.ua.all.biz/img/ua/catalog/176930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1857364"/>
            <a:ext cx="3071834" cy="2303876"/>
          </a:xfrm>
          <a:prstGeom prst="rect">
            <a:avLst/>
          </a:prstGeom>
          <a:noFill/>
        </p:spPr>
      </p:pic>
      <p:pic>
        <p:nvPicPr>
          <p:cNvPr id="7180" name="Picture 12" descr="http://getimg.germany.ru/g/http:/ic.pics.livejournal.com/merleblanc84/72357974/752179/752179_origina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4143380"/>
            <a:ext cx="3487731" cy="2515817"/>
          </a:xfrm>
          <a:prstGeom prst="rect">
            <a:avLst/>
          </a:prstGeom>
          <a:noFill/>
        </p:spPr>
      </p:pic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1214413" y="0"/>
            <a:ext cx="7929587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обиходе часто встречается слово «угол». Выяснить, как можно понимать некоторые фразы.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означает:    «живой уголок»,  «мягкий уголок»,   «загнать в угол»,   «искать пятый угол»?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74f8c6c6b321fb3a3ccbb37936ced74244b2"/>
</p:tagLst>
</file>

<file path=ppt/theme/theme1.xml><?xml version="1.0" encoding="utf-8"?>
<a:theme xmlns:a="http://schemas.openxmlformats.org/drawingml/2006/main" name="геометрический 2">
  <a:themeElements>
    <a:clrScheme name="Другая 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2060"/>
      </a:hlink>
      <a:folHlink>
        <a:srgbClr val="00206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геометрический 2</Template>
  <TotalTime>684</TotalTime>
  <Words>595</Words>
  <Application>Microsoft Office PowerPoint</Application>
  <PresentationFormat>Экран (4:3)</PresentationFormat>
  <Paragraphs>122</Paragraphs>
  <Slides>18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геометрический 2</vt:lpstr>
      <vt:lpstr>Углы.  Виды углов.  7 класс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111</cp:lastModifiedBy>
  <cp:revision>120</cp:revision>
  <dcterms:created xsi:type="dcterms:W3CDTF">2015-07-31T21:16:05Z</dcterms:created>
  <dcterms:modified xsi:type="dcterms:W3CDTF">2017-06-13T05:58:12Z</dcterms:modified>
</cp:coreProperties>
</file>