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5" r:id="rId8"/>
    <p:sldId id="262" r:id="rId9"/>
    <p:sldId id="264" r:id="rId10"/>
    <p:sldId id="273" r:id="rId11"/>
    <p:sldId id="265" r:id="rId12"/>
    <p:sldId id="271" r:id="rId13"/>
    <p:sldId id="272"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6" d="100"/>
          <a:sy n="46" d="100"/>
        </p:scale>
        <p:origin x="-1848" y="-43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8BD707-D9CF-40AE-B4C6-C98DA3205C09}" type="datetimeFigureOut">
              <a:rPr lang="en-US" smtClean="0"/>
              <a:pPr/>
              <a:t>6/13/2017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6/13/2017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8BD707-D9CF-40AE-B4C6-C98DA3205C09}" type="datetimeFigureOut">
              <a:rPr lang="en-US" smtClean="0"/>
              <a:pPr/>
              <a:t>6/13/2017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8BD707-D9CF-40AE-B4C6-C98DA3205C09}" type="datetimeFigureOut">
              <a:rPr lang="en-US" smtClean="0"/>
              <a:pPr/>
              <a:t>6/13/2017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1D8BD707-D9CF-40AE-B4C6-C98DA3205C09}" type="datetimeFigureOut">
              <a:rPr lang="en-US" smtClean="0"/>
              <a:pPr/>
              <a:t>6/13/2017</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 y="461375"/>
            <a:ext cx="4816879" cy="3081925"/>
          </a:xfrm>
        </p:spPr>
        <p:txBody>
          <a:bodyPr>
            <a:normAutofit/>
          </a:bodyPr>
          <a:lstStyle/>
          <a:p>
            <a:r>
              <a:rPr lang="en-US" sz="2400" b="1" i="1" dirty="0">
                <a:solidFill>
                  <a:srgbClr val="0070C0"/>
                </a:solidFill>
              </a:rPr>
              <a:t>Using Russian tales in the study of the English language. </a:t>
            </a:r>
            <a:r>
              <a:rPr lang="en-US" sz="2400" dirty="0"/>
              <a:t/>
            </a:r>
            <a:br>
              <a:rPr lang="en-US" sz="2400" dirty="0"/>
            </a:br>
            <a:r>
              <a:rPr lang="ru-RU" sz="2400" b="1" i="1" dirty="0" smtClean="0">
                <a:solidFill>
                  <a:srgbClr val="FF0000"/>
                </a:solidFill>
              </a:rPr>
              <a:t>Использование </a:t>
            </a:r>
            <a:r>
              <a:rPr lang="ru-RU" sz="2400" b="1" i="1" dirty="0">
                <a:solidFill>
                  <a:srgbClr val="FF0000"/>
                </a:solidFill>
              </a:rPr>
              <a:t>русских сказок при изучении английского языка.</a:t>
            </a:r>
            <a:endParaRPr lang="en-US" sz="2400" b="1" i="1" dirty="0">
              <a:solidFill>
                <a:srgbClr val="FF0000"/>
              </a:solidFill>
            </a:endParaRPr>
          </a:p>
        </p:txBody>
      </p:sp>
      <p:sp>
        <p:nvSpPr>
          <p:cNvPr id="3" name="Подзаголовок 2"/>
          <p:cNvSpPr>
            <a:spLocks noGrp="1"/>
          </p:cNvSpPr>
          <p:nvPr>
            <p:ph type="subTitle" idx="1"/>
          </p:nvPr>
        </p:nvSpPr>
        <p:spPr>
          <a:xfrm>
            <a:off x="63500" y="3886200"/>
            <a:ext cx="5058179" cy="1752600"/>
          </a:xfrm>
        </p:spPr>
        <p:txBody>
          <a:bodyPr>
            <a:normAutofit fontScale="92500" lnSpcReduction="20000"/>
          </a:bodyPr>
          <a:lstStyle/>
          <a:p>
            <a:r>
              <a:rPr lang="ru-RU" dirty="0" smtClean="0">
                <a:solidFill>
                  <a:srgbClr val="FF0000"/>
                </a:solidFill>
              </a:rPr>
              <a:t>Автор: Павлюченко Анастасия</a:t>
            </a:r>
          </a:p>
          <a:p>
            <a:r>
              <a:rPr lang="en-US" dirty="0" smtClean="0">
                <a:solidFill>
                  <a:srgbClr val="0070C0"/>
                </a:solidFill>
              </a:rPr>
              <a:t>Author: Pavluchenko Anastasia</a:t>
            </a:r>
          </a:p>
          <a:p>
            <a:r>
              <a:rPr lang="ru-RU" dirty="0" smtClean="0">
                <a:solidFill>
                  <a:srgbClr val="FF0000"/>
                </a:solidFill>
              </a:rPr>
              <a:t>Научный руководитель: Мамедова С.А.</a:t>
            </a:r>
            <a:endParaRPr lang="en-US" dirty="0" smtClean="0">
              <a:solidFill>
                <a:srgbClr val="FF0000"/>
              </a:solidFill>
            </a:endParaRPr>
          </a:p>
          <a:p>
            <a:r>
              <a:rPr lang="en-US" dirty="0" smtClean="0">
                <a:solidFill>
                  <a:srgbClr val="0070C0"/>
                </a:solidFill>
              </a:rPr>
              <a:t>Supervisor of studies: </a:t>
            </a:r>
            <a:r>
              <a:rPr lang="en-US" dirty="0" err="1" smtClean="0">
                <a:solidFill>
                  <a:srgbClr val="0070C0"/>
                </a:solidFill>
              </a:rPr>
              <a:t>Mamedova</a:t>
            </a:r>
            <a:r>
              <a:rPr lang="en-US" dirty="0" smtClean="0">
                <a:solidFill>
                  <a:srgbClr val="0070C0"/>
                </a:solidFill>
              </a:rPr>
              <a:t> S.A </a:t>
            </a:r>
            <a:endParaRPr lang="en-US" dirty="0">
              <a:solidFill>
                <a:srgbClr val="0070C0"/>
              </a:solidFill>
            </a:endParaRPr>
          </a:p>
        </p:txBody>
      </p:sp>
      <p:pic>
        <p:nvPicPr>
          <p:cNvPr id="1026" name="Picture 2" descr="https://static.wixstatic.com/media/9e4762_b6736c596bf642bf853d196cbdc32cab~mv2_d_2448_3264_s_4_2.jpg/v1/fill/w_259,h_409,al_c,q_80,usm_0.66_1.00_0.01/9e4762_b6736c596bf642bf853d196cbdc32cab~mv2_d_2448_3264_s_4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1679" y="457200"/>
            <a:ext cx="3908557"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0259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6" y="1143000"/>
            <a:ext cx="8534194" cy="1524000"/>
          </a:xfrm>
        </p:spPr>
        <p:txBody>
          <a:bodyPr>
            <a:noAutofit/>
          </a:bodyPr>
          <a:lstStyle/>
          <a:p>
            <a:pPr marL="0" indent="0">
              <a:buNone/>
            </a:pPr>
            <a:r>
              <a:rPr lang="ru-RU" sz="2800" dirty="0">
                <a:solidFill>
                  <a:srgbClr val="002060"/>
                </a:solidFill>
              </a:rPr>
              <a:t>При подготовке музыкальных номеров к празднику при выборе репертуара стоит рассмотреть песни из российских фильмов. Не все дети быстро запоминают новую мелодию, а при знакомых нотах, английские слова легче запоминаются, и дети начинают подпевать.</a:t>
            </a:r>
            <a:r>
              <a:rPr lang="ru-RU" sz="2800" dirty="0"/>
              <a:t/>
            </a:r>
            <a:br>
              <a:rPr lang="ru-RU" sz="2800" dirty="0"/>
            </a:br>
            <a:endParaRPr lang="en-US" sz="2800" dirty="0"/>
          </a:p>
        </p:txBody>
      </p:sp>
      <p:sp>
        <p:nvSpPr>
          <p:cNvPr id="4" name="Прямоугольник 3"/>
          <p:cNvSpPr/>
          <p:nvPr/>
        </p:nvSpPr>
        <p:spPr>
          <a:xfrm>
            <a:off x="206" y="297266"/>
            <a:ext cx="8801100" cy="3108543"/>
          </a:xfrm>
          <a:prstGeom prst="rect">
            <a:avLst/>
          </a:prstGeom>
        </p:spPr>
        <p:txBody>
          <a:bodyPr wrap="square">
            <a:spAutoFit/>
          </a:bodyPr>
          <a:lstStyle/>
          <a:p>
            <a:r>
              <a:rPr lang="en-US" sz="2800" dirty="0"/>
              <a:t>In preparation for the holiday musical performances upon the selection of repertoire, the songs from Russian movies should be considered. Not all children are able to memorize new melody quickly, but the familiar notes help to remember English words easily, and the children begin to sing</a:t>
            </a:r>
            <a:r>
              <a:rPr lang="en-US" dirty="0"/>
              <a:t>. </a:t>
            </a:r>
            <a:endParaRPr lang="en-US" dirty="0">
              <a:solidFill>
                <a:srgbClr val="FFFF00"/>
              </a:solidFill>
            </a:endParaRPr>
          </a:p>
        </p:txBody>
      </p:sp>
    </p:spTree>
    <p:extLst>
      <p:ext uri="{BB962C8B-B14F-4D97-AF65-F5344CB8AC3E}">
        <p14:creationId xmlns:p14="http://schemas.microsoft.com/office/powerpoint/2010/main" val="228556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barn(inVertical)">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xit" presetSubtype="0" fill="hold" grpId="1" nodeType="clickEffect">
                                  <p:stCondLst>
                                    <p:cond delay="0"/>
                                  </p:stCondLst>
                                  <p:childTnLst>
                                    <p:anim calcmode="lin" valueType="num">
                                      <p:cBhvr>
                                        <p:cTn id="17" dur="1000"/>
                                        <p:tgtEl>
                                          <p:spTgt spid="4">
                                            <p:txEl>
                                              <p:pRg st="0" end="0"/>
                                            </p:txEl>
                                          </p:spTgt>
                                        </p:tgtEl>
                                        <p:attrNameLst>
                                          <p:attrName>ppt_w</p:attrName>
                                        </p:attrNameLst>
                                      </p:cBhvr>
                                      <p:tavLst>
                                        <p:tav tm="0">
                                          <p:val>
                                            <p:strVal val="ppt_w"/>
                                          </p:val>
                                        </p:tav>
                                        <p:tav tm="100000">
                                          <p:val>
                                            <p:fltVal val="0"/>
                                          </p:val>
                                        </p:tav>
                                      </p:tavLst>
                                    </p:anim>
                                    <p:anim calcmode="lin" valueType="num">
                                      <p:cBhvr>
                                        <p:cTn id="18" dur="1000"/>
                                        <p:tgtEl>
                                          <p:spTgt spid="4">
                                            <p:txEl>
                                              <p:pRg st="0" end="0"/>
                                            </p:txEl>
                                          </p:spTgt>
                                        </p:tgtEl>
                                        <p:attrNameLst>
                                          <p:attrName>ppt_h</p:attrName>
                                        </p:attrNameLst>
                                      </p:cBhvr>
                                      <p:tavLst>
                                        <p:tav tm="0">
                                          <p:val>
                                            <p:strVal val="ppt_h"/>
                                          </p:val>
                                        </p:tav>
                                        <p:tav tm="100000">
                                          <p:val>
                                            <p:fltVal val="0"/>
                                          </p:val>
                                        </p:tav>
                                      </p:tavLst>
                                    </p:anim>
                                    <p:anim calcmode="lin" valueType="num">
                                      <p:cBhvr>
                                        <p:cTn id="19" dur="1000"/>
                                        <p:tgtEl>
                                          <p:spTgt spid="4">
                                            <p:txEl>
                                              <p:pRg st="0" end="0"/>
                                            </p:txEl>
                                          </p:spTgt>
                                        </p:tgtEl>
                                        <p:attrNameLst>
                                          <p:attrName>style.rotation</p:attrName>
                                        </p:attrNameLst>
                                      </p:cBhvr>
                                      <p:tavLst>
                                        <p:tav tm="0">
                                          <p:val>
                                            <p:fltVal val="0"/>
                                          </p:val>
                                        </p:tav>
                                        <p:tav tm="100000">
                                          <p:val>
                                            <p:fltVal val="90"/>
                                          </p:val>
                                        </p:tav>
                                      </p:tavLst>
                                    </p:anim>
                                    <p:animEffect transition="out" filter="fade">
                                      <p:cBhvr>
                                        <p:cTn id="20" dur="1000"/>
                                        <p:tgtEl>
                                          <p:spTgt spid="4">
                                            <p:txEl>
                                              <p:pRg st="0" end="0"/>
                                            </p:txEl>
                                          </p:spTgt>
                                        </p:tgtEl>
                                      </p:cBhvr>
                                    </p:animEffect>
                                    <p:set>
                                      <p:cBhvr>
                                        <p:cTn id="21" dur="1" fill="hold">
                                          <p:stCondLst>
                                            <p:cond delay="999"/>
                                          </p:stCondLst>
                                        </p:cTn>
                                        <p:tgtEl>
                                          <p:spTgt spid="4">
                                            <p:txEl>
                                              <p:pRg st="0" end="0"/>
                                            </p:txEl>
                                          </p:spTgt>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 calcmode="lin" valueType="num">
                                      <p:cBhvr>
                                        <p:cTn id="26"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8"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4" grpId="1"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4557" y="1066800"/>
            <a:ext cx="8229600" cy="1219201"/>
          </a:xfrm>
        </p:spPr>
        <p:txBody>
          <a:bodyPr>
            <a:noAutofit/>
          </a:bodyPr>
          <a:lstStyle/>
          <a:p>
            <a:pPr marL="0" indent="0">
              <a:buNone/>
            </a:pPr>
            <a:r>
              <a:rPr lang="ru-RU" sz="2800" dirty="0">
                <a:solidFill>
                  <a:srgbClr val="002060"/>
                </a:solidFill>
              </a:rPr>
              <a:t>Веру детей в новогоднее волшебство можно использовать при проведении викторины. Ребятам предлагается на английском назвать отличие Деда Мороза от Санта Клауса.</a:t>
            </a:r>
            <a:br>
              <a:rPr lang="ru-RU" sz="2800" dirty="0">
                <a:solidFill>
                  <a:srgbClr val="002060"/>
                </a:solidFill>
              </a:rPr>
            </a:br>
            <a:r>
              <a:rPr lang="ru-RU" sz="2800" dirty="0">
                <a:solidFill>
                  <a:srgbClr val="002060"/>
                </a:solidFill>
              </a:rPr>
              <a:t>Представленные в работе материалы можно использовать при подготовках праздников и тематических уроков.</a:t>
            </a:r>
            <a:endParaRPr lang="en-US" sz="2800" dirty="0">
              <a:solidFill>
                <a:srgbClr val="002060"/>
              </a:solidFill>
            </a:endParaRPr>
          </a:p>
        </p:txBody>
      </p:sp>
      <p:sp>
        <p:nvSpPr>
          <p:cNvPr id="4" name="Прямоугольник 3"/>
          <p:cNvSpPr/>
          <p:nvPr/>
        </p:nvSpPr>
        <p:spPr>
          <a:xfrm>
            <a:off x="503583" y="392742"/>
            <a:ext cx="8077200" cy="3108543"/>
          </a:xfrm>
          <a:prstGeom prst="rect">
            <a:avLst/>
          </a:prstGeom>
        </p:spPr>
        <p:txBody>
          <a:bodyPr wrap="square">
            <a:spAutoFit/>
          </a:bodyPr>
          <a:lstStyle/>
          <a:p>
            <a:r>
              <a:rPr lang="en-US" sz="2800" dirty="0"/>
              <a:t>Faith of the children to a New Year's magic can be used during the quiz. The children were suggested to describe the differences between Farther Frost and Santa Claus in English. Presented materials can be used in the preparation of events and thematic lessons. </a:t>
            </a:r>
          </a:p>
        </p:txBody>
      </p:sp>
    </p:spTree>
    <p:extLst>
      <p:ext uri="{BB962C8B-B14F-4D97-AF65-F5344CB8AC3E}">
        <p14:creationId xmlns:p14="http://schemas.microsoft.com/office/powerpoint/2010/main" val="3730362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xit" presetSubtype="32" fill="hold" grpId="1" nodeType="clickEffect">
                                  <p:stCondLst>
                                    <p:cond delay="0"/>
                                  </p:stCondLst>
                                  <p:childTnLst>
                                    <p:anim calcmode="lin" valueType="num">
                                      <p:cBhvr>
                                        <p:cTn id="13" dur="500"/>
                                        <p:tgtEl>
                                          <p:spTgt spid="4"/>
                                        </p:tgtEl>
                                        <p:attrNameLst>
                                          <p:attrName>ppt_w</p:attrName>
                                        </p:attrNameLst>
                                      </p:cBhvr>
                                      <p:tavLst>
                                        <p:tav tm="0">
                                          <p:val>
                                            <p:strVal val="ppt_w"/>
                                          </p:val>
                                        </p:tav>
                                        <p:tav tm="100000">
                                          <p:val>
                                            <p:fltVal val="0"/>
                                          </p:val>
                                        </p:tav>
                                      </p:tavLst>
                                    </p:anim>
                                    <p:anim calcmode="lin" valueType="num">
                                      <p:cBhvr>
                                        <p:cTn id="14" dur="500"/>
                                        <p:tgtEl>
                                          <p:spTgt spid="4"/>
                                        </p:tgtEl>
                                        <p:attrNameLst>
                                          <p:attrName>ppt_h</p:attrName>
                                        </p:attrNameLst>
                                      </p:cBhvr>
                                      <p:tavLst>
                                        <p:tav tm="0">
                                          <p:val>
                                            <p:strVal val="ppt_h"/>
                                          </p:val>
                                        </p:tav>
                                        <p:tav tm="100000">
                                          <p:val>
                                            <p:fltVal val="0"/>
                                          </p:val>
                                        </p:tav>
                                      </p:tavLst>
                                    </p:anim>
                                    <p:animEffect transition="out" filter="fade">
                                      <p:cBhvr>
                                        <p:cTn id="15" dur="500"/>
                                        <p:tgtEl>
                                          <p:spTgt spid="4"/>
                                        </p:tgtEl>
                                      </p:cBhvr>
                                    </p:animEffect>
                                    <p:set>
                                      <p:cBhvr>
                                        <p:cTn id="16" dur="1" fill="hold">
                                          <p:stCondLst>
                                            <p:cond delay="499"/>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print4you.com.ua/upload/iblock/897/897426b809d34d0f45b891dd9ace01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5559" y="13252"/>
            <a:ext cx="14669518"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Сердце 3"/>
          <p:cNvSpPr/>
          <p:nvPr/>
        </p:nvSpPr>
        <p:spPr>
          <a:xfrm>
            <a:off x="3231714" y="4590738"/>
            <a:ext cx="1905000" cy="1524000"/>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BOOK</a:t>
            </a:r>
            <a:endParaRPr lang="ru-RU" dirty="0"/>
          </a:p>
        </p:txBody>
      </p:sp>
      <p:sp>
        <p:nvSpPr>
          <p:cNvPr id="5" name="Сердце 4"/>
          <p:cNvSpPr/>
          <p:nvPr/>
        </p:nvSpPr>
        <p:spPr>
          <a:xfrm>
            <a:off x="0" y="5499652"/>
            <a:ext cx="3124200" cy="1371600"/>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FLOWERS</a:t>
            </a:r>
            <a:endParaRPr lang="ru-RU" dirty="0"/>
          </a:p>
        </p:txBody>
      </p:sp>
      <p:sp>
        <p:nvSpPr>
          <p:cNvPr id="6" name="Облако 5"/>
          <p:cNvSpPr/>
          <p:nvPr/>
        </p:nvSpPr>
        <p:spPr>
          <a:xfrm>
            <a:off x="2909171" y="815423"/>
            <a:ext cx="2133600" cy="17526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BIRD</a:t>
            </a:r>
            <a:endParaRPr lang="ru-RU" dirty="0"/>
          </a:p>
        </p:txBody>
      </p:sp>
      <p:sp>
        <p:nvSpPr>
          <p:cNvPr id="8" name="Солнце 7"/>
          <p:cNvSpPr/>
          <p:nvPr/>
        </p:nvSpPr>
        <p:spPr>
          <a:xfrm>
            <a:off x="6096000" y="4737652"/>
            <a:ext cx="2242930" cy="213360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FOX</a:t>
            </a:r>
            <a:endParaRPr lang="ru-RU" dirty="0"/>
          </a:p>
        </p:txBody>
      </p:sp>
      <p:sp>
        <p:nvSpPr>
          <p:cNvPr id="9" name="4-конечная звезда 8"/>
          <p:cNvSpPr/>
          <p:nvPr/>
        </p:nvSpPr>
        <p:spPr>
          <a:xfrm>
            <a:off x="3657600" y="2459313"/>
            <a:ext cx="5201478" cy="26670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HAND</a:t>
            </a:r>
            <a:endParaRPr lang="ru-RU" dirty="0"/>
          </a:p>
        </p:txBody>
      </p:sp>
    </p:spTree>
    <p:extLst>
      <p:ext uri="{BB962C8B-B14F-4D97-AF65-F5344CB8AC3E}">
        <p14:creationId xmlns:p14="http://schemas.microsoft.com/office/powerpoint/2010/main" val="1320882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barn(inVertical)">
                                      <p:cBhvr>
                                        <p:cTn id="34" dur="500"/>
                                        <p:tgtEl>
                                          <p:spTgt spid="5">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nodeType="click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wheel(1)">
                                      <p:cBhvr>
                                        <p:cTn id="39" dur="2000"/>
                                        <p:tgtEl>
                                          <p:spTgt spid="4">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nodeType="clickEffect">
                                  <p:stCondLst>
                                    <p:cond delay="0"/>
                                  </p:stCondLst>
                                  <p:childTnLst>
                                    <p:set>
                                      <p:cBhvr>
                                        <p:cTn id="43" dur="1" fill="hold">
                                          <p:stCondLst>
                                            <p:cond delay="0"/>
                                          </p:stCondLst>
                                        </p:cTn>
                                        <p:tgtEl>
                                          <p:spTgt spid="6">
                                            <p:txEl>
                                              <p:pRg st="0" end="0"/>
                                            </p:txEl>
                                          </p:spTgt>
                                        </p:tgtEl>
                                        <p:attrNameLst>
                                          <p:attrName>style.visibility</p:attrName>
                                        </p:attrNameLst>
                                      </p:cBhvr>
                                      <p:to>
                                        <p:strVal val="visible"/>
                                      </p:to>
                                    </p:set>
                                    <p:anim calcmode="lin" valueType="num">
                                      <p:cBhvr>
                                        <p:cTn id="44"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45"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46"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47" dur="1000"/>
                                        <p:tgtEl>
                                          <p:spTgt spid="6">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nodeType="clickEffect">
                                  <p:stCondLst>
                                    <p:cond delay="0"/>
                                  </p:stCondLst>
                                  <p:childTnLst>
                                    <p:set>
                                      <p:cBhvr>
                                        <p:cTn id="51" dur="1" fill="hold">
                                          <p:stCondLst>
                                            <p:cond delay="0"/>
                                          </p:stCondLst>
                                        </p:cTn>
                                        <p:tgtEl>
                                          <p:spTgt spid="9">
                                            <p:txEl>
                                              <p:pRg st="0" end="0"/>
                                            </p:txEl>
                                          </p:spTgt>
                                        </p:tgtEl>
                                        <p:attrNameLst>
                                          <p:attrName>style.visibility</p:attrName>
                                        </p:attrNameLst>
                                      </p:cBhvr>
                                      <p:to>
                                        <p:strVal val="visible"/>
                                      </p:to>
                                    </p:set>
                                    <p:animEffect transition="in" filter="circle(in)">
                                      <p:cBhvr>
                                        <p:cTn id="52" dur="2000"/>
                                        <p:tgtEl>
                                          <p:spTgt spid="9">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nodeType="clickEffect">
                                  <p:stCondLst>
                                    <p:cond delay="0"/>
                                  </p:stCondLst>
                                  <p:childTnLst>
                                    <p:set>
                                      <p:cBhvr>
                                        <p:cTn id="56" dur="1" fill="hold">
                                          <p:stCondLst>
                                            <p:cond delay="0"/>
                                          </p:stCondLst>
                                        </p:cTn>
                                        <p:tgtEl>
                                          <p:spTgt spid="8">
                                            <p:txEl>
                                              <p:pRg st="0" end="0"/>
                                            </p:txEl>
                                          </p:spTgt>
                                        </p:tgtEl>
                                        <p:attrNameLst>
                                          <p:attrName>style.visibility</p:attrName>
                                        </p:attrNameLst>
                                      </p:cBhvr>
                                      <p:to>
                                        <p:strVal val="visible"/>
                                      </p:to>
                                    </p:set>
                                    <p:anim calcmode="lin" valueType="num">
                                      <p:cBhvr>
                                        <p:cTn id="57"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58" dur="1000" fill="hold"/>
                                        <p:tgtEl>
                                          <p:spTgt spid="8">
                                            <p:txEl>
                                              <p:pRg st="0" end="0"/>
                                            </p:txEl>
                                          </p:spTgt>
                                        </p:tgtEl>
                                        <p:attrNameLst>
                                          <p:attrName>ppt_h</p:attrName>
                                        </p:attrNameLst>
                                      </p:cBhvr>
                                      <p:tavLst>
                                        <p:tav tm="0">
                                          <p:val>
                                            <p:fltVal val="0"/>
                                          </p:val>
                                        </p:tav>
                                        <p:tav tm="100000">
                                          <p:val>
                                            <p:strVal val="#ppt_h"/>
                                          </p:val>
                                        </p:tav>
                                      </p:tavLst>
                                    </p:anim>
                                    <p:anim calcmode="lin" valueType="num">
                                      <p:cBhvr>
                                        <p:cTn id="59" dur="1000" fill="hold"/>
                                        <p:tgtEl>
                                          <p:spTgt spid="8">
                                            <p:txEl>
                                              <p:pRg st="0" end="0"/>
                                            </p:txEl>
                                          </p:spTgt>
                                        </p:tgtEl>
                                        <p:attrNameLst>
                                          <p:attrName>style.rotation</p:attrName>
                                        </p:attrNameLst>
                                      </p:cBhvr>
                                      <p:tavLst>
                                        <p:tav tm="0">
                                          <p:val>
                                            <p:fltVal val="90"/>
                                          </p:val>
                                        </p:tav>
                                        <p:tav tm="100000">
                                          <p:val>
                                            <p:fltVal val="0"/>
                                          </p:val>
                                        </p:tav>
                                      </p:tavLst>
                                    </p:anim>
                                    <p:animEffect transition="in" filter="fade">
                                      <p:cBhvr>
                                        <p:cTn id="60"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6" name="Picture 8" descr="http://www.transmuteyourdestiny.com/wp-content/uploads/2015/12/santa-claus.jpg"/>
          <p:cNvPicPr>
            <a:picLocks noChangeAspect="1" noChangeArrowheads="1"/>
          </p:cNvPicPr>
          <p:nvPr/>
        </p:nvPicPr>
        <p:blipFill rotWithShape="1">
          <a:blip r:embed="rId2">
            <a:extLst>
              <a:ext uri="{28A0092B-C50C-407E-A947-70E740481C1C}">
                <a14:useLocalDpi xmlns:a14="http://schemas.microsoft.com/office/drawing/2010/main" val="0"/>
              </a:ext>
            </a:extLst>
          </a:blip>
          <a:srcRect l="19305" t="933" r="28076" b="933"/>
          <a:stretch/>
        </p:blipFill>
        <p:spPr bwMode="auto">
          <a:xfrm>
            <a:off x="-484873" y="-143237"/>
            <a:ext cx="5078051" cy="7102917"/>
          </a:xfrm>
          <a:prstGeom prst="rect">
            <a:avLst/>
          </a:prstGeom>
          <a:noFill/>
          <a:extLst>
            <a:ext uri="{909E8E84-426E-40DD-AFC4-6F175D3DCCD1}">
              <a14:hiddenFill xmlns:a14="http://schemas.microsoft.com/office/drawing/2010/main">
                <a:solidFill>
                  <a:srgbClr val="FFFFFF"/>
                </a:solidFill>
              </a14:hiddenFill>
            </a:ext>
          </a:extLst>
        </p:spPr>
      </p:pic>
      <p:pic>
        <p:nvPicPr>
          <p:cNvPr id="12300" name="Picture 12" descr="http://na2018god.ru/wp-content/uploads/2017/01/20141218230106_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0850" y="-212740"/>
            <a:ext cx="4827949" cy="7241925"/>
          </a:xfrm>
          <a:prstGeom prst="rect">
            <a:avLst/>
          </a:prstGeom>
          <a:noFill/>
          <a:extLst>
            <a:ext uri="{909E8E84-426E-40DD-AFC4-6F175D3DCCD1}">
              <a14:hiddenFill xmlns:a14="http://schemas.microsoft.com/office/drawing/2010/main">
                <a:solidFill>
                  <a:srgbClr val="FFFFFF"/>
                </a:solidFill>
              </a14:hiddenFill>
            </a:ext>
          </a:extLst>
        </p:spPr>
      </p:pic>
      <p:sp>
        <p:nvSpPr>
          <p:cNvPr id="5" name="Стрелка влево 4"/>
          <p:cNvSpPr/>
          <p:nvPr/>
        </p:nvSpPr>
        <p:spPr>
          <a:xfrm>
            <a:off x="3276600" y="3200400"/>
            <a:ext cx="1981200" cy="1219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SHIRT</a:t>
            </a:r>
            <a:endParaRPr lang="ru-RU" sz="2400" dirty="0"/>
          </a:p>
        </p:txBody>
      </p:sp>
      <p:pic>
        <p:nvPicPr>
          <p:cNvPr id="2050" name="Picture 2" descr="http://www.dementlll.ru/uploads/images/s/n/e/snegurochk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82901" y="3977801"/>
            <a:ext cx="2005776" cy="308451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img0.etsystatic.com/001/0/5455144/il_570xN.372971040_rzb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3504" y="208605"/>
            <a:ext cx="1914512" cy="2374537"/>
          </a:xfrm>
          <a:prstGeom prst="rect">
            <a:avLst/>
          </a:prstGeom>
          <a:noFill/>
          <a:extLst>
            <a:ext uri="{909E8E84-426E-40DD-AFC4-6F175D3DCCD1}">
              <a14:hiddenFill xmlns:a14="http://schemas.microsoft.com/office/drawing/2010/main">
                <a:solidFill>
                  <a:srgbClr val="FFFFFF"/>
                </a:solidFill>
              </a14:hiddenFill>
            </a:ext>
          </a:extLst>
        </p:spPr>
      </p:pic>
      <p:sp>
        <p:nvSpPr>
          <p:cNvPr id="6" name="Стрелка влево 5"/>
          <p:cNvSpPr/>
          <p:nvPr/>
        </p:nvSpPr>
        <p:spPr>
          <a:xfrm>
            <a:off x="7171354" y="5123920"/>
            <a:ext cx="2005776" cy="1066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LONG</a:t>
            </a:r>
            <a:endParaRPr lang="ru-RU" sz="3200" dirty="0"/>
          </a:p>
        </p:txBody>
      </p:sp>
      <p:sp>
        <p:nvSpPr>
          <p:cNvPr id="7" name="Стрелка влево 6"/>
          <p:cNvSpPr/>
          <p:nvPr/>
        </p:nvSpPr>
        <p:spPr>
          <a:xfrm>
            <a:off x="2852065" y="413356"/>
            <a:ext cx="1854763" cy="108047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GLASSES</a:t>
            </a:r>
            <a:endParaRPr lang="ru-RU" sz="2000" dirty="0"/>
          </a:p>
        </p:txBody>
      </p:sp>
      <p:sp>
        <p:nvSpPr>
          <p:cNvPr id="8" name="Стрелка вправо 7"/>
          <p:cNvSpPr/>
          <p:nvPr/>
        </p:nvSpPr>
        <p:spPr>
          <a:xfrm>
            <a:off x="6131390" y="1487204"/>
            <a:ext cx="1909907" cy="10273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STAFF</a:t>
            </a:r>
            <a:endParaRPr lang="ru-RU" sz="2800" dirty="0"/>
          </a:p>
        </p:txBody>
      </p:sp>
      <p:sp>
        <p:nvSpPr>
          <p:cNvPr id="9" name="Стрелка влево 8"/>
          <p:cNvSpPr/>
          <p:nvPr/>
        </p:nvSpPr>
        <p:spPr>
          <a:xfrm>
            <a:off x="3105366" y="2341422"/>
            <a:ext cx="1348159" cy="914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BELT</a:t>
            </a:r>
            <a:endParaRPr lang="ru-RU" sz="2400" dirty="0"/>
          </a:p>
        </p:txBody>
      </p:sp>
      <p:sp>
        <p:nvSpPr>
          <p:cNvPr id="10" name="Стрелка вверх 9"/>
          <p:cNvSpPr/>
          <p:nvPr/>
        </p:nvSpPr>
        <p:spPr>
          <a:xfrm rot="1540152">
            <a:off x="413847" y="2499825"/>
            <a:ext cx="2488457" cy="122541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GLOVES</a:t>
            </a:r>
            <a:endParaRPr lang="ru-RU" dirty="0"/>
          </a:p>
        </p:txBody>
      </p:sp>
      <p:sp>
        <p:nvSpPr>
          <p:cNvPr id="12" name="Стрелка вправо 11"/>
          <p:cNvSpPr/>
          <p:nvPr/>
        </p:nvSpPr>
        <p:spPr>
          <a:xfrm>
            <a:off x="4086889" y="879973"/>
            <a:ext cx="1600200" cy="877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MITTENS</a:t>
            </a:r>
            <a:endParaRPr lang="ru-RU" dirty="0"/>
          </a:p>
        </p:txBody>
      </p:sp>
      <p:pic>
        <p:nvPicPr>
          <p:cNvPr id="2058" name="Picture 10" descr="http://oboik.ru/uploads/new/big/oboik.ru_27271.jpg"/>
          <p:cNvPicPr>
            <a:picLocks noChangeAspect="1" noChangeArrowheads="1"/>
          </p:cNvPicPr>
          <p:nvPr/>
        </p:nvPicPr>
        <p:blipFill rotWithShape="1">
          <a:blip r:embed="rId6">
            <a:extLst>
              <a:ext uri="{28A0092B-C50C-407E-A947-70E740481C1C}">
                <a14:useLocalDpi xmlns:a14="http://schemas.microsoft.com/office/drawing/2010/main" val="0"/>
              </a:ext>
            </a:extLst>
          </a:blip>
          <a:srcRect l="19520" t="1269" r="16343" b="-1269"/>
          <a:stretch/>
        </p:blipFill>
        <p:spPr bwMode="auto">
          <a:xfrm>
            <a:off x="-469940" y="3766769"/>
            <a:ext cx="3505201" cy="3196224"/>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s://otvet.imgsmail.ru/download/e42bd087b113bd68d805abe26d05d4b9_i-266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26514" y="4650869"/>
            <a:ext cx="2889345" cy="2345186"/>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cliparts.co/cliparts/6Tr/6r9/6Tr6r9bpc.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0708" y="4034157"/>
            <a:ext cx="3177845" cy="2971800"/>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http://img1.liveinternet.ru/images/attach/c/7/94/562/94562821_large_2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04046" y="4666321"/>
            <a:ext cx="2252189" cy="2252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0300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1" nodeType="clickEffect">
                                  <p:stCondLst>
                                    <p:cond delay="0"/>
                                  </p:stCondLst>
                                  <p:childTnLst>
                                    <p:animMotion origin="layout" path="M 3.33333E-6 4.44444E-6 L -0.05365 -0.33866 " pathEditMode="relative" rAng="0" ptsTypes="AA">
                                      <p:cBhvr>
                                        <p:cTn id="16" dur="2000" fill="hold"/>
                                        <p:tgtEl>
                                          <p:spTgt spid="5"/>
                                        </p:tgtEl>
                                        <p:attrNameLst>
                                          <p:attrName>ppt_x</p:attrName>
                                          <p:attrName>ppt_y</p:attrName>
                                        </p:attrNameLst>
                                      </p:cBhvr>
                                      <p:rCtr x="-2691" y="-16944"/>
                                    </p:animMotion>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grpId="1" nodeType="clickEffect">
                                  <p:stCondLst>
                                    <p:cond delay="0"/>
                                  </p:stCondLst>
                                  <p:childTnLst>
                                    <p:animMotion origin="layout" path="M -3.61111E-6 0 L 0.01094 -0.40278 " pathEditMode="relative" rAng="0" ptsTypes="AA">
                                      <p:cBhvr>
                                        <p:cTn id="20" dur="2000" fill="hold"/>
                                        <p:tgtEl>
                                          <p:spTgt spid="6"/>
                                        </p:tgtEl>
                                        <p:attrNameLst>
                                          <p:attrName>ppt_x</p:attrName>
                                          <p:attrName>ppt_y</p:attrName>
                                        </p:attrNameLst>
                                      </p:cBhvr>
                                      <p:rCtr x="538" y="-20139"/>
                                    </p:animMotion>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2058"/>
                                        </p:tgtEl>
                                        <p:attrNameLst>
                                          <p:attrName>style.visibility</p:attrName>
                                        </p:attrNameLst>
                                      </p:cBhvr>
                                      <p:to>
                                        <p:strVal val="visible"/>
                                      </p:to>
                                    </p:set>
                                    <p:animEffect transition="in" filter="barn(inVertical)">
                                      <p:cBhvr>
                                        <p:cTn id="25" dur="500"/>
                                        <p:tgtEl>
                                          <p:spTgt spid="2058"/>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2060"/>
                                        </p:tgtEl>
                                        <p:attrNameLst>
                                          <p:attrName>style.visibility</p:attrName>
                                        </p:attrNameLst>
                                      </p:cBhvr>
                                      <p:to>
                                        <p:strVal val="visible"/>
                                      </p:to>
                                    </p:set>
                                    <p:animEffect transition="in" filter="barn(inVertical)">
                                      <p:cBhvr>
                                        <p:cTn id="30" dur="500"/>
                                        <p:tgtEl>
                                          <p:spTgt spid="2060"/>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xit" presetSubtype="32" fill="hold" grpId="2" nodeType="clickEffect">
                                  <p:stCondLst>
                                    <p:cond delay="0"/>
                                  </p:stCondLst>
                                  <p:childTnLst>
                                    <p:animEffect transition="out" filter="circle(out)">
                                      <p:cBhvr>
                                        <p:cTn id="34" dur="2000"/>
                                        <p:tgtEl>
                                          <p:spTgt spid="6"/>
                                        </p:tgtEl>
                                      </p:cBhvr>
                                    </p:animEffect>
                                    <p:set>
                                      <p:cBhvr>
                                        <p:cTn id="35" dur="1" fill="hold">
                                          <p:stCondLst>
                                            <p:cond delay="1999"/>
                                          </p:stCondLst>
                                        </p:cTn>
                                        <p:tgtEl>
                                          <p:spTgt spid="6"/>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6" presetClass="exit" presetSubtype="32" fill="hold" grpId="2" nodeType="clickEffect">
                                  <p:stCondLst>
                                    <p:cond delay="0"/>
                                  </p:stCondLst>
                                  <p:childTnLst>
                                    <p:animEffect transition="out" filter="circle(out)">
                                      <p:cBhvr>
                                        <p:cTn id="39" dur="2000"/>
                                        <p:tgtEl>
                                          <p:spTgt spid="5"/>
                                        </p:tgtEl>
                                      </p:cBhvr>
                                    </p:animEffect>
                                    <p:set>
                                      <p:cBhvr>
                                        <p:cTn id="40" dur="1" fill="hold">
                                          <p:stCondLst>
                                            <p:cond delay="1999"/>
                                          </p:stCondLst>
                                        </p:cTn>
                                        <p:tgtEl>
                                          <p:spTgt spid="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000"/>
                                        <p:tgtEl>
                                          <p:spTgt spid="8"/>
                                        </p:tgtEl>
                                      </p:cBhvr>
                                    </p:animEffect>
                                    <p:anim calcmode="lin" valueType="num">
                                      <p:cBhvr>
                                        <p:cTn id="51" dur="1000" fill="hold"/>
                                        <p:tgtEl>
                                          <p:spTgt spid="8"/>
                                        </p:tgtEl>
                                        <p:attrNameLst>
                                          <p:attrName>ppt_x</p:attrName>
                                        </p:attrNameLst>
                                      </p:cBhvr>
                                      <p:tavLst>
                                        <p:tav tm="0">
                                          <p:val>
                                            <p:strVal val="#ppt_x"/>
                                          </p:val>
                                        </p:tav>
                                        <p:tav tm="100000">
                                          <p:val>
                                            <p:strVal val="#ppt_x"/>
                                          </p:val>
                                        </p:tav>
                                      </p:tavLst>
                                    </p:anim>
                                    <p:anim calcmode="lin" valueType="num">
                                      <p:cBhvr>
                                        <p:cTn id="5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53" presetClass="exit" presetSubtype="32" fill="hold" nodeType="clickEffect">
                                  <p:stCondLst>
                                    <p:cond delay="0"/>
                                  </p:stCondLst>
                                  <p:childTnLst>
                                    <p:anim calcmode="lin" valueType="num">
                                      <p:cBhvr>
                                        <p:cTn id="63" dur="500"/>
                                        <p:tgtEl>
                                          <p:spTgt spid="2060"/>
                                        </p:tgtEl>
                                        <p:attrNameLst>
                                          <p:attrName>ppt_w</p:attrName>
                                        </p:attrNameLst>
                                      </p:cBhvr>
                                      <p:tavLst>
                                        <p:tav tm="0">
                                          <p:val>
                                            <p:strVal val="ppt_w"/>
                                          </p:val>
                                        </p:tav>
                                        <p:tav tm="100000">
                                          <p:val>
                                            <p:fltVal val="0"/>
                                          </p:val>
                                        </p:tav>
                                      </p:tavLst>
                                    </p:anim>
                                    <p:anim calcmode="lin" valueType="num">
                                      <p:cBhvr>
                                        <p:cTn id="64" dur="500"/>
                                        <p:tgtEl>
                                          <p:spTgt spid="2060"/>
                                        </p:tgtEl>
                                        <p:attrNameLst>
                                          <p:attrName>ppt_h</p:attrName>
                                        </p:attrNameLst>
                                      </p:cBhvr>
                                      <p:tavLst>
                                        <p:tav tm="0">
                                          <p:val>
                                            <p:strVal val="ppt_h"/>
                                          </p:val>
                                        </p:tav>
                                        <p:tav tm="100000">
                                          <p:val>
                                            <p:fltVal val="0"/>
                                          </p:val>
                                        </p:tav>
                                      </p:tavLst>
                                    </p:anim>
                                    <p:animEffect transition="out" filter="fade">
                                      <p:cBhvr>
                                        <p:cTn id="65" dur="500"/>
                                        <p:tgtEl>
                                          <p:spTgt spid="2060"/>
                                        </p:tgtEl>
                                      </p:cBhvr>
                                    </p:animEffect>
                                    <p:set>
                                      <p:cBhvr>
                                        <p:cTn id="66" dur="1" fill="hold">
                                          <p:stCondLst>
                                            <p:cond delay="499"/>
                                          </p:stCondLst>
                                        </p:cTn>
                                        <p:tgtEl>
                                          <p:spTgt spid="2060"/>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0" presetClass="exit" presetSubtype="0" fill="hold" nodeType="clickEffect">
                                  <p:stCondLst>
                                    <p:cond delay="0"/>
                                  </p:stCondLst>
                                  <p:childTnLst>
                                    <p:animEffect transition="out" filter="fade">
                                      <p:cBhvr>
                                        <p:cTn id="70" dur="500"/>
                                        <p:tgtEl>
                                          <p:spTgt spid="2058"/>
                                        </p:tgtEl>
                                      </p:cBhvr>
                                    </p:animEffect>
                                    <p:set>
                                      <p:cBhvr>
                                        <p:cTn id="71" dur="1" fill="hold">
                                          <p:stCondLst>
                                            <p:cond delay="499"/>
                                          </p:stCondLst>
                                        </p:cTn>
                                        <p:tgtEl>
                                          <p:spTgt spid="2058"/>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31" presetClass="entr" presetSubtype="0" fill="hold" grpId="0" nodeType="clickEffect">
                                  <p:stCondLst>
                                    <p:cond delay="0"/>
                                  </p:stCondLst>
                                  <p:childTnLst>
                                    <p:set>
                                      <p:cBhvr>
                                        <p:cTn id="75" dur="1" fill="hold">
                                          <p:stCondLst>
                                            <p:cond delay="0"/>
                                          </p:stCondLst>
                                        </p:cTn>
                                        <p:tgtEl>
                                          <p:spTgt spid="10"/>
                                        </p:tgtEl>
                                        <p:attrNameLst>
                                          <p:attrName>style.visibility</p:attrName>
                                        </p:attrNameLst>
                                      </p:cBhvr>
                                      <p:to>
                                        <p:strVal val="visible"/>
                                      </p:to>
                                    </p:set>
                                    <p:anim calcmode="lin" valueType="num">
                                      <p:cBhvr>
                                        <p:cTn id="76" dur="1000" fill="hold"/>
                                        <p:tgtEl>
                                          <p:spTgt spid="10"/>
                                        </p:tgtEl>
                                        <p:attrNameLst>
                                          <p:attrName>ppt_w</p:attrName>
                                        </p:attrNameLst>
                                      </p:cBhvr>
                                      <p:tavLst>
                                        <p:tav tm="0">
                                          <p:val>
                                            <p:fltVal val="0"/>
                                          </p:val>
                                        </p:tav>
                                        <p:tav tm="100000">
                                          <p:val>
                                            <p:strVal val="#ppt_w"/>
                                          </p:val>
                                        </p:tav>
                                      </p:tavLst>
                                    </p:anim>
                                    <p:anim calcmode="lin" valueType="num">
                                      <p:cBhvr>
                                        <p:cTn id="77" dur="1000" fill="hold"/>
                                        <p:tgtEl>
                                          <p:spTgt spid="10"/>
                                        </p:tgtEl>
                                        <p:attrNameLst>
                                          <p:attrName>ppt_h</p:attrName>
                                        </p:attrNameLst>
                                      </p:cBhvr>
                                      <p:tavLst>
                                        <p:tav tm="0">
                                          <p:val>
                                            <p:fltVal val="0"/>
                                          </p:val>
                                        </p:tav>
                                        <p:tav tm="100000">
                                          <p:val>
                                            <p:strVal val="#ppt_h"/>
                                          </p:val>
                                        </p:tav>
                                      </p:tavLst>
                                    </p:anim>
                                    <p:anim calcmode="lin" valueType="num">
                                      <p:cBhvr>
                                        <p:cTn id="78" dur="1000" fill="hold"/>
                                        <p:tgtEl>
                                          <p:spTgt spid="10"/>
                                        </p:tgtEl>
                                        <p:attrNameLst>
                                          <p:attrName>style.rotation</p:attrName>
                                        </p:attrNameLst>
                                      </p:cBhvr>
                                      <p:tavLst>
                                        <p:tav tm="0">
                                          <p:val>
                                            <p:fltVal val="90"/>
                                          </p:val>
                                        </p:tav>
                                        <p:tav tm="100000">
                                          <p:val>
                                            <p:fltVal val="0"/>
                                          </p:val>
                                        </p:tav>
                                      </p:tavLst>
                                    </p:anim>
                                    <p:animEffect transition="in" filter="fade">
                                      <p:cBhvr>
                                        <p:cTn id="79" dur="1000"/>
                                        <p:tgtEl>
                                          <p:spTgt spid="10"/>
                                        </p:tgtEl>
                                      </p:cBhvr>
                                    </p:animEffect>
                                  </p:childTnLst>
                                </p:cTn>
                              </p:par>
                            </p:childTnLst>
                          </p:cTn>
                        </p:par>
                      </p:childTnLst>
                    </p:cTn>
                  </p:par>
                  <p:par>
                    <p:cTn id="80" fill="hold">
                      <p:stCondLst>
                        <p:cond delay="indefinite"/>
                      </p:stCondLst>
                      <p:childTnLst>
                        <p:par>
                          <p:cTn id="81" fill="hold">
                            <p:stCondLst>
                              <p:cond delay="0"/>
                            </p:stCondLst>
                            <p:childTnLst>
                              <p:par>
                                <p:cTn id="82" presetID="31" presetClass="entr" presetSubtype="0"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1000" fill="hold"/>
                                        <p:tgtEl>
                                          <p:spTgt spid="12"/>
                                        </p:tgtEl>
                                        <p:attrNameLst>
                                          <p:attrName>ppt_w</p:attrName>
                                        </p:attrNameLst>
                                      </p:cBhvr>
                                      <p:tavLst>
                                        <p:tav tm="0">
                                          <p:val>
                                            <p:fltVal val="0"/>
                                          </p:val>
                                        </p:tav>
                                        <p:tav tm="100000">
                                          <p:val>
                                            <p:strVal val="#ppt_w"/>
                                          </p:val>
                                        </p:tav>
                                      </p:tavLst>
                                    </p:anim>
                                    <p:anim calcmode="lin" valueType="num">
                                      <p:cBhvr>
                                        <p:cTn id="85" dur="1000" fill="hold"/>
                                        <p:tgtEl>
                                          <p:spTgt spid="12"/>
                                        </p:tgtEl>
                                        <p:attrNameLst>
                                          <p:attrName>ppt_h</p:attrName>
                                        </p:attrNameLst>
                                      </p:cBhvr>
                                      <p:tavLst>
                                        <p:tav tm="0">
                                          <p:val>
                                            <p:fltVal val="0"/>
                                          </p:val>
                                        </p:tav>
                                        <p:tav tm="100000">
                                          <p:val>
                                            <p:strVal val="#ppt_h"/>
                                          </p:val>
                                        </p:tav>
                                      </p:tavLst>
                                    </p:anim>
                                    <p:anim calcmode="lin" valueType="num">
                                      <p:cBhvr>
                                        <p:cTn id="86" dur="1000" fill="hold"/>
                                        <p:tgtEl>
                                          <p:spTgt spid="12"/>
                                        </p:tgtEl>
                                        <p:attrNameLst>
                                          <p:attrName>style.rotation</p:attrName>
                                        </p:attrNameLst>
                                      </p:cBhvr>
                                      <p:tavLst>
                                        <p:tav tm="0">
                                          <p:val>
                                            <p:fltVal val="90"/>
                                          </p:val>
                                        </p:tav>
                                        <p:tav tm="100000">
                                          <p:val>
                                            <p:fltVal val="0"/>
                                          </p:val>
                                        </p:tav>
                                      </p:tavLst>
                                    </p:anim>
                                    <p:animEffect transition="in" filter="fade">
                                      <p:cBhvr>
                                        <p:cTn id="87" dur="1000"/>
                                        <p:tgtEl>
                                          <p:spTgt spid="12"/>
                                        </p:tgtEl>
                                      </p:cBhvr>
                                    </p:animEffect>
                                  </p:childTnLst>
                                </p:cTn>
                              </p:par>
                            </p:childTnLst>
                          </p:cTn>
                        </p:par>
                      </p:childTnLst>
                    </p:cTn>
                  </p:par>
                  <p:par>
                    <p:cTn id="88" fill="hold">
                      <p:stCondLst>
                        <p:cond delay="indefinite"/>
                      </p:stCondLst>
                      <p:childTnLst>
                        <p:par>
                          <p:cTn id="89" fill="hold">
                            <p:stCondLst>
                              <p:cond delay="0"/>
                            </p:stCondLst>
                            <p:childTnLst>
                              <p:par>
                                <p:cTn id="90" presetID="21" presetClass="exit" presetSubtype="1" fill="hold" grpId="1" nodeType="clickEffect">
                                  <p:stCondLst>
                                    <p:cond delay="0"/>
                                  </p:stCondLst>
                                  <p:childTnLst>
                                    <p:animEffect transition="out" filter="wheel(1)">
                                      <p:cBhvr>
                                        <p:cTn id="91" dur="2000"/>
                                        <p:tgtEl>
                                          <p:spTgt spid="7"/>
                                        </p:tgtEl>
                                      </p:cBhvr>
                                    </p:animEffect>
                                    <p:set>
                                      <p:cBhvr>
                                        <p:cTn id="92" dur="1" fill="hold">
                                          <p:stCondLst>
                                            <p:cond delay="1999"/>
                                          </p:stCondLst>
                                        </p:cTn>
                                        <p:tgtEl>
                                          <p:spTgt spid="7"/>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6" presetClass="exit" presetSubtype="32" fill="hold" grpId="1" nodeType="clickEffect">
                                  <p:stCondLst>
                                    <p:cond delay="0"/>
                                  </p:stCondLst>
                                  <p:childTnLst>
                                    <p:animEffect transition="out" filter="circle(out)">
                                      <p:cBhvr>
                                        <p:cTn id="96" dur="2000"/>
                                        <p:tgtEl>
                                          <p:spTgt spid="8"/>
                                        </p:tgtEl>
                                      </p:cBhvr>
                                    </p:animEffect>
                                    <p:set>
                                      <p:cBhvr>
                                        <p:cTn id="97" dur="1" fill="hold">
                                          <p:stCondLst>
                                            <p:cond delay="1999"/>
                                          </p:stCondLst>
                                        </p:cTn>
                                        <p:tgtEl>
                                          <p:spTgt spid="8"/>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31" presetClass="exit" presetSubtype="0" fill="hold" grpId="1" nodeType="clickEffect">
                                  <p:stCondLst>
                                    <p:cond delay="0"/>
                                  </p:stCondLst>
                                  <p:childTnLst>
                                    <p:anim calcmode="lin" valueType="num">
                                      <p:cBhvr>
                                        <p:cTn id="101" dur="1000"/>
                                        <p:tgtEl>
                                          <p:spTgt spid="9"/>
                                        </p:tgtEl>
                                        <p:attrNameLst>
                                          <p:attrName>ppt_w</p:attrName>
                                        </p:attrNameLst>
                                      </p:cBhvr>
                                      <p:tavLst>
                                        <p:tav tm="0">
                                          <p:val>
                                            <p:strVal val="ppt_w"/>
                                          </p:val>
                                        </p:tav>
                                        <p:tav tm="100000">
                                          <p:val>
                                            <p:fltVal val="0"/>
                                          </p:val>
                                        </p:tav>
                                      </p:tavLst>
                                    </p:anim>
                                    <p:anim calcmode="lin" valueType="num">
                                      <p:cBhvr>
                                        <p:cTn id="102" dur="1000"/>
                                        <p:tgtEl>
                                          <p:spTgt spid="9"/>
                                        </p:tgtEl>
                                        <p:attrNameLst>
                                          <p:attrName>ppt_h</p:attrName>
                                        </p:attrNameLst>
                                      </p:cBhvr>
                                      <p:tavLst>
                                        <p:tav tm="0">
                                          <p:val>
                                            <p:strVal val="ppt_h"/>
                                          </p:val>
                                        </p:tav>
                                        <p:tav tm="100000">
                                          <p:val>
                                            <p:fltVal val="0"/>
                                          </p:val>
                                        </p:tav>
                                      </p:tavLst>
                                    </p:anim>
                                    <p:anim calcmode="lin" valueType="num">
                                      <p:cBhvr>
                                        <p:cTn id="103" dur="1000"/>
                                        <p:tgtEl>
                                          <p:spTgt spid="9"/>
                                        </p:tgtEl>
                                        <p:attrNameLst>
                                          <p:attrName>style.rotation</p:attrName>
                                        </p:attrNameLst>
                                      </p:cBhvr>
                                      <p:tavLst>
                                        <p:tav tm="0">
                                          <p:val>
                                            <p:fltVal val="0"/>
                                          </p:val>
                                        </p:tav>
                                        <p:tav tm="100000">
                                          <p:val>
                                            <p:fltVal val="90"/>
                                          </p:val>
                                        </p:tav>
                                      </p:tavLst>
                                    </p:anim>
                                    <p:animEffect transition="out" filter="fade">
                                      <p:cBhvr>
                                        <p:cTn id="104" dur="1000"/>
                                        <p:tgtEl>
                                          <p:spTgt spid="9"/>
                                        </p:tgtEl>
                                      </p:cBhvr>
                                    </p:animEffect>
                                    <p:set>
                                      <p:cBhvr>
                                        <p:cTn id="105" dur="1" fill="hold">
                                          <p:stCondLst>
                                            <p:cond delay="999"/>
                                          </p:stCondLst>
                                        </p:cTn>
                                        <p:tgtEl>
                                          <p:spTgt spid="9"/>
                                        </p:tgtEl>
                                        <p:attrNameLst>
                                          <p:attrName>style.visibility</p:attrName>
                                        </p:attrNameLst>
                                      </p:cBhvr>
                                      <p:to>
                                        <p:strVal val="hidden"/>
                                      </p:to>
                                    </p:set>
                                  </p:childTnLst>
                                </p:cTn>
                              </p:par>
                            </p:childTnLst>
                          </p:cTn>
                        </p:par>
                      </p:childTnLst>
                    </p:cTn>
                  </p:par>
                  <p:par>
                    <p:cTn id="106" fill="hold">
                      <p:stCondLst>
                        <p:cond delay="indefinite"/>
                      </p:stCondLst>
                      <p:childTnLst>
                        <p:par>
                          <p:cTn id="107" fill="hold">
                            <p:stCondLst>
                              <p:cond delay="0"/>
                            </p:stCondLst>
                            <p:childTnLst>
                              <p:par>
                                <p:cTn id="108" presetID="6" presetClass="entr" presetSubtype="16" fill="hold" nodeType="clickEffect">
                                  <p:stCondLst>
                                    <p:cond delay="0"/>
                                  </p:stCondLst>
                                  <p:childTnLst>
                                    <p:set>
                                      <p:cBhvr>
                                        <p:cTn id="109" dur="1" fill="hold">
                                          <p:stCondLst>
                                            <p:cond delay="0"/>
                                          </p:stCondLst>
                                        </p:cTn>
                                        <p:tgtEl>
                                          <p:spTgt spid="2050"/>
                                        </p:tgtEl>
                                        <p:attrNameLst>
                                          <p:attrName>style.visibility</p:attrName>
                                        </p:attrNameLst>
                                      </p:cBhvr>
                                      <p:to>
                                        <p:strVal val="visible"/>
                                      </p:to>
                                    </p:set>
                                    <p:animEffect transition="in" filter="circle(in)">
                                      <p:cBhvr>
                                        <p:cTn id="110" dur="2000"/>
                                        <p:tgtEl>
                                          <p:spTgt spid="2050"/>
                                        </p:tgtEl>
                                      </p:cBhvr>
                                    </p:animEffect>
                                  </p:childTnLst>
                                </p:cTn>
                              </p:par>
                            </p:childTnLst>
                          </p:cTn>
                        </p:par>
                      </p:childTnLst>
                    </p:cTn>
                  </p:par>
                  <p:par>
                    <p:cTn id="111" fill="hold">
                      <p:stCondLst>
                        <p:cond delay="indefinite"/>
                      </p:stCondLst>
                      <p:childTnLst>
                        <p:par>
                          <p:cTn id="112" fill="hold">
                            <p:stCondLst>
                              <p:cond delay="0"/>
                            </p:stCondLst>
                            <p:childTnLst>
                              <p:par>
                                <p:cTn id="113" presetID="6" presetClass="entr" presetSubtype="16" fill="hold" nodeType="clickEffect">
                                  <p:stCondLst>
                                    <p:cond delay="0"/>
                                  </p:stCondLst>
                                  <p:childTnLst>
                                    <p:set>
                                      <p:cBhvr>
                                        <p:cTn id="114" dur="1" fill="hold">
                                          <p:stCondLst>
                                            <p:cond delay="0"/>
                                          </p:stCondLst>
                                        </p:cTn>
                                        <p:tgtEl>
                                          <p:spTgt spid="2054"/>
                                        </p:tgtEl>
                                        <p:attrNameLst>
                                          <p:attrName>style.visibility</p:attrName>
                                        </p:attrNameLst>
                                      </p:cBhvr>
                                      <p:to>
                                        <p:strVal val="visible"/>
                                      </p:to>
                                    </p:set>
                                    <p:animEffect transition="in" filter="circle(in)">
                                      <p:cBhvr>
                                        <p:cTn id="115" dur="2000"/>
                                        <p:tgtEl>
                                          <p:spTgt spid="2054"/>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xit" presetSubtype="4" fill="hold" grpId="1" nodeType="clickEffect">
                                  <p:stCondLst>
                                    <p:cond delay="0"/>
                                  </p:stCondLst>
                                  <p:childTnLst>
                                    <p:animEffect transition="out" filter="wipe(down)">
                                      <p:cBhvr>
                                        <p:cTn id="119" dur="500"/>
                                        <p:tgtEl>
                                          <p:spTgt spid="10"/>
                                        </p:tgtEl>
                                      </p:cBhvr>
                                    </p:animEffect>
                                    <p:set>
                                      <p:cBhvr>
                                        <p:cTn id="120" dur="1" fill="hold">
                                          <p:stCondLst>
                                            <p:cond delay="499"/>
                                          </p:stCondLst>
                                        </p:cTn>
                                        <p:tgtEl>
                                          <p:spTgt spid="10"/>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21" presetClass="exit" presetSubtype="1" fill="hold" grpId="1" nodeType="clickEffect">
                                  <p:stCondLst>
                                    <p:cond delay="0"/>
                                  </p:stCondLst>
                                  <p:childTnLst>
                                    <p:animEffect transition="out" filter="wheel(1)">
                                      <p:cBhvr>
                                        <p:cTn id="124" dur="2000"/>
                                        <p:tgtEl>
                                          <p:spTgt spid="12"/>
                                        </p:tgtEl>
                                      </p:cBhvr>
                                    </p:animEffect>
                                    <p:set>
                                      <p:cBhvr>
                                        <p:cTn id="125" dur="1" fill="hold">
                                          <p:stCondLst>
                                            <p:cond delay="1999"/>
                                          </p:stCondLst>
                                        </p:cTn>
                                        <p:tgtEl>
                                          <p:spTgt spid="12"/>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6" presetClass="exit" presetSubtype="32" fill="hold" nodeType="clickEffect">
                                  <p:stCondLst>
                                    <p:cond delay="0"/>
                                  </p:stCondLst>
                                  <p:childTnLst>
                                    <p:animEffect transition="out" filter="circle(out)">
                                      <p:cBhvr>
                                        <p:cTn id="129" dur="2000"/>
                                        <p:tgtEl>
                                          <p:spTgt spid="2054"/>
                                        </p:tgtEl>
                                      </p:cBhvr>
                                    </p:animEffect>
                                    <p:set>
                                      <p:cBhvr>
                                        <p:cTn id="130" dur="1" fill="hold">
                                          <p:stCondLst>
                                            <p:cond delay="1999"/>
                                          </p:stCondLst>
                                        </p:cTn>
                                        <p:tgtEl>
                                          <p:spTgt spid="2054"/>
                                        </p:tgtEl>
                                        <p:attrNameLst>
                                          <p:attrName>style.visibility</p:attrName>
                                        </p:attrNameLst>
                                      </p:cBhvr>
                                      <p:to>
                                        <p:strVal val="hidden"/>
                                      </p:to>
                                    </p:set>
                                  </p:childTnLst>
                                </p:cTn>
                              </p:par>
                            </p:childTnLst>
                          </p:cTn>
                        </p:par>
                      </p:childTnLst>
                    </p:cTn>
                  </p:par>
                  <p:par>
                    <p:cTn id="131" fill="hold">
                      <p:stCondLst>
                        <p:cond delay="indefinite"/>
                      </p:stCondLst>
                      <p:childTnLst>
                        <p:par>
                          <p:cTn id="132" fill="hold">
                            <p:stCondLst>
                              <p:cond delay="0"/>
                            </p:stCondLst>
                            <p:childTnLst>
                              <p:par>
                                <p:cTn id="133" presetID="14" presetClass="exit" presetSubtype="10" fill="hold" nodeType="clickEffect">
                                  <p:stCondLst>
                                    <p:cond delay="0"/>
                                  </p:stCondLst>
                                  <p:childTnLst>
                                    <p:animEffect transition="out" filter="randombar(horizontal)">
                                      <p:cBhvr>
                                        <p:cTn id="134" dur="500"/>
                                        <p:tgtEl>
                                          <p:spTgt spid="2050"/>
                                        </p:tgtEl>
                                      </p:cBhvr>
                                    </p:animEffect>
                                    <p:set>
                                      <p:cBhvr>
                                        <p:cTn id="135" dur="1" fill="hold">
                                          <p:stCondLst>
                                            <p:cond delay="499"/>
                                          </p:stCondLst>
                                        </p:cTn>
                                        <p:tgtEl>
                                          <p:spTgt spid="2050"/>
                                        </p:tgtEl>
                                        <p:attrNameLst>
                                          <p:attrName>style.visibility</p:attrName>
                                        </p:attrNameLst>
                                      </p:cBhvr>
                                      <p:to>
                                        <p:strVal val="hidden"/>
                                      </p:to>
                                    </p:set>
                                  </p:childTnLst>
                                </p:cTn>
                              </p:par>
                            </p:childTnLst>
                          </p:cTn>
                        </p:par>
                      </p:childTnLst>
                    </p:cTn>
                  </p:par>
                  <p:par>
                    <p:cTn id="136" fill="hold">
                      <p:stCondLst>
                        <p:cond delay="indefinite"/>
                      </p:stCondLst>
                      <p:childTnLst>
                        <p:par>
                          <p:cTn id="137" fill="hold">
                            <p:stCondLst>
                              <p:cond delay="0"/>
                            </p:stCondLst>
                            <p:childTnLst>
                              <p:par>
                                <p:cTn id="138" presetID="22" presetClass="entr" presetSubtype="4" fill="hold" nodeType="clickEffect">
                                  <p:stCondLst>
                                    <p:cond delay="0"/>
                                  </p:stCondLst>
                                  <p:childTnLst>
                                    <p:set>
                                      <p:cBhvr>
                                        <p:cTn id="139" dur="1" fill="hold">
                                          <p:stCondLst>
                                            <p:cond delay="0"/>
                                          </p:stCondLst>
                                        </p:cTn>
                                        <p:tgtEl>
                                          <p:spTgt spid="2062"/>
                                        </p:tgtEl>
                                        <p:attrNameLst>
                                          <p:attrName>style.visibility</p:attrName>
                                        </p:attrNameLst>
                                      </p:cBhvr>
                                      <p:to>
                                        <p:strVal val="visible"/>
                                      </p:to>
                                    </p:set>
                                    <p:animEffect transition="in" filter="wipe(down)">
                                      <p:cBhvr>
                                        <p:cTn id="140" dur="500"/>
                                        <p:tgtEl>
                                          <p:spTgt spid="2062"/>
                                        </p:tgtEl>
                                      </p:cBhvr>
                                    </p:animEffect>
                                  </p:childTnLst>
                                </p:cTn>
                              </p:par>
                            </p:childTnLst>
                          </p:cTn>
                        </p:par>
                      </p:childTnLst>
                    </p:cTn>
                  </p:par>
                  <p:par>
                    <p:cTn id="141" fill="hold">
                      <p:stCondLst>
                        <p:cond delay="indefinite"/>
                      </p:stCondLst>
                      <p:childTnLst>
                        <p:par>
                          <p:cTn id="142" fill="hold">
                            <p:stCondLst>
                              <p:cond delay="0"/>
                            </p:stCondLst>
                            <p:childTnLst>
                              <p:par>
                                <p:cTn id="143" presetID="31" presetClass="entr" presetSubtype="0" fill="hold" nodeType="clickEffect">
                                  <p:stCondLst>
                                    <p:cond delay="0"/>
                                  </p:stCondLst>
                                  <p:childTnLst>
                                    <p:set>
                                      <p:cBhvr>
                                        <p:cTn id="144" dur="1" fill="hold">
                                          <p:stCondLst>
                                            <p:cond delay="0"/>
                                          </p:stCondLst>
                                        </p:cTn>
                                        <p:tgtEl>
                                          <p:spTgt spid="2064"/>
                                        </p:tgtEl>
                                        <p:attrNameLst>
                                          <p:attrName>style.visibility</p:attrName>
                                        </p:attrNameLst>
                                      </p:cBhvr>
                                      <p:to>
                                        <p:strVal val="visible"/>
                                      </p:to>
                                    </p:set>
                                    <p:anim calcmode="lin" valueType="num">
                                      <p:cBhvr>
                                        <p:cTn id="145" dur="1000" fill="hold"/>
                                        <p:tgtEl>
                                          <p:spTgt spid="2064"/>
                                        </p:tgtEl>
                                        <p:attrNameLst>
                                          <p:attrName>ppt_w</p:attrName>
                                        </p:attrNameLst>
                                      </p:cBhvr>
                                      <p:tavLst>
                                        <p:tav tm="0">
                                          <p:val>
                                            <p:fltVal val="0"/>
                                          </p:val>
                                        </p:tav>
                                        <p:tav tm="100000">
                                          <p:val>
                                            <p:strVal val="#ppt_w"/>
                                          </p:val>
                                        </p:tav>
                                      </p:tavLst>
                                    </p:anim>
                                    <p:anim calcmode="lin" valueType="num">
                                      <p:cBhvr>
                                        <p:cTn id="146" dur="1000" fill="hold"/>
                                        <p:tgtEl>
                                          <p:spTgt spid="2064"/>
                                        </p:tgtEl>
                                        <p:attrNameLst>
                                          <p:attrName>ppt_h</p:attrName>
                                        </p:attrNameLst>
                                      </p:cBhvr>
                                      <p:tavLst>
                                        <p:tav tm="0">
                                          <p:val>
                                            <p:fltVal val="0"/>
                                          </p:val>
                                        </p:tav>
                                        <p:tav tm="100000">
                                          <p:val>
                                            <p:strVal val="#ppt_h"/>
                                          </p:val>
                                        </p:tav>
                                      </p:tavLst>
                                    </p:anim>
                                    <p:anim calcmode="lin" valueType="num">
                                      <p:cBhvr>
                                        <p:cTn id="147" dur="1000" fill="hold"/>
                                        <p:tgtEl>
                                          <p:spTgt spid="2064"/>
                                        </p:tgtEl>
                                        <p:attrNameLst>
                                          <p:attrName>style.rotation</p:attrName>
                                        </p:attrNameLst>
                                      </p:cBhvr>
                                      <p:tavLst>
                                        <p:tav tm="0">
                                          <p:val>
                                            <p:fltVal val="90"/>
                                          </p:val>
                                        </p:tav>
                                        <p:tav tm="100000">
                                          <p:val>
                                            <p:fltVal val="0"/>
                                          </p:val>
                                        </p:tav>
                                      </p:tavLst>
                                    </p:anim>
                                    <p:animEffect transition="in" filter="fade">
                                      <p:cBhvr>
                                        <p:cTn id="148" dur="1000"/>
                                        <p:tgtEl>
                                          <p:spTgt spid="20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6" grpId="0" animBg="1"/>
      <p:bldP spid="6" grpId="1" animBg="1"/>
      <p:bldP spid="6" grpId="2" animBg="1"/>
      <p:bldP spid="7" grpId="0" animBg="1"/>
      <p:bldP spid="7" grpId="1" animBg="1"/>
      <p:bldP spid="8" grpId="0" animBg="1"/>
      <p:bldP spid="8" grpId="1" animBg="1"/>
      <p:bldP spid="9" grpId="0" animBg="1"/>
      <p:bldP spid="9" grpId="1" animBg="1"/>
      <p:bldP spid="10" grpId="0" animBg="1"/>
      <p:bldP spid="10" grpId="1" animBg="1"/>
      <p:bldP spid="12" grpId="0" animBg="1"/>
      <p:bldP spid="12"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709" y="1283629"/>
            <a:ext cx="8686800" cy="2057400"/>
          </a:xfrm>
        </p:spPr>
        <p:txBody>
          <a:bodyPr>
            <a:noAutofit/>
          </a:bodyPr>
          <a:lstStyle/>
          <a:p>
            <a:pPr marL="0" indent="0">
              <a:buNone/>
            </a:pPr>
            <a:r>
              <a:rPr lang="ru-RU" sz="2400" b="1" u="sng" dirty="0">
                <a:solidFill>
                  <a:srgbClr val="FF0000"/>
                </a:solidFill>
              </a:rPr>
              <a:t>Выводы</a:t>
            </a:r>
            <a:r>
              <a:rPr lang="ru-RU" sz="2400" dirty="0">
                <a:solidFill>
                  <a:srgbClr val="FF0000"/>
                </a:solidFill>
              </a:rPr>
              <a:t>. </a:t>
            </a:r>
            <a:br>
              <a:rPr lang="ru-RU" sz="2400" dirty="0">
                <a:solidFill>
                  <a:srgbClr val="FF0000"/>
                </a:solidFill>
              </a:rPr>
            </a:br>
            <a:r>
              <a:rPr lang="ru-RU" sz="2400" dirty="0">
                <a:solidFill>
                  <a:srgbClr val="002060"/>
                </a:solidFill>
              </a:rPr>
              <a:t>- Узнаваемость героев и сюжета помогает сосредоточиться на запоминании новых слов и выражений,</a:t>
            </a:r>
            <a:br>
              <a:rPr lang="ru-RU" sz="2400" dirty="0">
                <a:solidFill>
                  <a:srgbClr val="002060"/>
                </a:solidFill>
              </a:rPr>
            </a:br>
            <a:r>
              <a:rPr lang="ru-RU" sz="2400" dirty="0">
                <a:solidFill>
                  <a:srgbClr val="002060"/>
                </a:solidFill>
              </a:rPr>
              <a:t>- Перед знакомыми героями ребёнок не испытывает страха, который может затруднить процесс обучения.</a:t>
            </a:r>
            <a:br>
              <a:rPr lang="ru-RU" sz="2400" dirty="0">
                <a:solidFill>
                  <a:srgbClr val="002060"/>
                </a:solidFill>
              </a:rPr>
            </a:br>
            <a:r>
              <a:rPr lang="ru-RU" sz="2400" dirty="0">
                <a:solidFill>
                  <a:srgbClr val="002060"/>
                </a:solidFill>
              </a:rPr>
              <a:t>- Изучение иностранного языка в русле родной культуры расширяет кругозор ученика.</a:t>
            </a:r>
            <a:br>
              <a:rPr lang="ru-RU" sz="2400" dirty="0">
                <a:solidFill>
                  <a:srgbClr val="002060"/>
                </a:solidFill>
              </a:rPr>
            </a:br>
            <a:r>
              <a:rPr lang="ru-RU" sz="2400" dirty="0">
                <a:solidFill>
                  <a:srgbClr val="002060"/>
                </a:solidFill>
              </a:rPr>
              <a:t>- Участие в празднике или экскурсии на иностранном языке помогает понять культурные особенности народов</a:t>
            </a:r>
            <a:r>
              <a:rPr lang="ru-RU" sz="2400" dirty="0" smtClean="0">
                <a:solidFill>
                  <a:srgbClr val="002060"/>
                </a:solidFill>
              </a:rPr>
              <a:t>.</a:t>
            </a:r>
            <a:endParaRPr lang="en-US" sz="2400" dirty="0">
              <a:solidFill>
                <a:srgbClr val="002060"/>
              </a:solidFill>
            </a:endParaRPr>
          </a:p>
        </p:txBody>
      </p:sp>
      <p:sp>
        <p:nvSpPr>
          <p:cNvPr id="4" name="Прямоугольник 3"/>
          <p:cNvSpPr/>
          <p:nvPr/>
        </p:nvSpPr>
        <p:spPr>
          <a:xfrm>
            <a:off x="0" y="0"/>
            <a:ext cx="8534400" cy="4154984"/>
          </a:xfrm>
          <a:prstGeom prst="rect">
            <a:avLst/>
          </a:prstGeom>
        </p:spPr>
        <p:txBody>
          <a:bodyPr wrap="square">
            <a:spAutoFit/>
          </a:bodyPr>
          <a:lstStyle/>
          <a:p>
            <a:r>
              <a:rPr lang="en-US" sz="2400" dirty="0"/>
              <a:t> </a:t>
            </a:r>
            <a:r>
              <a:rPr lang="en-US" sz="2400" b="1" u="sng" dirty="0" smtClean="0"/>
              <a:t>Conclusions</a:t>
            </a:r>
            <a:r>
              <a:rPr lang="en-US" sz="2400" dirty="0"/>
              <a:t>. </a:t>
            </a:r>
          </a:p>
          <a:p>
            <a:r>
              <a:rPr lang="en-US" sz="2400" dirty="0"/>
              <a:t>- Recognition of the characters and the story help to focus on the memorization of new words and expressions,</a:t>
            </a:r>
          </a:p>
          <a:p>
            <a:r>
              <a:rPr lang="en-US" sz="2400" dirty="0"/>
              <a:t>- The children do not feel fear, hindering the learning process if they learn familiar characters. </a:t>
            </a:r>
          </a:p>
          <a:p>
            <a:r>
              <a:rPr lang="en-US" sz="2400" dirty="0"/>
              <a:t>- Learning a foreign language along with their culture broadens students’ outlook, </a:t>
            </a:r>
          </a:p>
          <a:p>
            <a:r>
              <a:rPr lang="en-US" sz="2400" dirty="0"/>
              <a:t>- Participation on the holiday or excursions in a foreign language helps to understand the cultural characteristics of people.</a:t>
            </a:r>
          </a:p>
        </p:txBody>
      </p:sp>
      <p:pic>
        <p:nvPicPr>
          <p:cNvPr id="14338" name="Picture 2" descr="E:\КВЕСТ-ЭКС\фото-квест\fSjqPLMNcio[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4182693"/>
            <a:ext cx="428625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419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xit" presetSubtype="32" fill="hold" grpId="1" nodeType="clickEffect">
                                  <p:stCondLst>
                                    <p:cond delay="0"/>
                                  </p:stCondLst>
                                  <p:childTnLst>
                                    <p:animEffect transition="out" filter="circle(out)">
                                      <p:cBhvr>
                                        <p:cTn id="13" dur="2000"/>
                                        <p:tgtEl>
                                          <p:spTgt spid="4"/>
                                        </p:tgtEl>
                                      </p:cBhvr>
                                    </p:animEffect>
                                    <p:set>
                                      <p:cBhvr>
                                        <p:cTn id="14" dur="1" fill="hold">
                                          <p:stCondLst>
                                            <p:cond delay="19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arn(inVertical)">
                                      <p:cBhvr>
                                        <p:cTn id="1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4"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46797" y="838200"/>
            <a:ext cx="8229600" cy="1371600"/>
          </a:xfrm>
        </p:spPr>
        <p:txBody>
          <a:bodyPr>
            <a:noAutofit/>
          </a:bodyPr>
          <a:lstStyle/>
          <a:p>
            <a:pPr marL="0" indent="0">
              <a:buNone/>
            </a:pPr>
            <a:r>
              <a:rPr lang="ru-RU" sz="2400" dirty="0">
                <a:solidFill>
                  <a:srgbClr val="002060"/>
                </a:solidFill>
              </a:rPr>
              <a:t>Проводя анимационные программы для детей, я заметила, что дети не только хорошо знают русских сказочных героев, но и верят в реальность некоторых из них. Этот интерес я предлагаю использовать для изучения иностранного языка.</a:t>
            </a:r>
            <a:endParaRPr lang="en-US" sz="2400" dirty="0">
              <a:solidFill>
                <a:srgbClr val="002060"/>
              </a:solidFill>
            </a:endParaRPr>
          </a:p>
        </p:txBody>
      </p:sp>
      <p:sp>
        <p:nvSpPr>
          <p:cNvPr id="4" name="Прямоугольник 3"/>
          <p:cNvSpPr/>
          <p:nvPr/>
        </p:nvSpPr>
        <p:spPr>
          <a:xfrm>
            <a:off x="36394" y="554504"/>
            <a:ext cx="8650406" cy="1938992"/>
          </a:xfrm>
          <a:prstGeom prst="rect">
            <a:avLst/>
          </a:prstGeom>
        </p:spPr>
        <p:txBody>
          <a:bodyPr wrap="square">
            <a:spAutoFit/>
          </a:bodyPr>
          <a:lstStyle/>
          <a:p>
            <a:r>
              <a:rPr lang="en-US" sz="2400" dirty="0"/>
              <a:t>Through animation programs for children, I have noticed that children are not only well aware of Russian fairytale characters, but also believe in reality of some of them. I propose to use this interest for learning a foreign language. </a:t>
            </a:r>
          </a:p>
        </p:txBody>
      </p:sp>
      <p:pic>
        <p:nvPicPr>
          <p:cNvPr id="5" name="Picture 2" descr="https://pp.vk.me/c837626/v837626061/1d019/Lpn_1kWB8C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2743200"/>
            <a:ext cx="5308600" cy="398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978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5231" y="2133600"/>
            <a:ext cx="5181599" cy="2286000"/>
          </a:xfrm>
        </p:spPr>
        <p:txBody>
          <a:bodyPr>
            <a:noAutofit/>
          </a:bodyPr>
          <a:lstStyle/>
          <a:p>
            <a:pPr marL="0" indent="0">
              <a:buNone/>
            </a:pPr>
            <a:r>
              <a:rPr lang="ru-RU" sz="2200" b="1" u="sng" dirty="0">
                <a:solidFill>
                  <a:srgbClr val="FF0000"/>
                </a:solidFill>
              </a:rPr>
              <a:t>Актуальность работы:</a:t>
            </a:r>
            <a:r>
              <a:rPr lang="ru-RU" sz="2200" b="1" dirty="0">
                <a:solidFill>
                  <a:srgbClr val="FF0000"/>
                </a:solidFill>
              </a:rPr>
              <a:t> </a:t>
            </a:r>
            <a:r>
              <a:rPr lang="ru-RU" sz="2200" dirty="0">
                <a:solidFill>
                  <a:srgbClr val="002060"/>
                </a:solidFill>
              </a:rPr>
              <a:t>в начальной школе происходит становление личности школьника, формируется его кругозор и интерес к учебе. Но в силу возраста новый материал воспринимается легче в игровой форме и на знакомых предметах. Вопрос использования русских сказок, чей сюжет известен детям с колыбели, для создания психологического комфорта на уроке, дружеской атмосферы общения и лучшего усвоения материала в педагогической литературе не затрагивался. Хотя, на мой взгляд, это очень перспективное направление.</a:t>
            </a:r>
            <a:endParaRPr lang="en-US" sz="2200" dirty="0">
              <a:solidFill>
                <a:srgbClr val="002060"/>
              </a:solidFill>
            </a:endParaRPr>
          </a:p>
        </p:txBody>
      </p:sp>
      <p:sp>
        <p:nvSpPr>
          <p:cNvPr id="4" name="Прямоугольник 3"/>
          <p:cNvSpPr/>
          <p:nvPr/>
        </p:nvSpPr>
        <p:spPr>
          <a:xfrm>
            <a:off x="115438" y="490224"/>
            <a:ext cx="7885562" cy="4154984"/>
          </a:xfrm>
          <a:prstGeom prst="rect">
            <a:avLst/>
          </a:prstGeom>
        </p:spPr>
        <p:txBody>
          <a:bodyPr wrap="square">
            <a:spAutoFit/>
          </a:bodyPr>
          <a:lstStyle/>
          <a:p>
            <a:r>
              <a:rPr lang="en-US" sz="2200" b="1" u="sng" dirty="0"/>
              <a:t>Relevance of the work</a:t>
            </a:r>
            <a:r>
              <a:rPr lang="en-US" sz="2200" dirty="0"/>
              <a:t>: The establishment of the individuality of the students starts in primary school, their outlook and interest  are formed in learning. But depending on age, the new material is easily accepted in the form of a game and familiar objects. Question concerning the use of Russian fairy tales, whose story is known to the children from the cradle, for creation of a psychological comfort in the classroom, friendly atmosphere of communication and for a better assimilation of the material has not been addressed in the pedagogical literature. Although, in my opinion, this is a very promising direction. </a:t>
            </a:r>
          </a:p>
        </p:txBody>
      </p:sp>
    </p:spTree>
    <p:extLst>
      <p:ext uri="{BB962C8B-B14F-4D97-AF65-F5344CB8AC3E}">
        <p14:creationId xmlns:p14="http://schemas.microsoft.com/office/powerpoint/2010/main" val="3891928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928518" y="228600"/>
            <a:ext cx="5146316" cy="6924973"/>
          </a:xfrm>
          <a:prstGeom prst="rect">
            <a:avLst/>
          </a:prstGeom>
          <a:noFill/>
        </p:spPr>
        <p:txBody>
          <a:bodyPr wrap="square" rtlCol="0">
            <a:spAutoFit/>
          </a:bodyPr>
          <a:lstStyle/>
          <a:p>
            <a:r>
              <a:rPr lang="en-US" sz="2400" b="1" u="sng" dirty="0"/>
              <a:t>Tasks</a:t>
            </a:r>
            <a:r>
              <a:rPr lang="en-US" sz="2400" dirty="0"/>
              <a:t>: </a:t>
            </a:r>
          </a:p>
          <a:p>
            <a:pPr lvl="0"/>
            <a:r>
              <a:rPr lang="en-US" sz="2400" dirty="0"/>
              <a:t>Demonstrate the possibility of the study new vocabulary based on familiar tales </a:t>
            </a:r>
          </a:p>
          <a:p>
            <a:pPr lvl="0"/>
            <a:r>
              <a:rPr lang="en-US" sz="2400" dirty="0"/>
              <a:t>Give an example of how children get acquainted with the works of Russian artists during learning a new language, </a:t>
            </a:r>
          </a:p>
          <a:p>
            <a:pPr lvl="0"/>
            <a:r>
              <a:rPr lang="en-US" sz="2400" dirty="0"/>
              <a:t>Demonstrate that children memorize words faster by using a well-known motif from their childhood</a:t>
            </a:r>
          </a:p>
          <a:p>
            <a:pPr lvl="0"/>
            <a:r>
              <a:rPr lang="en-US" sz="2400" dirty="0"/>
              <a:t>To acquaint with the possibility of guided tours in English at the center of Russian fairy tales </a:t>
            </a:r>
          </a:p>
          <a:p>
            <a:pPr lvl="0"/>
            <a:r>
              <a:rPr lang="en-US" sz="2400" dirty="0"/>
              <a:t>Provide Christmas quiz for younger students. </a:t>
            </a:r>
          </a:p>
          <a:p>
            <a:endParaRPr lang="en-US" dirty="0"/>
          </a:p>
          <a:p>
            <a:endParaRPr lang="ru-RU" dirty="0"/>
          </a:p>
        </p:txBody>
      </p:sp>
      <p:sp>
        <p:nvSpPr>
          <p:cNvPr id="6" name="Объект 5"/>
          <p:cNvSpPr>
            <a:spLocks noGrp="1"/>
          </p:cNvSpPr>
          <p:nvPr>
            <p:ph sz="half" idx="2"/>
          </p:nvPr>
        </p:nvSpPr>
        <p:spPr>
          <a:xfrm>
            <a:off x="309468" y="4093827"/>
            <a:ext cx="4948332" cy="1955815"/>
          </a:xfrm>
        </p:spPr>
        <p:txBody>
          <a:bodyPr>
            <a:normAutofit/>
          </a:bodyPr>
          <a:lstStyle/>
          <a:p>
            <a:pPr marL="0" indent="0">
              <a:buNone/>
            </a:pPr>
            <a:r>
              <a:rPr lang="en-US" b="1" u="sng" dirty="0" smtClean="0"/>
              <a:t>Methods </a:t>
            </a:r>
            <a:r>
              <a:rPr lang="en-US" b="1" u="sng" dirty="0"/>
              <a:t>of investigation</a:t>
            </a:r>
            <a:r>
              <a:rPr lang="en-US" dirty="0"/>
              <a:t> : </a:t>
            </a:r>
          </a:p>
          <a:p>
            <a:r>
              <a:rPr lang="en-US" dirty="0"/>
              <a:t>- Study of special literature, </a:t>
            </a:r>
          </a:p>
          <a:p>
            <a:r>
              <a:rPr lang="en-US" dirty="0"/>
              <a:t>- Practical,</a:t>
            </a:r>
          </a:p>
          <a:p>
            <a:r>
              <a:rPr lang="en-US" dirty="0"/>
              <a:t>- Analytical. </a:t>
            </a:r>
          </a:p>
          <a:p>
            <a:endParaRPr lang="en-US" dirty="0"/>
          </a:p>
        </p:txBody>
      </p:sp>
      <p:sp>
        <p:nvSpPr>
          <p:cNvPr id="8" name="Объект 7"/>
          <p:cNvSpPr>
            <a:spLocks noGrp="1"/>
          </p:cNvSpPr>
          <p:nvPr>
            <p:ph sz="quarter" idx="4"/>
          </p:nvPr>
        </p:nvSpPr>
        <p:spPr>
          <a:xfrm>
            <a:off x="3864167" y="546921"/>
            <a:ext cx="5083315" cy="5668963"/>
          </a:xfrm>
        </p:spPr>
        <p:txBody>
          <a:bodyPr>
            <a:noAutofit/>
          </a:bodyPr>
          <a:lstStyle/>
          <a:p>
            <a:pPr marL="0" indent="0">
              <a:buNone/>
            </a:pPr>
            <a:r>
              <a:rPr lang="ru-RU" sz="2200" b="1" u="sng" dirty="0">
                <a:solidFill>
                  <a:srgbClr val="FF0000"/>
                </a:solidFill>
              </a:rPr>
              <a:t>Задачи:</a:t>
            </a:r>
            <a:r>
              <a:rPr lang="ru-RU" sz="2200" dirty="0">
                <a:solidFill>
                  <a:srgbClr val="FF0000"/>
                </a:solidFill>
              </a:rPr>
              <a:t> </a:t>
            </a:r>
            <a:br>
              <a:rPr lang="ru-RU" sz="2200" dirty="0">
                <a:solidFill>
                  <a:srgbClr val="FF0000"/>
                </a:solidFill>
              </a:rPr>
            </a:br>
            <a:r>
              <a:rPr lang="ru-RU" sz="2200" dirty="0">
                <a:solidFill>
                  <a:srgbClr val="002060"/>
                </a:solidFill>
              </a:rPr>
              <a:t>- показать на примере знакомой сказки возможности изучение новой лексики,</a:t>
            </a:r>
            <a:br>
              <a:rPr lang="ru-RU" sz="2200" dirty="0">
                <a:solidFill>
                  <a:srgbClr val="002060"/>
                </a:solidFill>
              </a:rPr>
            </a:br>
            <a:r>
              <a:rPr lang="ru-RU" sz="2200" dirty="0">
                <a:solidFill>
                  <a:srgbClr val="002060"/>
                </a:solidFill>
              </a:rPr>
              <a:t>- Привести пример, как дети, одновременно изучая новую лексику, знакомятся с произведениями русских художников,</a:t>
            </a:r>
            <a:br>
              <a:rPr lang="ru-RU" sz="2200" dirty="0">
                <a:solidFill>
                  <a:srgbClr val="002060"/>
                </a:solidFill>
              </a:rPr>
            </a:br>
            <a:r>
              <a:rPr lang="ru-RU" sz="2200" dirty="0">
                <a:solidFill>
                  <a:srgbClr val="002060"/>
                </a:solidFill>
              </a:rPr>
              <a:t>- Продемонстрировать, что дети быстрее запоминают слова, если использовать известный с детства мотив,</a:t>
            </a:r>
            <a:br>
              <a:rPr lang="ru-RU" sz="2200" dirty="0">
                <a:solidFill>
                  <a:srgbClr val="002060"/>
                </a:solidFill>
              </a:rPr>
            </a:br>
            <a:r>
              <a:rPr lang="ru-RU" sz="2200" dirty="0">
                <a:solidFill>
                  <a:srgbClr val="002060"/>
                </a:solidFill>
              </a:rPr>
              <a:t>- Познакомить с возможностью проведения экскурсии на английском языке в самом сердце русской сказки.</a:t>
            </a:r>
            <a:br>
              <a:rPr lang="ru-RU" sz="2200" dirty="0">
                <a:solidFill>
                  <a:srgbClr val="002060"/>
                </a:solidFill>
              </a:rPr>
            </a:br>
            <a:r>
              <a:rPr lang="ru-RU" sz="2200" dirty="0">
                <a:solidFill>
                  <a:srgbClr val="002060"/>
                </a:solidFill>
              </a:rPr>
              <a:t>- Представить новогоднюю викторину для младших школьников</a:t>
            </a:r>
            <a:r>
              <a:rPr lang="ru-RU" sz="2200" dirty="0" smtClean="0">
                <a:solidFill>
                  <a:srgbClr val="002060"/>
                </a:solidFill>
              </a:rPr>
              <a:t>.</a:t>
            </a:r>
          </a:p>
        </p:txBody>
      </p:sp>
      <p:sp>
        <p:nvSpPr>
          <p:cNvPr id="2" name="TextBox 1"/>
          <p:cNvSpPr txBox="1"/>
          <p:nvPr/>
        </p:nvSpPr>
        <p:spPr>
          <a:xfrm>
            <a:off x="423318" y="351472"/>
            <a:ext cx="3505200" cy="1477328"/>
          </a:xfrm>
          <a:prstGeom prst="rect">
            <a:avLst/>
          </a:prstGeom>
          <a:noFill/>
        </p:spPr>
        <p:txBody>
          <a:bodyPr wrap="square" rtlCol="0">
            <a:spAutoFit/>
          </a:bodyPr>
          <a:lstStyle/>
          <a:p>
            <a:r>
              <a:rPr lang="ru-RU" b="1" u="sng" dirty="0">
                <a:solidFill>
                  <a:srgbClr val="FF0000"/>
                </a:solidFill>
              </a:rPr>
              <a:t>Гипотеза:</a:t>
            </a:r>
            <a:r>
              <a:rPr lang="ru-RU" dirty="0">
                <a:solidFill>
                  <a:srgbClr val="FF0000"/>
                </a:solidFill>
              </a:rPr>
              <a:t> </a:t>
            </a:r>
            <a:r>
              <a:rPr lang="ru-RU" dirty="0">
                <a:solidFill>
                  <a:srgbClr val="002060"/>
                </a:solidFill>
              </a:rPr>
              <a:t>использование знакомых образов и мелодий повысит скорость и качество усвоения материала</a:t>
            </a:r>
            <a:r>
              <a:rPr lang="ru-RU" dirty="0" smtClean="0">
                <a:solidFill>
                  <a:srgbClr val="002060"/>
                </a:solidFill>
              </a:rPr>
              <a:t>.</a:t>
            </a:r>
            <a:endParaRPr lang="ru-RU" dirty="0">
              <a:solidFill>
                <a:srgbClr val="002060"/>
              </a:solidFill>
            </a:endParaRPr>
          </a:p>
        </p:txBody>
      </p:sp>
      <p:sp>
        <p:nvSpPr>
          <p:cNvPr id="3" name="TextBox 2"/>
          <p:cNvSpPr txBox="1"/>
          <p:nvPr/>
        </p:nvSpPr>
        <p:spPr>
          <a:xfrm>
            <a:off x="446420" y="423335"/>
            <a:ext cx="2777082" cy="1754326"/>
          </a:xfrm>
          <a:prstGeom prst="rect">
            <a:avLst/>
          </a:prstGeom>
          <a:noFill/>
        </p:spPr>
        <p:txBody>
          <a:bodyPr wrap="square" rtlCol="0">
            <a:spAutoFit/>
          </a:bodyPr>
          <a:lstStyle/>
          <a:p>
            <a:r>
              <a:rPr lang="en-US" b="1" u="sng" dirty="0"/>
              <a:t>Hypothesis</a:t>
            </a:r>
            <a:r>
              <a:rPr lang="en-US" dirty="0"/>
              <a:t>: the use of familiar images and melodies increase the rate and quality of learning. </a:t>
            </a:r>
            <a:endParaRPr lang="ru-RU" dirty="0"/>
          </a:p>
          <a:p>
            <a:endParaRPr lang="ru-RU" dirty="0"/>
          </a:p>
        </p:txBody>
      </p:sp>
      <p:sp>
        <p:nvSpPr>
          <p:cNvPr id="4" name="TextBox 3"/>
          <p:cNvSpPr txBox="1"/>
          <p:nvPr/>
        </p:nvSpPr>
        <p:spPr>
          <a:xfrm>
            <a:off x="446420" y="1904075"/>
            <a:ext cx="3270439" cy="1477328"/>
          </a:xfrm>
          <a:prstGeom prst="rect">
            <a:avLst/>
          </a:prstGeom>
          <a:noFill/>
        </p:spPr>
        <p:txBody>
          <a:bodyPr wrap="square" rtlCol="0">
            <a:spAutoFit/>
          </a:bodyPr>
          <a:lstStyle/>
          <a:p>
            <a:r>
              <a:rPr lang="ru-RU" b="1" u="sng" dirty="0">
                <a:solidFill>
                  <a:srgbClr val="FF0000"/>
                </a:solidFill>
              </a:rPr>
              <a:t>Цель работы:</a:t>
            </a:r>
            <a:r>
              <a:rPr lang="ru-RU" dirty="0">
                <a:solidFill>
                  <a:srgbClr val="FF0000"/>
                </a:solidFill>
              </a:rPr>
              <a:t> </a:t>
            </a:r>
            <a:r>
              <a:rPr lang="ru-RU" dirty="0">
                <a:solidFill>
                  <a:srgbClr val="002060"/>
                </a:solidFill>
              </a:rPr>
              <a:t>показать варианты использования русских сказок при изучении иностранного языка</a:t>
            </a:r>
            <a:r>
              <a:rPr lang="ru-RU" dirty="0" smtClean="0">
                <a:solidFill>
                  <a:srgbClr val="002060"/>
                </a:solidFill>
              </a:rPr>
              <a:t>.</a:t>
            </a:r>
            <a:endParaRPr lang="en-US" dirty="0">
              <a:solidFill>
                <a:srgbClr val="002060"/>
              </a:solidFill>
            </a:endParaRPr>
          </a:p>
        </p:txBody>
      </p:sp>
      <p:sp>
        <p:nvSpPr>
          <p:cNvPr id="5" name="TextBox 4"/>
          <p:cNvSpPr txBox="1"/>
          <p:nvPr/>
        </p:nvSpPr>
        <p:spPr>
          <a:xfrm>
            <a:off x="471323" y="1765576"/>
            <a:ext cx="2497659" cy="1754326"/>
          </a:xfrm>
          <a:prstGeom prst="rect">
            <a:avLst/>
          </a:prstGeom>
          <a:noFill/>
        </p:spPr>
        <p:txBody>
          <a:bodyPr wrap="square" rtlCol="0">
            <a:spAutoFit/>
          </a:bodyPr>
          <a:lstStyle/>
          <a:p>
            <a:r>
              <a:rPr lang="en-US" b="1" u="sng" dirty="0"/>
              <a:t>Objective</a:t>
            </a:r>
            <a:r>
              <a:rPr lang="en-US" dirty="0"/>
              <a:t>: To show the options of the use of Russian fairy tales in the study of a foreign language.</a:t>
            </a:r>
            <a:endParaRPr lang="ru-RU" dirty="0"/>
          </a:p>
        </p:txBody>
      </p:sp>
      <p:sp>
        <p:nvSpPr>
          <p:cNvPr id="7" name="TextBox 6"/>
          <p:cNvSpPr txBox="1"/>
          <p:nvPr/>
        </p:nvSpPr>
        <p:spPr>
          <a:xfrm>
            <a:off x="304800" y="4232326"/>
            <a:ext cx="3623718" cy="1477328"/>
          </a:xfrm>
          <a:prstGeom prst="rect">
            <a:avLst/>
          </a:prstGeom>
          <a:noFill/>
        </p:spPr>
        <p:txBody>
          <a:bodyPr wrap="square" rtlCol="0">
            <a:spAutoFit/>
          </a:bodyPr>
          <a:lstStyle/>
          <a:p>
            <a:r>
              <a:rPr lang="en-US" dirty="0"/>
              <a:t> </a:t>
            </a:r>
            <a:r>
              <a:rPr lang="ru-RU" b="1" u="sng" dirty="0" smtClean="0">
                <a:solidFill>
                  <a:srgbClr val="FF0000"/>
                </a:solidFill>
              </a:rPr>
              <a:t>Методы </a:t>
            </a:r>
            <a:r>
              <a:rPr lang="ru-RU" b="1" u="sng" dirty="0">
                <a:solidFill>
                  <a:srgbClr val="FF0000"/>
                </a:solidFill>
              </a:rPr>
              <a:t>исследования:</a:t>
            </a:r>
            <a:r>
              <a:rPr lang="ru-RU" dirty="0">
                <a:solidFill>
                  <a:srgbClr val="FF0000"/>
                </a:solidFill>
              </a:rPr>
              <a:t/>
            </a:r>
            <a:br>
              <a:rPr lang="ru-RU" dirty="0">
                <a:solidFill>
                  <a:srgbClr val="FF0000"/>
                </a:solidFill>
              </a:rPr>
            </a:br>
            <a:r>
              <a:rPr lang="ru-RU" dirty="0">
                <a:solidFill>
                  <a:srgbClr val="002060"/>
                </a:solidFill>
              </a:rPr>
              <a:t>- изучение специальной литературы,</a:t>
            </a:r>
            <a:br>
              <a:rPr lang="ru-RU" dirty="0">
                <a:solidFill>
                  <a:srgbClr val="002060"/>
                </a:solidFill>
              </a:rPr>
            </a:br>
            <a:r>
              <a:rPr lang="ru-RU" dirty="0">
                <a:solidFill>
                  <a:srgbClr val="002060"/>
                </a:solidFill>
              </a:rPr>
              <a:t>- Практический,</a:t>
            </a:r>
            <a:br>
              <a:rPr lang="ru-RU" dirty="0">
                <a:solidFill>
                  <a:srgbClr val="002060"/>
                </a:solidFill>
              </a:rPr>
            </a:br>
            <a:r>
              <a:rPr lang="ru-RU" dirty="0">
                <a:solidFill>
                  <a:srgbClr val="002060"/>
                </a:solidFill>
              </a:rPr>
              <a:t>- Аналитический</a:t>
            </a:r>
            <a:r>
              <a:rPr lang="ru-RU" dirty="0" smtClean="0">
                <a:solidFill>
                  <a:srgbClr val="002060"/>
                </a:solidFill>
              </a:rPr>
              <a:t>.</a:t>
            </a:r>
            <a:endParaRPr lang="en-US" dirty="0">
              <a:solidFill>
                <a:srgbClr val="002060"/>
              </a:solidFill>
            </a:endParaRPr>
          </a:p>
        </p:txBody>
      </p:sp>
    </p:spTree>
    <p:extLst>
      <p:ext uri="{BB962C8B-B14F-4D97-AF65-F5344CB8AC3E}">
        <p14:creationId xmlns:p14="http://schemas.microsoft.com/office/powerpoint/2010/main" val="175469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xit" presetSubtype="0" fill="hold" grpId="1" nodeType="clickEffect">
                                  <p:stCondLst>
                                    <p:cond delay="0"/>
                                  </p:stCondLst>
                                  <p:childTnLst>
                                    <p:animEffect transition="out" filter="fade">
                                      <p:cBhvr>
                                        <p:cTn id="12" dur="1000"/>
                                        <p:tgtEl>
                                          <p:spTgt spid="3"/>
                                        </p:tgtEl>
                                      </p:cBhvr>
                                    </p:animEffect>
                                    <p:anim calcmode="lin" valueType="num">
                                      <p:cBhvr>
                                        <p:cTn id="13" dur="1000"/>
                                        <p:tgtEl>
                                          <p:spTgt spid="3"/>
                                        </p:tgtEl>
                                        <p:attrNameLst>
                                          <p:attrName>ppt_x</p:attrName>
                                        </p:attrNameLst>
                                      </p:cBhvr>
                                      <p:tavLst>
                                        <p:tav tm="0">
                                          <p:val>
                                            <p:strVal val="ppt_x"/>
                                          </p:val>
                                        </p:tav>
                                        <p:tav tm="100000">
                                          <p:val>
                                            <p:strVal val="ppt_x"/>
                                          </p:val>
                                        </p:tav>
                                      </p:tavLst>
                                    </p:anim>
                                    <p:anim calcmode="lin" valueType="num">
                                      <p:cBhvr>
                                        <p:cTn id="14" dur="1000"/>
                                        <p:tgtEl>
                                          <p:spTgt spid="3"/>
                                        </p:tgtEl>
                                        <p:attrNameLst>
                                          <p:attrName>ppt_y</p:attrName>
                                        </p:attrNameLst>
                                      </p:cBhvr>
                                      <p:tavLst>
                                        <p:tav tm="0">
                                          <p:val>
                                            <p:strVal val="ppt_y"/>
                                          </p:val>
                                        </p:tav>
                                        <p:tav tm="100000">
                                          <p:val>
                                            <p:strVal val="ppt_y+.1"/>
                                          </p:val>
                                        </p:tav>
                                      </p:tavLst>
                                    </p:anim>
                                    <p:set>
                                      <p:cBhvr>
                                        <p:cTn id="15" dur="1" fill="hold">
                                          <p:stCondLst>
                                            <p:cond delay="999"/>
                                          </p:stCondLst>
                                        </p:cTn>
                                        <p:tgtEl>
                                          <p:spTgt spid="3"/>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fltVal val="0"/>
                                          </p:val>
                                        </p:tav>
                                        <p:tav tm="100000">
                                          <p:val>
                                            <p:strVal val="#ppt_w"/>
                                          </p:val>
                                        </p:tav>
                                      </p:tavLst>
                                    </p:anim>
                                    <p:anim calcmode="lin" valueType="num">
                                      <p:cBhvr>
                                        <p:cTn id="28" dur="1000" fill="hold"/>
                                        <p:tgtEl>
                                          <p:spTgt spid="5"/>
                                        </p:tgtEl>
                                        <p:attrNameLst>
                                          <p:attrName>ppt_h</p:attrName>
                                        </p:attrNameLst>
                                      </p:cBhvr>
                                      <p:tavLst>
                                        <p:tav tm="0">
                                          <p:val>
                                            <p:fltVal val="0"/>
                                          </p:val>
                                        </p:tav>
                                        <p:tav tm="100000">
                                          <p:val>
                                            <p:strVal val="#ppt_h"/>
                                          </p:val>
                                        </p:tav>
                                      </p:tavLst>
                                    </p:anim>
                                    <p:anim calcmode="lin" valueType="num">
                                      <p:cBhvr>
                                        <p:cTn id="29" dur="1000" fill="hold"/>
                                        <p:tgtEl>
                                          <p:spTgt spid="5"/>
                                        </p:tgtEl>
                                        <p:attrNameLst>
                                          <p:attrName>style.rotation</p:attrName>
                                        </p:attrNameLst>
                                      </p:cBhvr>
                                      <p:tavLst>
                                        <p:tav tm="0">
                                          <p:val>
                                            <p:fltVal val="90"/>
                                          </p:val>
                                        </p:tav>
                                        <p:tav tm="100000">
                                          <p:val>
                                            <p:fltVal val="0"/>
                                          </p:val>
                                        </p:tav>
                                      </p:tavLst>
                                    </p:anim>
                                    <p:animEffect transition="in" filter="fade">
                                      <p:cBhvr>
                                        <p:cTn id="30" dur="1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xit" presetSubtype="0" fill="hold" grpId="2" nodeType="clickEffect">
                                  <p:stCondLst>
                                    <p:cond delay="0"/>
                                  </p:stCondLst>
                                  <p:childTnLst>
                                    <p:animEffect transition="out" filter="fade">
                                      <p:cBhvr>
                                        <p:cTn id="34" dur="1000"/>
                                        <p:tgtEl>
                                          <p:spTgt spid="5"/>
                                        </p:tgtEl>
                                      </p:cBhvr>
                                    </p:animEffect>
                                    <p:anim calcmode="lin" valueType="num">
                                      <p:cBhvr>
                                        <p:cTn id="35" dur="1000"/>
                                        <p:tgtEl>
                                          <p:spTgt spid="5"/>
                                        </p:tgtEl>
                                        <p:attrNameLst>
                                          <p:attrName>ppt_x</p:attrName>
                                        </p:attrNameLst>
                                      </p:cBhvr>
                                      <p:tavLst>
                                        <p:tav tm="0">
                                          <p:val>
                                            <p:strVal val="ppt_x"/>
                                          </p:val>
                                        </p:tav>
                                        <p:tav tm="100000">
                                          <p:val>
                                            <p:strVal val="ppt_x"/>
                                          </p:val>
                                        </p:tav>
                                      </p:tavLst>
                                    </p:anim>
                                    <p:anim calcmode="lin" valueType="num">
                                      <p:cBhvr>
                                        <p:cTn id="36" dur="1000"/>
                                        <p:tgtEl>
                                          <p:spTgt spid="5"/>
                                        </p:tgtEl>
                                        <p:attrNameLst>
                                          <p:attrName>ppt_y</p:attrName>
                                        </p:attrNameLst>
                                      </p:cBhvr>
                                      <p:tavLst>
                                        <p:tav tm="0">
                                          <p:val>
                                            <p:strVal val="ppt_y"/>
                                          </p:val>
                                        </p:tav>
                                        <p:tav tm="100000">
                                          <p:val>
                                            <p:strVal val="ppt_y+.1"/>
                                          </p:val>
                                        </p:tav>
                                      </p:tavLst>
                                    </p:anim>
                                    <p:set>
                                      <p:cBhvr>
                                        <p:cTn id="37" dur="1" fill="hold">
                                          <p:stCondLst>
                                            <p:cond delay="999"/>
                                          </p:stCondLst>
                                        </p:cTn>
                                        <p:tgtEl>
                                          <p:spTgt spid="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6" presetClass="exit" presetSubtype="21" fill="hold" grpId="3" nodeType="clickEffect">
                                  <p:stCondLst>
                                    <p:cond delay="0"/>
                                  </p:stCondLst>
                                  <p:childTnLst>
                                    <p:animEffect transition="out" filter="barn(inVertical)">
                                      <p:cBhvr>
                                        <p:cTn id="41" dur="500"/>
                                        <p:tgtEl>
                                          <p:spTgt spid="5"/>
                                        </p:tgtEl>
                                      </p:cBhvr>
                                    </p:animEffect>
                                    <p:set>
                                      <p:cBhvr>
                                        <p:cTn id="42" dur="1" fill="hold">
                                          <p:stCondLst>
                                            <p:cond delay="499"/>
                                          </p:stCondLst>
                                        </p:cTn>
                                        <p:tgtEl>
                                          <p:spTgt spid="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randombar(horizontal)">
                                      <p:cBhvr>
                                        <p:cTn id="47" dur="5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6">
                                            <p:txEl>
                                              <p:pRg st="0" end="0"/>
                                            </p:txEl>
                                          </p:spTgt>
                                        </p:tgtEl>
                                        <p:attrNameLst>
                                          <p:attrName>style.visibility</p:attrName>
                                        </p:attrNameLst>
                                      </p:cBhvr>
                                      <p:to>
                                        <p:strVal val="visible"/>
                                      </p:to>
                                    </p:set>
                                    <p:animEffect transition="in" filter="barn(inVertical)">
                                      <p:cBhvr>
                                        <p:cTn id="52" dur="500"/>
                                        <p:tgtEl>
                                          <p:spTgt spid="6">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6">
                                            <p:txEl>
                                              <p:pRg st="1" end="1"/>
                                            </p:txEl>
                                          </p:spTgt>
                                        </p:tgtEl>
                                        <p:attrNameLst>
                                          <p:attrName>style.visibility</p:attrName>
                                        </p:attrNameLst>
                                      </p:cBhvr>
                                      <p:to>
                                        <p:strVal val="visible"/>
                                      </p:to>
                                    </p:set>
                                    <p:animEffect transition="in" filter="barn(inVertical)">
                                      <p:cBhvr>
                                        <p:cTn id="57" dur="500"/>
                                        <p:tgtEl>
                                          <p:spTgt spid="6">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6">
                                            <p:txEl>
                                              <p:pRg st="2" end="2"/>
                                            </p:txEl>
                                          </p:spTgt>
                                        </p:tgtEl>
                                        <p:attrNameLst>
                                          <p:attrName>style.visibility</p:attrName>
                                        </p:attrNameLst>
                                      </p:cBhvr>
                                      <p:to>
                                        <p:strVal val="visible"/>
                                      </p:to>
                                    </p:set>
                                    <p:animEffect transition="in" filter="barn(inVertical)">
                                      <p:cBhvr>
                                        <p:cTn id="62" dur="500"/>
                                        <p:tgtEl>
                                          <p:spTgt spid="6">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6">
                                            <p:txEl>
                                              <p:pRg st="3" end="3"/>
                                            </p:txEl>
                                          </p:spTgt>
                                        </p:tgtEl>
                                        <p:attrNameLst>
                                          <p:attrName>style.visibility</p:attrName>
                                        </p:attrNameLst>
                                      </p:cBhvr>
                                      <p:to>
                                        <p:strVal val="visible"/>
                                      </p:to>
                                    </p:set>
                                    <p:animEffect transition="in" filter="barn(inVertical)">
                                      <p:cBhvr>
                                        <p:cTn id="67" dur="500"/>
                                        <p:tgtEl>
                                          <p:spTgt spid="6">
                                            <p:txEl>
                                              <p:pRg st="3" end="3"/>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xit" presetSubtype="0" fill="hold" grpId="1" nodeType="clickEffect">
                                  <p:stCondLst>
                                    <p:cond delay="0"/>
                                  </p:stCondLst>
                                  <p:childTnLst>
                                    <p:animEffect transition="out" filter="fade">
                                      <p:cBhvr>
                                        <p:cTn id="71" dur="1000"/>
                                        <p:tgtEl>
                                          <p:spTgt spid="6">
                                            <p:txEl>
                                              <p:pRg st="0" end="0"/>
                                            </p:txEl>
                                          </p:spTgt>
                                        </p:tgtEl>
                                      </p:cBhvr>
                                    </p:animEffect>
                                    <p:anim calcmode="lin" valueType="num">
                                      <p:cBhvr>
                                        <p:cTn id="72" dur="1000"/>
                                        <p:tgtEl>
                                          <p:spTgt spid="6">
                                            <p:txEl>
                                              <p:pRg st="0" end="0"/>
                                            </p:txEl>
                                          </p:spTgt>
                                        </p:tgtEl>
                                        <p:attrNameLst>
                                          <p:attrName>ppt_x</p:attrName>
                                        </p:attrNameLst>
                                      </p:cBhvr>
                                      <p:tavLst>
                                        <p:tav tm="0">
                                          <p:val>
                                            <p:strVal val="ppt_x"/>
                                          </p:val>
                                        </p:tav>
                                        <p:tav tm="100000">
                                          <p:val>
                                            <p:strVal val="ppt_x"/>
                                          </p:val>
                                        </p:tav>
                                      </p:tavLst>
                                    </p:anim>
                                    <p:anim calcmode="lin" valueType="num">
                                      <p:cBhvr>
                                        <p:cTn id="73" dur="1000"/>
                                        <p:tgtEl>
                                          <p:spTgt spid="6">
                                            <p:txEl>
                                              <p:pRg st="0" end="0"/>
                                            </p:txEl>
                                          </p:spTgt>
                                        </p:tgtEl>
                                        <p:attrNameLst>
                                          <p:attrName>ppt_y</p:attrName>
                                        </p:attrNameLst>
                                      </p:cBhvr>
                                      <p:tavLst>
                                        <p:tav tm="0">
                                          <p:val>
                                            <p:strVal val="ppt_y"/>
                                          </p:val>
                                        </p:tav>
                                        <p:tav tm="100000">
                                          <p:val>
                                            <p:strVal val="ppt_y+.1"/>
                                          </p:val>
                                        </p:tav>
                                      </p:tavLst>
                                    </p:anim>
                                    <p:set>
                                      <p:cBhvr>
                                        <p:cTn id="74" dur="1" fill="hold">
                                          <p:stCondLst>
                                            <p:cond delay="999"/>
                                          </p:stCondLst>
                                        </p:cTn>
                                        <p:tgtEl>
                                          <p:spTgt spid="6">
                                            <p:txEl>
                                              <p:pRg st="0" end="0"/>
                                            </p:txEl>
                                          </p:spTgt>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42" presetClass="exit" presetSubtype="0" fill="hold" grpId="1" nodeType="clickEffect">
                                  <p:stCondLst>
                                    <p:cond delay="0"/>
                                  </p:stCondLst>
                                  <p:childTnLst>
                                    <p:animEffect transition="out" filter="fade">
                                      <p:cBhvr>
                                        <p:cTn id="78" dur="1000"/>
                                        <p:tgtEl>
                                          <p:spTgt spid="6">
                                            <p:txEl>
                                              <p:pRg st="1" end="1"/>
                                            </p:txEl>
                                          </p:spTgt>
                                        </p:tgtEl>
                                      </p:cBhvr>
                                    </p:animEffect>
                                    <p:anim calcmode="lin" valueType="num">
                                      <p:cBhvr>
                                        <p:cTn id="79" dur="1000"/>
                                        <p:tgtEl>
                                          <p:spTgt spid="6">
                                            <p:txEl>
                                              <p:pRg st="1" end="1"/>
                                            </p:txEl>
                                          </p:spTgt>
                                        </p:tgtEl>
                                        <p:attrNameLst>
                                          <p:attrName>ppt_x</p:attrName>
                                        </p:attrNameLst>
                                      </p:cBhvr>
                                      <p:tavLst>
                                        <p:tav tm="0">
                                          <p:val>
                                            <p:strVal val="ppt_x"/>
                                          </p:val>
                                        </p:tav>
                                        <p:tav tm="100000">
                                          <p:val>
                                            <p:strVal val="ppt_x"/>
                                          </p:val>
                                        </p:tav>
                                      </p:tavLst>
                                    </p:anim>
                                    <p:anim calcmode="lin" valueType="num">
                                      <p:cBhvr>
                                        <p:cTn id="80" dur="1000"/>
                                        <p:tgtEl>
                                          <p:spTgt spid="6">
                                            <p:txEl>
                                              <p:pRg st="1" end="1"/>
                                            </p:txEl>
                                          </p:spTgt>
                                        </p:tgtEl>
                                        <p:attrNameLst>
                                          <p:attrName>ppt_y</p:attrName>
                                        </p:attrNameLst>
                                      </p:cBhvr>
                                      <p:tavLst>
                                        <p:tav tm="0">
                                          <p:val>
                                            <p:strVal val="ppt_y"/>
                                          </p:val>
                                        </p:tav>
                                        <p:tav tm="100000">
                                          <p:val>
                                            <p:strVal val="ppt_y+.1"/>
                                          </p:val>
                                        </p:tav>
                                      </p:tavLst>
                                    </p:anim>
                                    <p:set>
                                      <p:cBhvr>
                                        <p:cTn id="81" dur="1" fill="hold">
                                          <p:stCondLst>
                                            <p:cond delay="999"/>
                                          </p:stCondLst>
                                        </p:cTn>
                                        <p:tgtEl>
                                          <p:spTgt spid="6">
                                            <p:txEl>
                                              <p:pRg st="1" end="1"/>
                                            </p:txEl>
                                          </p:spTgt>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42" presetClass="exit" presetSubtype="0" fill="hold" grpId="1" nodeType="clickEffect">
                                  <p:stCondLst>
                                    <p:cond delay="0"/>
                                  </p:stCondLst>
                                  <p:childTnLst>
                                    <p:animEffect transition="out" filter="fade">
                                      <p:cBhvr>
                                        <p:cTn id="85" dur="1000"/>
                                        <p:tgtEl>
                                          <p:spTgt spid="6">
                                            <p:txEl>
                                              <p:pRg st="2" end="2"/>
                                            </p:txEl>
                                          </p:spTgt>
                                        </p:tgtEl>
                                      </p:cBhvr>
                                    </p:animEffect>
                                    <p:anim calcmode="lin" valueType="num">
                                      <p:cBhvr>
                                        <p:cTn id="86" dur="1000"/>
                                        <p:tgtEl>
                                          <p:spTgt spid="6">
                                            <p:txEl>
                                              <p:pRg st="2" end="2"/>
                                            </p:txEl>
                                          </p:spTgt>
                                        </p:tgtEl>
                                        <p:attrNameLst>
                                          <p:attrName>ppt_x</p:attrName>
                                        </p:attrNameLst>
                                      </p:cBhvr>
                                      <p:tavLst>
                                        <p:tav tm="0">
                                          <p:val>
                                            <p:strVal val="ppt_x"/>
                                          </p:val>
                                        </p:tav>
                                        <p:tav tm="100000">
                                          <p:val>
                                            <p:strVal val="ppt_x"/>
                                          </p:val>
                                        </p:tav>
                                      </p:tavLst>
                                    </p:anim>
                                    <p:anim calcmode="lin" valueType="num">
                                      <p:cBhvr>
                                        <p:cTn id="87" dur="1000"/>
                                        <p:tgtEl>
                                          <p:spTgt spid="6">
                                            <p:txEl>
                                              <p:pRg st="2" end="2"/>
                                            </p:txEl>
                                          </p:spTgt>
                                        </p:tgtEl>
                                        <p:attrNameLst>
                                          <p:attrName>ppt_y</p:attrName>
                                        </p:attrNameLst>
                                      </p:cBhvr>
                                      <p:tavLst>
                                        <p:tav tm="0">
                                          <p:val>
                                            <p:strVal val="ppt_y"/>
                                          </p:val>
                                        </p:tav>
                                        <p:tav tm="100000">
                                          <p:val>
                                            <p:strVal val="ppt_y+.1"/>
                                          </p:val>
                                        </p:tav>
                                      </p:tavLst>
                                    </p:anim>
                                    <p:set>
                                      <p:cBhvr>
                                        <p:cTn id="88" dur="1" fill="hold">
                                          <p:stCondLst>
                                            <p:cond delay="999"/>
                                          </p:stCondLst>
                                        </p:cTn>
                                        <p:tgtEl>
                                          <p:spTgt spid="6">
                                            <p:txEl>
                                              <p:pRg st="2" end="2"/>
                                            </p:txEl>
                                          </p:spTgt>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42" presetClass="exit" presetSubtype="0" fill="hold" grpId="1" nodeType="clickEffect">
                                  <p:stCondLst>
                                    <p:cond delay="0"/>
                                  </p:stCondLst>
                                  <p:childTnLst>
                                    <p:animEffect transition="out" filter="fade">
                                      <p:cBhvr>
                                        <p:cTn id="92" dur="1000"/>
                                        <p:tgtEl>
                                          <p:spTgt spid="6">
                                            <p:txEl>
                                              <p:pRg st="3" end="3"/>
                                            </p:txEl>
                                          </p:spTgt>
                                        </p:tgtEl>
                                      </p:cBhvr>
                                    </p:animEffect>
                                    <p:anim calcmode="lin" valueType="num">
                                      <p:cBhvr>
                                        <p:cTn id="93" dur="1000"/>
                                        <p:tgtEl>
                                          <p:spTgt spid="6">
                                            <p:txEl>
                                              <p:pRg st="3" end="3"/>
                                            </p:txEl>
                                          </p:spTgt>
                                        </p:tgtEl>
                                        <p:attrNameLst>
                                          <p:attrName>ppt_x</p:attrName>
                                        </p:attrNameLst>
                                      </p:cBhvr>
                                      <p:tavLst>
                                        <p:tav tm="0">
                                          <p:val>
                                            <p:strVal val="ppt_x"/>
                                          </p:val>
                                        </p:tav>
                                        <p:tav tm="100000">
                                          <p:val>
                                            <p:strVal val="ppt_x"/>
                                          </p:val>
                                        </p:tav>
                                      </p:tavLst>
                                    </p:anim>
                                    <p:anim calcmode="lin" valueType="num">
                                      <p:cBhvr>
                                        <p:cTn id="94" dur="1000"/>
                                        <p:tgtEl>
                                          <p:spTgt spid="6">
                                            <p:txEl>
                                              <p:pRg st="3" end="3"/>
                                            </p:txEl>
                                          </p:spTgt>
                                        </p:tgtEl>
                                        <p:attrNameLst>
                                          <p:attrName>ppt_y</p:attrName>
                                        </p:attrNameLst>
                                      </p:cBhvr>
                                      <p:tavLst>
                                        <p:tav tm="0">
                                          <p:val>
                                            <p:strVal val="ppt_y"/>
                                          </p:val>
                                        </p:tav>
                                        <p:tav tm="100000">
                                          <p:val>
                                            <p:strVal val="ppt_y+.1"/>
                                          </p:val>
                                        </p:tav>
                                      </p:tavLst>
                                    </p:anim>
                                    <p:set>
                                      <p:cBhvr>
                                        <p:cTn id="95" dur="1" fill="hold">
                                          <p:stCondLst>
                                            <p:cond delay="999"/>
                                          </p:stCondLst>
                                        </p:cTn>
                                        <p:tgtEl>
                                          <p:spTgt spid="6">
                                            <p:txEl>
                                              <p:pRg st="3" end="3"/>
                                            </p:txEl>
                                          </p:spTgt>
                                        </p:tgtEl>
                                        <p:attrNameLst>
                                          <p:attrName>style.visibility</p:attrName>
                                        </p:attrNameLst>
                                      </p:cBhvr>
                                      <p:to>
                                        <p:strVal val="hidden"/>
                                      </p:to>
                                    </p:se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grpId="0" nodeType="clickEffect">
                                  <p:stCondLst>
                                    <p:cond delay="0"/>
                                  </p:stCondLst>
                                  <p:childTnLst>
                                    <p:set>
                                      <p:cBhvr>
                                        <p:cTn id="99" dur="1" fill="hold">
                                          <p:stCondLst>
                                            <p:cond delay="0"/>
                                          </p:stCondLst>
                                        </p:cTn>
                                        <p:tgtEl>
                                          <p:spTgt spid="7"/>
                                        </p:tgtEl>
                                        <p:attrNameLst>
                                          <p:attrName>style.visibility</p:attrName>
                                        </p:attrNameLst>
                                      </p:cBhvr>
                                      <p:to>
                                        <p:strVal val="visible"/>
                                      </p:to>
                                    </p:set>
                                    <p:anim calcmode="lin" valueType="num">
                                      <p:cBhvr>
                                        <p:cTn id="100" dur="500" fill="hold"/>
                                        <p:tgtEl>
                                          <p:spTgt spid="7"/>
                                        </p:tgtEl>
                                        <p:attrNameLst>
                                          <p:attrName>ppt_w</p:attrName>
                                        </p:attrNameLst>
                                      </p:cBhvr>
                                      <p:tavLst>
                                        <p:tav tm="0">
                                          <p:val>
                                            <p:fltVal val="0"/>
                                          </p:val>
                                        </p:tav>
                                        <p:tav tm="100000">
                                          <p:val>
                                            <p:strVal val="#ppt_w"/>
                                          </p:val>
                                        </p:tav>
                                      </p:tavLst>
                                    </p:anim>
                                    <p:anim calcmode="lin" valueType="num">
                                      <p:cBhvr>
                                        <p:cTn id="101" dur="500" fill="hold"/>
                                        <p:tgtEl>
                                          <p:spTgt spid="7"/>
                                        </p:tgtEl>
                                        <p:attrNameLst>
                                          <p:attrName>ppt_h</p:attrName>
                                        </p:attrNameLst>
                                      </p:cBhvr>
                                      <p:tavLst>
                                        <p:tav tm="0">
                                          <p:val>
                                            <p:fltVal val="0"/>
                                          </p:val>
                                        </p:tav>
                                        <p:tav tm="100000">
                                          <p:val>
                                            <p:strVal val="#ppt_h"/>
                                          </p:val>
                                        </p:tav>
                                      </p:tavLst>
                                    </p:anim>
                                    <p:animEffect transition="in" filter="fade">
                                      <p:cBhvr>
                                        <p:cTn id="102" dur="500"/>
                                        <p:tgtEl>
                                          <p:spTgt spid="7"/>
                                        </p:tgtEl>
                                      </p:cBhvr>
                                    </p:animEffect>
                                  </p:childTnLst>
                                </p:cTn>
                              </p:par>
                            </p:childTnLst>
                          </p:cTn>
                        </p:par>
                      </p:childTnLst>
                    </p:cTn>
                  </p:par>
                  <p:par>
                    <p:cTn id="103" fill="hold">
                      <p:stCondLst>
                        <p:cond delay="indefinite"/>
                      </p:stCondLst>
                      <p:childTnLst>
                        <p:par>
                          <p:cTn id="104" fill="hold">
                            <p:stCondLst>
                              <p:cond delay="0"/>
                            </p:stCondLst>
                            <p:childTnLst>
                              <p:par>
                                <p:cTn id="105" presetID="31" presetClass="entr" presetSubtype="0" fill="hold" grpId="0" nodeType="clickEffect">
                                  <p:stCondLst>
                                    <p:cond delay="0"/>
                                  </p:stCondLst>
                                  <p:childTnLst>
                                    <p:set>
                                      <p:cBhvr>
                                        <p:cTn id="106" dur="1" fill="hold">
                                          <p:stCondLst>
                                            <p:cond delay="0"/>
                                          </p:stCondLst>
                                        </p:cTn>
                                        <p:tgtEl>
                                          <p:spTgt spid="9"/>
                                        </p:tgtEl>
                                        <p:attrNameLst>
                                          <p:attrName>style.visibility</p:attrName>
                                        </p:attrNameLst>
                                      </p:cBhvr>
                                      <p:to>
                                        <p:strVal val="visible"/>
                                      </p:to>
                                    </p:set>
                                    <p:anim calcmode="lin" valueType="num">
                                      <p:cBhvr>
                                        <p:cTn id="107" dur="1000" fill="hold"/>
                                        <p:tgtEl>
                                          <p:spTgt spid="9"/>
                                        </p:tgtEl>
                                        <p:attrNameLst>
                                          <p:attrName>ppt_w</p:attrName>
                                        </p:attrNameLst>
                                      </p:cBhvr>
                                      <p:tavLst>
                                        <p:tav tm="0">
                                          <p:val>
                                            <p:fltVal val="0"/>
                                          </p:val>
                                        </p:tav>
                                        <p:tav tm="100000">
                                          <p:val>
                                            <p:strVal val="#ppt_w"/>
                                          </p:val>
                                        </p:tav>
                                      </p:tavLst>
                                    </p:anim>
                                    <p:anim calcmode="lin" valueType="num">
                                      <p:cBhvr>
                                        <p:cTn id="108" dur="1000" fill="hold"/>
                                        <p:tgtEl>
                                          <p:spTgt spid="9"/>
                                        </p:tgtEl>
                                        <p:attrNameLst>
                                          <p:attrName>ppt_h</p:attrName>
                                        </p:attrNameLst>
                                      </p:cBhvr>
                                      <p:tavLst>
                                        <p:tav tm="0">
                                          <p:val>
                                            <p:fltVal val="0"/>
                                          </p:val>
                                        </p:tav>
                                        <p:tav tm="100000">
                                          <p:val>
                                            <p:strVal val="#ppt_h"/>
                                          </p:val>
                                        </p:tav>
                                      </p:tavLst>
                                    </p:anim>
                                    <p:anim calcmode="lin" valueType="num">
                                      <p:cBhvr>
                                        <p:cTn id="109" dur="1000" fill="hold"/>
                                        <p:tgtEl>
                                          <p:spTgt spid="9"/>
                                        </p:tgtEl>
                                        <p:attrNameLst>
                                          <p:attrName>style.rotation</p:attrName>
                                        </p:attrNameLst>
                                      </p:cBhvr>
                                      <p:tavLst>
                                        <p:tav tm="0">
                                          <p:val>
                                            <p:fltVal val="90"/>
                                          </p:val>
                                        </p:tav>
                                        <p:tav tm="100000">
                                          <p:val>
                                            <p:fltVal val="0"/>
                                          </p:val>
                                        </p:tav>
                                      </p:tavLst>
                                    </p:anim>
                                    <p:animEffect transition="in" filter="fade">
                                      <p:cBhvr>
                                        <p:cTn id="110" dur="1000"/>
                                        <p:tgtEl>
                                          <p:spTgt spid="9"/>
                                        </p:tgtEl>
                                      </p:cBhvr>
                                    </p:animEffect>
                                  </p:childTnLst>
                                </p:cTn>
                              </p:par>
                            </p:childTnLst>
                          </p:cTn>
                        </p:par>
                      </p:childTnLst>
                    </p:cTn>
                  </p:par>
                  <p:par>
                    <p:cTn id="111" fill="hold">
                      <p:stCondLst>
                        <p:cond delay="indefinite"/>
                      </p:stCondLst>
                      <p:childTnLst>
                        <p:par>
                          <p:cTn id="112" fill="hold">
                            <p:stCondLst>
                              <p:cond delay="0"/>
                            </p:stCondLst>
                            <p:childTnLst>
                              <p:par>
                                <p:cTn id="113" presetID="21" presetClass="exit" presetSubtype="1" fill="hold" grpId="1" nodeType="clickEffect">
                                  <p:stCondLst>
                                    <p:cond delay="0"/>
                                  </p:stCondLst>
                                  <p:childTnLst>
                                    <p:animEffect transition="out" filter="wheel(1)">
                                      <p:cBhvr>
                                        <p:cTn id="114" dur="2000"/>
                                        <p:tgtEl>
                                          <p:spTgt spid="9"/>
                                        </p:tgtEl>
                                      </p:cBhvr>
                                    </p:animEffect>
                                    <p:set>
                                      <p:cBhvr>
                                        <p:cTn id="115" dur="1" fill="hold">
                                          <p:stCondLst>
                                            <p:cond delay="1999"/>
                                          </p:stCondLst>
                                        </p:cTn>
                                        <p:tgtEl>
                                          <p:spTgt spid="9"/>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6" presetClass="entr" presetSubtype="16" fill="hold" grpId="0" nodeType="clickEffect">
                                  <p:stCondLst>
                                    <p:cond delay="0"/>
                                  </p:stCondLst>
                                  <p:childTnLst>
                                    <p:set>
                                      <p:cBhvr>
                                        <p:cTn id="119" dur="1" fill="hold">
                                          <p:stCondLst>
                                            <p:cond delay="0"/>
                                          </p:stCondLst>
                                        </p:cTn>
                                        <p:tgtEl>
                                          <p:spTgt spid="8">
                                            <p:txEl>
                                              <p:pRg st="0" end="0"/>
                                            </p:txEl>
                                          </p:spTgt>
                                        </p:tgtEl>
                                        <p:attrNameLst>
                                          <p:attrName>style.visibility</p:attrName>
                                        </p:attrNameLst>
                                      </p:cBhvr>
                                      <p:to>
                                        <p:strVal val="visible"/>
                                      </p:to>
                                    </p:set>
                                    <p:animEffect transition="in" filter="circle(in)">
                                      <p:cBhvr>
                                        <p:cTn id="120"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6" grpId="0" build="p"/>
      <p:bldP spid="6" grpId="1" build="p"/>
      <p:bldP spid="8" grpId="0" build="p"/>
      <p:bldP spid="2" grpId="0"/>
      <p:bldP spid="3" grpId="0"/>
      <p:bldP spid="3" grpId="1"/>
      <p:bldP spid="4" grpId="0"/>
      <p:bldP spid="5" grpId="0"/>
      <p:bldP spid="5" grpId="2"/>
      <p:bldP spid="5" grpId="3"/>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52400" y="762000"/>
            <a:ext cx="8534399" cy="2554545"/>
          </a:xfrm>
          <a:prstGeom prst="rect">
            <a:avLst/>
          </a:prstGeom>
        </p:spPr>
        <p:txBody>
          <a:bodyPr wrap="square">
            <a:spAutoFit/>
          </a:bodyPr>
          <a:lstStyle/>
          <a:p>
            <a:r>
              <a:rPr lang="en-US" sz="2000" dirty="0"/>
              <a:t>Today, foreign languages have become one of the major factors of social-economic and cultural progress of society. English language carries a huge role in the formation of identity and expanding outlook. </a:t>
            </a:r>
          </a:p>
          <a:p>
            <a:r>
              <a:rPr lang="en-US" sz="2000" dirty="0"/>
              <a:t>It is distinguished by </a:t>
            </a:r>
          </a:p>
          <a:p>
            <a:r>
              <a:rPr lang="en-US" sz="2000" dirty="0"/>
              <a:t>- Interdisciplinary (using information from different fields of knowledge) </a:t>
            </a:r>
          </a:p>
          <a:p>
            <a:r>
              <a:rPr lang="en-US" sz="2000" dirty="0"/>
              <a:t>- Multilevel (vocabulary, phonetics, grammar), </a:t>
            </a:r>
          </a:p>
          <a:p>
            <a:r>
              <a:rPr lang="en-US" sz="2000" dirty="0"/>
              <a:t>- </a:t>
            </a:r>
            <a:r>
              <a:rPr lang="en-US" sz="2000" dirty="0" err="1"/>
              <a:t>Multifunctionality</a:t>
            </a:r>
            <a:r>
              <a:rPr lang="en-US" sz="2000" dirty="0"/>
              <a:t> (can act as a learning objective and as a means of acquiring knowledge in various fields). </a:t>
            </a:r>
          </a:p>
        </p:txBody>
      </p:sp>
      <p:sp>
        <p:nvSpPr>
          <p:cNvPr id="3" name="Объект 2"/>
          <p:cNvSpPr>
            <a:spLocks noGrp="1"/>
          </p:cNvSpPr>
          <p:nvPr>
            <p:ph idx="1"/>
          </p:nvPr>
        </p:nvSpPr>
        <p:spPr>
          <a:xfrm>
            <a:off x="152400" y="0"/>
            <a:ext cx="8991600" cy="4867149"/>
          </a:xfrm>
        </p:spPr>
        <p:txBody>
          <a:bodyPr>
            <a:normAutofit/>
          </a:bodyPr>
          <a:lstStyle/>
          <a:p>
            <a:pPr marL="0" indent="0">
              <a:buNone/>
            </a:pPr>
            <a:r>
              <a:rPr lang="ru-RU" sz="2400" dirty="0">
                <a:solidFill>
                  <a:srgbClr val="002060"/>
                </a:solidFill>
              </a:rPr>
              <a:t>На сегодняшний день иностранные языки стали одним из главных факторов социально-экономического и культурного прогресса общества. Английский язык выполняет огромную роль в формировании личности и расширении кругозора. Его отличает</a:t>
            </a:r>
            <a:br>
              <a:rPr lang="ru-RU" sz="2400" dirty="0">
                <a:solidFill>
                  <a:srgbClr val="002060"/>
                </a:solidFill>
              </a:rPr>
            </a:br>
            <a:r>
              <a:rPr lang="ru-RU" sz="2400" dirty="0">
                <a:solidFill>
                  <a:srgbClr val="002060"/>
                </a:solidFill>
              </a:rPr>
              <a:t>- </a:t>
            </a:r>
            <a:r>
              <a:rPr lang="ru-RU" sz="2400" dirty="0" err="1">
                <a:solidFill>
                  <a:srgbClr val="002060"/>
                </a:solidFill>
              </a:rPr>
              <a:t>Межпредметность</a:t>
            </a:r>
            <a:r>
              <a:rPr lang="ru-RU" sz="2400" dirty="0">
                <a:solidFill>
                  <a:srgbClr val="002060"/>
                </a:solidFill>
              </a:rPr>
              <a:t> (используются сведения из разных областей знаний),</a:t>
            </a:r>
            <a:br>
              <a:rPr lang="ru-RU" sz="2400" dirty="0">
                <a:solidFill>
                  <a:srgbClr val="002060"/>
                </a:solidFill>
              </a:rPr>
            </a:br>
            <a:r>
              <a:rPr lang="ru-RU" sz="2400" dirty="0">
                <a:solidFill>
                  <a:srgbClr val="002060"/>
                </a:solidFill>
              </a:rPr>
              <a:t>- </a:t>
            </a:r>
            <a:r>
              <a:rPr lang="ru-RU" sz="2400" dirty="0" err="1">
                <a:solidFill>
                  <a:srgbClr val="002060"/>
                </a:solidFill>
              </a:rPr>
              <a:t>Многоуровневость</a:t>
            </a:r>
            <a:r>
              <a:rPr lang="ru-RU" sz="2400" dirty="0">
                <a:solidFill>
                  <a:srgbClr val="002060"/>
                </a:solidFill>
              </a:rPr>
              <a:t> (лексика, фонетика, грамматика),</a:t>
            </a:r>
            <a:br>
              <a:rPr lang="ru-RU" sz="2400" dirty="0">
                <a:solidFill>
                  <a:srgbClr val="002060"/>
                </a:solidFill>
              </a:rPr>
            </a:br>
            <a:r>
              <a:rPr lang="ru-RU" sz="2400" dirty="0">
                <a:solidFill>
                  <a:srgbClr val="002060"/>
                </a:solidFill>
              </a:rPr>
              <a:t>- Многофункциональность (может выступать как цель обучения и как средство приобретения знаний в самых различных областях).</a:t>
            </a:r>
            <a:endParaRPr lang="en-US" sz="2400" dirty="0">
              <a:solidFill>
                <a:srgbClr val="002060"/>
              </a:solidFill>
            </a:endParaRPr>
          </a:p>
        </p:txBody>
      </p:sp>
      <p:pic>
        <p:nvPicPr>
          <p:cNvPr id="5122" name="Picture 2" descr="http://pravdaogrippe.ru/upload/2015/06/yva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71800" y="4867149"/>
            <a:ext cx="2838622" cy="1772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208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xit" presetSubtype="32" fill="hold" grpId="1" nodeType="clickEffect">
                                  <p:stCondLst>
                                    <p:cond delay="0"/>
                                  </p:stCondLst>
                                  <p:childTnLst>
                                    <p:animEffect transition="out" filter="circle(out)">
                                      <p:cBhvr>
                                        <p:cTn id="11" dur="2000"/>
                                        <p:tgtEl>
                                          <p:spTgt spid="5"/>
                                        </p:tgtEl>
                                      </p:cBhvr>
                                    </p:animEffect>
                                    <p:set>
                                      <p:cBhvr>
                                        <p:cTn id="12" dur="1" fill="hold">
                                          <p:stCondLst>
                                            <p:cond delay="19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57200" y="228600"/>
            <a:ext cx="8305800" cy="1754326"/>
          </a:xfrm>
          <a:prstGeom prst="rect">
            <a:avLst/>
          </a:prstGeom>
        </p:spPr>
        <p:txBody>
          <a:bodyPr wrap="square">
            <a:spAutoFit/>
          </a:bodyPr>
          <a:lstStyle/>
          <a:p>
            <a:r>
              <a:rPr lang="en-US" dirty="0"/>
              <a:t>Referring to the Russian fairy tales, whose characters and their actions are known to schoolchildren, children quickly learn the vocabulary. In addition, the illustrations in textbooks are not always made on the highly artistic level, and in the case of Russian fairy tales, paintings made by </a:t>
            </a:r>
            <a:r>
              <a:rPr lang="en-US" dirty="0" err="1"/>
              <a:t>Vasnetsov</a:t>
            </a:r>
            <a:r>
              <a:rPr lang="en-US" dirty="0"/>
              <a:t>, </a:t>
            </a:r>
            <a:r>
              <a:rPr lang="en-US" dirty="0" err="1"/>
              <a:t>Bilibin</a:t>
            </a:r>
            <a:r>
              <a:rPr lang="en-US" dirty="0"/>
              <a:t> can be used as a demonstration material. Along with the study of a foreign language, aesthetic education of the child will be carried out. </a:t>
            </a:r>
          </a:p>
        </p:txBody>
      </p:sp>
      <p:sp>
        <p:nvSpPr>
          <p:cNvPr id="3" name="Объект 2"/>
          <p:cNvSpPr>
            <a:spLocks noGrp="1"/>
          </p:cNvSpPr>
          <p:nvPr>
            <p:ph idx="1"/>
          </p:nvPr>
        </p:nvSpPr>
        <p:spPr>
          <a:xfrm>
            <a:off x="228600" y="228600"/>
            <a:ext cx="8229600" cy="6096000"/>
          </a:xfrm>
        </p:spPr>
        <p:txBody>
          <a:bodyPr>
            <a:noAutofit/>
          </a:bodyPr>
          <a:lstStyle/>
          <a:p>
            <a:pPr marL="0" indent="0">
              <a:buNone/>
            </a:pPr>
            <a:endParaRPr lang="ru-RU" dirty="0" smtClean="0">
              <a:solidFill>
                <a:srgbClr val="002060"/>
              </a:solidFill>
            </a:endParaRPr>
          </a:p>
          <a:p>
            <a:pPr marL="0" indent="0">
              <a:buNone/>
            </a:pPr>
            <a:r>
              <a:rPr lang="ru-RU" dirty="0" smtClean="0">
                <a:solidFill>
                  <a:srgbClr val="002060"/>
                </a:solidFill>
              </a:rPr>
              <a:t>Обращаясь </a:t>
            </a:r>
            <a:r>
              <a:rPr lang="ru-RU" dirty="0">
                <a:solidFill>
                  <a:srgbClr val="002060"/>
                </a:solidFill>
              </a:rPr>
              <a:t>к русским сказкам, чьи герои и их поступки известны школьникам, ребята быстрее усваивают лексику. К тому же, иллюстрации в учебниках не всегда выполнены на высокохудожественном уровне, а к русским сказкам в качестве демонстрационного материала можно взять картины Васнецова, </a:t>
            </a:r>
            <a:r>
              <a:rPr lang="ru-RU" dirty="0" err="1">
                <a:solidFill>
                  <a:srgbClr val="002060"/>
                </a:solidFill>
              </a:rPr>
              <a:t>Билибина</a:t>
            </a:r>
            <a:r>
              <a:rPr lang="ru-RU" dirty="0">
                <a:solidFill>
                  <a:srgbClr val="002060"/>
                </a:solidFill>
              </a:rPr>
              <a:t>. Вместе с изучением иностранного языка будет осуществляться эстетическое воспитание ребёнка</a:t>
            </a:r>
            <a:r>
              <a:rPr lang="ru-RU" dirty="0" smtClean="0">
                <a:solidFill>
                  <a:srgbClr val="002060"/>
                </a:solidFill>
              </a:rPr>
              <a:t>.</a:t>
            </a:r>
            <a:endParaRPr lang="en-US" dirty="0">
              <a:solidFill>
                <a:srgbClr val="002060"/>
              </a:solidFill>
            </a:endParaRPr>
          </a:p>
        </p:txBody>
      </p:sp>
    </p:spTree>
    <p:extLst>
      <p:ext uri="{BB962C8B-B14F-4D97-AF65-F5344CB8AC3E}">
        <p14:creationId xmlns:p14="http://schemas.microsoft.com/office/powerpoint/2010/main" val="396081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xit" presetSubtype="10" fill="hold" grpId="1" nodeType="clickEffect">
                                  <p:stCondLst>
                                    <p:cond delay="0"/>
                                  </p:stCondLst>
                                  <p:childTnLst>
                                    <p:animEffect transition="out" filter="randombar(horizontal)">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left)">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http://data13.i.gallery.ru/albums/gallery/81526-ccd65-38492112-m750x740-ua05f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76288"/>
          </a:xfrm>
          <a:prstGeom prst="rect">
            <a:avLst/>
          </a:prstGeom>
          <a:noFill/>
          <a:extLst>
            <a:ext uri="{909E8E84-426E-40DD-AFC4-6F175D3DCCD1}">
              <a14:hiddenFill xmlns:a14="http://schemas.microsoft.com/office/drawing/2010/main">
                <a:solidFill>
                  <a:srgbClr val="FFFFFF"/>
                </a:solidFill>
              </a14:hiddenFill>
            </a:ext>
          </a:extLst>
        </p:spPr>
      </p:pic>
      <p:sp>
        <p:nvSpPr>
          <p:cNvPr id="5" name="Стрелка вниз 4"/>
          <p:cNvSpPr/>
          <p:nvPr/>
        </p:nvSpPr>
        <p:spPr>
          <a:xfrm rot="1560287">
            <a:off x="2857636" y="4280358"/>
            <a:ext cx="2291602" cy="10511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green</a:t>
            </a:r>
            <a:endParaRPr lang="ru-RU" sz="2400" dirty="0"/>
          </a:p>
        </p:txBody>
      </p:sp>
      <p:sp>
        <p:nvSpPr>
          <p:cNvPr id="6" name="Стрелка вниз 5"/>
          <p:cNvSpPr/>
          <p:nvPr/>
        </p:nvSpPr>
        <p:spPr>
          <a:xfrm>
            <a:off x="6879606" y="2752691"/>
            <a:ext cx="1295400" cy="1905000"/>
          </a:xfrm>
          <a:prstGeom prst="downArrow">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dirty="0" smtClean="0"/>
              <a:t>red</a:t>
            </a:r>
            <a:endParaRPr lang="ru-RU" dirty="0"/>
          </a:p>
        </p:txBody>
      </p:sp>
      <p:sp>
        <p:nvSpPr>
          <p:cNvPr id="7" name="Стрелка вниз 6"/>
          <p:cNvSpPr/>
          <p:nvPr/>
        </p:nvSpPr>
        <p:spPr>
          <a:xfrm>
            <a:off x="5562600" y="2752691"/>
            <a:ext cx="1447800" cy="15145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blue</a:t>
            </a:r>
            <a:endParaRPr lang="ru-RU" dirty="0"/>
          </a:p>
        </p:txBody>
      </p:sp>
      <p:sp>
        <p:nvSpPr>
          <p:cNvPr id="8" name="Стрелка вправо 7"/>
          <p:cNvSpPr/>
          <p:nvPr/>
        </p:nvSpPr>
        <p:spPr>
          <a:xfrm rot="20368722">
            <a:off x="534740" y="5388125"/>
            <a:ext cx="2398029" cy="1273961"/>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400" dirty="0" smtClean="0"/>
              <a:t>DANCE</a:t>
            </a:r>
            <a:endParaRPr lang="ru-RU" sz="2400" dirty="0"/>
          </a:p>
        </p:txBody>
      </p:sp>
      <p:sp>
        <p:nvSpPr>
          <p:cNvPr id="9" name="Стрелка вниз 8"/>
          <p:cNvSpPr/>
          <p:nvPr/>
        </p:nvSpPr>
        <p:spPr>
          <a:xfrm>
            <a:off x="4802522" y="692374"/>
            <a:ext cx="3836756" cy="12853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SING</a:t>
            </a:r>
            <a:endParaRPr lang="ru-RU" sz="2800" dirty="0"/>
          </a:p>
        </p:txBody>
      </p:sp>
    </p:spTree>
    <p:extLst>
      <p:ext uri="{BB962C8B-B14F-4D97-AF65-F5344CB8AC3E}">
        <p14:creationId xmlns:p14="http://schemas.microsoft.com/office/powerpoint/2010/main" val="3876282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heel(1)">
                                      <p:cBhvr>
                                        <p:cTn id="14" dur="2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5"/>
                                        </p:tgtEl>
                                      </p:cBhvr>
                                    </p:animEffect>
                                    <p:set>
                                      <p:cBhvr>
                                        <p:cTn id="27" dur="1" fill="hold">
                                          <p:stCondLst>
                                            <p:cond delay="499"/>
                                          </p:stCondLst>
                                        </p:cTn>
                                        <p:tgtEl>
                                          <p:spTgt spid="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6"/>
                                        </p:tgtEl>
                                      </p:cBhvr>
                                    </p:animEffect>
                                    <p:set>
                                      <p:cBhvr>
                                        <p:cTn id="37" dur="1" fill="hold">
                                          <p:stCondLst>
                                            <p:cond delay="499"/>
                                          </p:stCondLst>
                                        </p:cTn>
                                        <p:tgtEl>
                                          <p:spTgt spid="6"/>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arn(inVertical)">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heel(1)">
                                      <p:cBhvr>
                                        <p:cTn id="4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61585" y="784973"/>
            <a:ext cx="8229600" cy="1066800"/>
          </a:xfrm>
        </p:spPr>
        <p:txBody>
          <a:bodyPr>
            <a:noAutofit/>
          </a:bodyPr>
          <a:lstStyle/>
          <a:p>
            <a:pPr marL="0" indent="0">
              <a:buNone/>
            </a:pPr>
            <a:r>
              <a:rPr lang="ru-RU" sz="2400" dirty="0">
                <a:solidFill>
                  <a:srgbClr val="002060"/>
                </a:solidFill>
              </a:rPr>
              <a:t>Более того, привычные образы легче описать внешность, возраст, черты характера, его действия. Ребятам будет интересно рассмотреть знакомого героя в новом ракурсе.</a:t>
            </a:r>
            <a:r>
              <a:rPr lang="ru-RU" sz="2400" dirty="0"/>
              <a:t/>
            </a:r>
            <a:br>
              <a:rPr lang="ru-RU" sz="2400" dirty="0"/>
            </a:br>
            <a:endParaRPr lang="en-US" sz="2400" dirty="0"/>
          </a:p>
        </p:txBody>
      </p:sp>
      <p:sp>
        <p:nvSpPr>
          <p:cNvPr id="4" name="Прямоугольник 3"/>
          <p:cNvSpPr/>
          <p:nvPr/>
        </p:nvSpPr>
        <p:spPr>
          <a:xfrm>
            <a:off x="150558" y="424243"/>
            <a:ext cx="8686800" cy="1569660"/>
          </a:xfrm>
          <a:prstGeom prst="rect">
            <a:avLst/>
          </a:prstGeom>
        </p:spPr>
        <p:txBody>
          <a:bodyPr wrap="square">
            <a:spAutoFit/>
          </a:bodyPr>
          <a:lstStyle/>
          <a:p>
            <a:r>
              <a:rPr lang="en-US" sz="2400" dirty="0"/>
              <a:t>Moreover, it is easy to describe the appearance, age, personality traits, their actions for familiar characters. It will be interesting for kids to see a familiar character in a new light. </a:t>
            </a:r>
          </a:p>
        </p:txBody>
      </p:sp>
      <p:pic>
        <p:nvPicPr>
          <p:cNvPr id="10242" name="Picture 2" descr="https://ds02.infourok.ru/uploads/ex/125e/0003a855-9181962f/2/hello_html_680817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8866" y="2201655"/>
            <a:ext cx="3521194" cy="45878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ds02.infourok.ru/uploads/ex/125e/0003a855-9181962f/2/hello_html_680817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764" y="2221488"/>
            <a:ext cx="3521194" cy="458787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www.colors.life/upload/blogs/d0/3f/d03f4a64ffdcfd17d506cf9d22ce9de5_RSZ_690.jpg"/>
          <p:cNvPicPr>
            <a:picLocks noChangeAspect="1" noChangeArrowheads="1"/>
          </p:cNvPicPr>
          <p:nvPr/>
        </p:nvPicPr>
        <p:blipFill rotWithShape="1">
          <a:blip r:embed="rId3">
            <a:extLst>
              <a:ext uri="{28A0092B-C50C-407E-A947-70E740481C1C}">
                <a14:useLocalDpi xmlns:a14="http://schemas.microsoft.com/office/drawing/2010/main" val="0"/>
              </a:ext>
            </a:extLst>
          </a:blip>
          <a:srcRect l="6209" t="2824" r="9133" b="50"/>
          <a:stretch/>
        </p:blipFill>
        <p:spPr bwMode="auto">
          <a:xfrm>
            <a:off x="1223974" y="2462515"/>
            <a:ext cx="3018773" cy="4105820"/>
          </a:xfrm>
          <a:prstGeom prst="rect">
            <a:avLst/>
          </a:prstGeom>
          <a:noFill/>
          <a:extLst>
            <a:ext uri="{909E8E84-426E-40DD-AFC4-6F175D3DCCD1}">
              <a14:hiddenFill xmlns:a14="http://schemas.microsoft.com/office/drawing/2010/main">
                <a:solidFill>
                  <a:srgbClr val="FFFFFF"/>
                </a:solidFill>
              </a14:hiddenFill>
            </a:ext>
          </a:extLst>
        </p:spPr>
      </p:pic>
      <p:sp>
        <p:nvSpPr>
          <p:cNvPr id="2" name="Стрелка вправо 1"/>
          <p:cNvSpPr/>
          <p:nvPr/>
        </p:nvSpPr>
        <p:spPr>
          <a:xfrm>
            <a:off x="228600" y="3657600"/>
            <a:ext cx="1828800" cy="152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FRIENDLY</a:t>
            </a:r>
            <a:endParaRPr lang="ru-RU" dirty="0"/>
          </a:p>
        </p:txBody>
      </p:sp>
      <p:sp>
        <p:nvSpPr>
          <p:cNvPr id="5" name="Стрелка вправо 4"/>
          <p:cNvSpPr/>
          <p:nvPr/>
        </p:nvSpPr>
        <p:spPr>
          <a:xfrm>
            <a:off x="649066" y="4876800"/>
            <a:ext cx="1789334" cy="144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FANNY</a:t>
            </a:r>
            <a:endParaRPr lang="ru-RU" dirty="0"/>
          </a:p>
        </p:txBody>
      </p:sp>
      <p:sp>
        <p:nvSpPr>
          <p:cNvPr id="6" name="Стрелка влево 5"/>
          <p:cNvSpPr/>
          <p:nvPr/>
        </p:nvSpPr>
        <p:spPr>
          <a:xfrm>
            <a:off x="6858000" y="2856131"/>
            <a:ext cx="2057400" cy="156346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EVIL</a:t>
            </a:r>
            <a:endParaRPr lang="ru-RU" dirty="0"/>
          </a:p>
        </p:txBody>
      </p:sp>
      <p:sp>
        <p:nvSpPr>
          <p:cNvPr id="9" name="Стрелка влево 8"/>
          <p:cNvSpPr/>
          <p:nvPr/>
        </p:nvSpPr>
        <p:spPr>
          <a:xfrm>
            <a:off x="7086600" y="4515425"/>
            <a:ext cx="1676400" cy="12757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TERRIBLE</a:t>
            </a:r>
            <a:endParaRPr lang="ru-RU" dirty="0"/>
          </a:p>
        </p:txBody>
      </p:sp>
    </p:spTree>
    <p:extLst>
      <p:ext uri="{BB962C8B-B14F-4D97-AF65-F5344CB8AC3E}">
        <p14:creationId xmlns:p14="http://schemas.microsoft.com/office/powerpoint/2010/main" val="1807810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xit" presetSubtype="32" fill="hold" grpId="1" nodeType="clickEffect">
                                  <p:stCondLst>
                                    <p:cond delay="0"/>
                                  </p:stCondLst>
                                  <p:childTnLst>
                                    <p:anim calcmode="lin" valueType="num">
                                      <p:cBhvr>
                                        <p:cTn id="11" dur="500"/>
                                        <p:tgtEl>
                                          <p:spTgt spid="4"/>
                                        </p:tgtEl>
                                        <p:attrNameLst>
                                          <p:attrName>ppt_w</p:attrName>
                                        </p:attrNameLst>
                                      </p:cBhvr>
                                      <p:tavLst>
                                        <p:tav tm="0">
                                          <p:val>
                                            <p:strVal val="ppt_w"/>
                                          </p:val>
                                        </p:tav>
                                        <p:tav tm="100000">
                                          <p:val>
                                            <p:fltVal val="0"/>
                                          </p:val>
                                        </p:tav>
                                      </p:tavLst>
                                    </p:anim>
                                    <p:anim calcmode="lin" valueType="num">
                                      <p:cBhvr>
                                        <p:cTn id="12" dur="500"/>
                                        <p:tgtEl>
                                          <p:spTgt spid="4"/>
                                        </p:tgtEl>
                                        <p:attrNameLst>
                                          <p:attrName>ppt_h</p:attrName>
                                        </p:attrNameLst>
                                      </p:cBhvr>
                                      <p:tavLst>
                                        <p:tav tm="0">
                                          <p:val>
                                            <p:strVal val="ppt_h"/>
                                          </p:val>
                                        </p:tav>
                                        <p:tav tm="100000">
                                          <p:val>
                                            <p:fltVal val="0"/>
                                          </p:val>
                                        </p:tav>
                                      </p:tavLst>
                                    </p:anim>
                                    <p:animEffect transition="out" filter="fade">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1000" fill="hold"/>
                                        <p:tgtEl>
                                          <p:spTgt spid="2"/>
                                        </p:tgtEl>
                                        <p:attrNameLst>
                                          <p:attrName>ppt_w</p:attrName>
                                        </p:attrNameLst>
                                      </p:cBhvr>
                                      <p:tavLst>
                                        <p:tav tm="0">
                                          <p:val>
                                            <p:fltVal val="0"/>
                                          </p:val>
                                        </p:tav>
                                        <p:tav tm="100000">
                                          <p:val>
                                            <p:strVal val="#ppt_w"/>
                                          </p:val>
                                        </p:tav>
                                      </p:tavLst>
                                    </p:anim>
                                    <p:anim calcmode="lin" valueType="num">
                                      <p:cBhvr>
                                        <p:cTn id="27" dur="1000" fill="hold"/>
                                        <p:tgtEl>
                                          <p:spTgt spid="2"/>
                                        </p:tgtEl>
                                        <p:attrNameLst>
                                          <p:attrName>ppt_h</p:attrName>
                                        </p:attrNameLst>
                                      </p:cBhvr>
                                      <p:tavLst>
                                        <p:tav tm="0">
                                          <p:val>
                                            <p:fltVal val="0"/>
                                          </p:val>
                                        </p:tav>
                                        <p:tav tm="100000">
                                          <p:val>
                                            <p:strVal val="#ppt_h"/>
                                          </p:val>
                                        </p:tav>
                                      </p:tavLst>
                                    </p:anim>
                                    <p:anim calcmode="lin" valueType="num">
                                      <p:cBhvr>
                                        <p:cTn id="28" dur="1000" fill="hold"/>
                                        <p:tgtEl>
                                          <p:spTgt spid="2"/>
                                        </p:tgtEl>
                                        <p:attrNameLst>
                                          <p:attrName>style.rotation</p:attrName>
                                        </p:attrNameLst>
                                      </p:cBhvr>
                                      <p:tavLst>
                                        <p:tav tm="0">
                                          <p:val>
                                            <p:fltVal val="90"/>
                                          </p:val>
                                        </p:tav>
                                        <p:tav tm="100000">
                                          <p:val>
                                            <p:fltVal val="0"/>
                                          </p:val>
                                        </p:tav>
                                      </p:tavLst>
                                    </p:anim>
                                    <p:animEffect transition="in" filter="fade">
                                      <p:cBhvr>
                                        <p:cTn id="29" dur="10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1000" fill="hold"/>
                                        <p:tgtEl>
                                          <p:spTgt spid="6"/>
                                        </p:tgtEl>
                                        <p:attrNameLst>
                                          <p:attrName>ppt_w</p:attrName>
                                        </p:attrNameLst>
                                      </p:cBhvr>
                                      <p:tavLst>
                                        <p:tav tm="0">
                                          <p:val>
                                            <p:fltVal val="0"/>
                                          </p:val>
                                        </p:tav>
                                        <p:tav tm="100000">
                                          <p:val>
                                            <p:strVal val="#ppt_w"/>
                                          </p:val>
                                        </p:tav>
                                      </p:tavLst>
                                    </p:anim>
                                    <p:anim calcmode="lin" valueType="num">
                                      <p:cBhvr>
                                        <p:cTn id="35" dur="1000" fill="hold"/>
                                        <p:tgtEl>
                                          <p:spTgt spid="6"/>
                                        </p:tgtEl>
                                        <p:attrNameLst>
                                          <p:attrName>ppt_h</p:attrName>
                                        </p:attrNameLst>
                                      </p:cBhvr>
                                      <p:tavLst>
                                        <p:tav tm="0">
                                          <p:val>
                                            <p:fltVal val="0"/>
                                          </p:val>
                                        </p:tav>
                                        <p:tav tm="100000">
                                          <p:val>
                                            <p:strVal val="#ppt_h"/>
                                          </p:val>
                                        </p:tav>
                                      </p:tavLst>
                                    </p:anim>
                                    <p:anim calcmode="lin" valueType="num">
                                      <p:cBhvr>
                                        <p:cTn id="36" dur="1000" fill="hold"/>
                                        <p:tgtEl>
                                          <p:spTgt spid="6"/>
                                        </p:tgtEl>
                                        <p:attrNameLst>
                                          <p:attrName>style.rotation</p:attrName>
                                        </p:attrNameLst>
                                      </p:cBhvr>
                                      <p:tavLst>
                                        <p:tav tm="0">
                                          <p:val>
                                            <p:fltVal val="90"/>
                                          </p:val>
                                        </p:tav>
                                        <p:tav tm="100000">
                                          <p:val>
                                            <p:fltVal val="0"/>
                                          </p:val>
                                        </p:tav>
                                      </p:tavLst>
                                    </p:anim>
                                    <p:animEffect transition="in" filter="fade">
                                      <p:cBhvr>
                                        <p:cTn id="37" dur="1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barn(inVertical)">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arn(inVertical)">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4" grpId="1"/>
      <p:bldP spid="2" grpId="0" animBg="1"/>
      <p:bldP spid="5" grpId="0" animBg="1"/>
      <p:bldP spid="6"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7321" y="2497358"/>
            <a:ext cx="3962400" cy="2057400"/>
          </a:xfrm>
        </p:spPr>
        <p:txBody>
          <a:bodyPr>
            <a:noAutofit/>
          </a:bodyPr>
          <a:lstStyle/>
          <a:p>
            <a:pPr marL="0" indent="0">
              <a:buNone/>
            </a:pPr>
            <a:r>
              <a:rPr lang="ru-RU" sz="2800" dirty="0">
                <a:solidFill>
                  <a:srgbClr val="002060"/>
                </a:solidFill>
              </a:rPr>
              <a:t>Экскурсия на английском языке, которую я проводила в Усадьбе Деда Мороза в Кузьминках, вызвала огромный интерес у школьников. Дети с удовольствием стали отвечать по-английски на несложные вопросы.</a:t>
            </a:r>
            <a:endParaRPr lang="en-US" sz="2800" dirty="0">
              <a:solidFill>
                <a:srgbClr val="002060"/>
              </a:solidFill>
            </a:endParaRPr>
          </a:p>
        </p:txBody>
      </p:sp>
      <p:sp>
        <p:nvSpPr>
          <p:cNvPr id="4" name="Прямоугольник 3"/>
          <p:cNvSpPr/>
          <p:nvPr/>
        </p:nvSpPr>
        <p:spPr>
          <a:xfrm>
            <a:off x="443947" y="384178"/>
            <a:ext cx="4310270" cy="6001643"/>
          </a:xfrm>
          <a:prstGeom prst="rect">
            <a:avLst/>
          </a:prstGeom>
        </p:spPr>
        <p:txBody>
          <a:bodyPr wrap="square">
            <a:spAutoFit/>
          </a:bodyPr>
          <a:lstStyle/>
          <a:p>
            <a:r>
              <a:rPr lang="en-US" sz="3200" dirty="0"/>
              <a:t>Excursions in English, which I spent at </a:t>
            </a:r>
            <a:r>
              <a:rPr lang="en-US" sz="3200" dirty="0" smtClean="0"/>
              <a:t>Father Frost ‘</a:t>
            </a:r>
            <a:r>
              <a:rPr lang="en-US" sz="3200" smtClean="0"/>
              <a:t>s Homestead  in </a:t>
            </a:r>
            <a:r>
              <a:rPr lang="en-US" sz="3200" dirty="0" err="1"/>
              <a:t>Kuzminki</a:t>
            </a:r>
            <a:r>
              <a:rPr lang="en-US" sz="3200" dirty="0"/>
              <a:t>, aroused a great interest among the students. Children could answer simple questions in English with a great pleasure. </a:t>
            </a:r>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6472" t="28392" r="44487" b="32353"/>
          <a:stretch/>
        </p:blipFill>
        <p:spPr bwMode="auto">
          <a:xfrm>
            <a:off x="4724400" y="384178"/>
            <a:ext cx="3810000" cy="6283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3140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1" nodeType="clickEffect">
                                  <p:stCondLst>
                                    <p:cond delay="0"/>
                                  </p:stCondLst>
                                  <p:childTnLst>
                                    <p:animEffect transition="out" filter="randombar(horizont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ircle(in)">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4" grpId="1"/>
    </p:bldLst>
  </p:timing>
</p:sld>
</file>

<file path=ppt/theme/theme1.xml><?xml version="1.0" encoding="utf-8"?>
<a:theme xmlns:a="http://schemas.openxmlformats.org/drawingml/2006/main" name="Winter">
  <a:themeElements>
    <a:clrScheme name="Другая 4">
      <a:dk1>
        <a:srgbClr val="C00000"/>
      </a:dk1>
      <a:lt1>
        <a:srgbClr val="000000"/>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Зима</Template>
  <TotalTime>303</TotalTime>
  <Words>1023</Words>
  <Application>Microsoft Office PowerPoint</Application>
  <PresentationFormat>Экран (4:3)</PresentationFormat>
  <Paragraphs>69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Winter</vt:lpstr>
      <vt:lpstr>Using Russian tales in the study of the English language.  Использование русских сказок при изучении английского языка.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Russian tales in the study of the English language.  Использование русских сказок при изучении английского языка.</dc:title>
  <dc:creator>Pavluchenko, Julia</dc:creator>
  <cp:lastModifiedBy>Севда</cp:lastModifiedBy>
  <cp:revision>33</cp:revision>
  <dcterms:created xsi:type="dcterms:W3CDTF">2006-08-16T00:00:00Z</dcterms:created>
  <dcterms:modified xsi:type="dcterms:W3CDTF">2017-06-13T07:28:19Z</dcterms:modified>
</cp:coreProperties>
</file>