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0" r:id="rId4"/>
    <p:sldId id="263" r:id="rId5"/>
    <p:sldId id="265" r:id="rId6"/>
    <p:sldId id="266" r:id="rId7"/>
    <p:sldId id="275" r:id="rId8"/>
    <p:sldId id="270" r:id="rId9"/>
    <p:sldId id="277" r:id="rId10"/>
    <p:sldId id="273" r:id="rId11"/>
    <p:sldId id="276" r:id="rId12"/>
    <p:sldId id="278" r:id="rId13"/>
    <p:sldId id="279" r:id="rId14"/>
    <p:sldId id="280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7563" autoAdjust="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09A36-1D01-4019-B22B-E3AB9BB9B5CF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E13C-728E-439E-A784-A59D43606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E48A2-C0F4-47D1-9A77-CD78F2C6149E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CB165-C0A3-42F9-AB2E-32EBE7262E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5A9F-2BCA-4D0F-ACB5-6FBE57DE88E0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6061D-6116-429C-8E64-7CEFE76E9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711C5-BAF0-496F-8127-ADC3BE532E2C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28D17-7049-4CDD-8A2D-87E73F449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C8C9F-C77D-45F2-B340-ABB963CE0EB9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D61AB-372C-4D4D-96E2-13A93D75E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BEF7E-5C92-474E-9359-971C0F09377F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D29FE-8D3E-44FD-BEFB-583AE81F4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D096-7A05-418E-83DC-B01F6DED6C25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E2342-FE06-46D9-AB4C-7FA5CB578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0246-B5FB-4FCE-8E83-F639C280033E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B03ED-9529-490F-A662-20EB8411B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1269-53B1-4FA2-B161-C9EBEE746918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6F315-55B6-42DD-8C46-62D948AA6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DE907-48B9-498D-B799-B21E0A68E033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D609B-E45B-428D-BA4F-72EA9EDCB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1CD92-DA4A-49E9-A10D-25314073A003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47A64-A220-45F1-8D05-97B95A215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A29E29-18A9-46DD-89F6-674B574BA49C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0986CD7-2E19-4373-A351-1530E50C8E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 txBox="1">
            <a:spLocks/>
          </p:cNvSpPr>
          <p:nvPr/>
        </p:nvSpPr>
        <p:spPr bwMode="auto">
          <a:xfrm>
            <a:off x="539750" y="549275"/>
            <a:ext cx="7818438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solidFill>
                  <a:srgbClr val="0000FF"/>
                </a:solidFill>
              </a:rPr>
              <a:t>Муниципальное бюджетное дошкольное образовательное учреждение </a:t>
            </a:r>
            <a:br>
              <a:rPr lang="ru-RU" b="1">
                <a:solidFill>
                  <a:srgbClr val="0000FF"/>
                </a:solidFill>
              </a:rPr>
            </a:br>
            <a:r>
              <a:rPr lang="ru-RU" b="1">
                <a:solidFill>
                  <a:srgbClr val="0000FF"/>
                </a:solidFill>
              </a:rPr>
              <a:t>«Детский сад №10» города Алейска Алтайского края</a:t>
            </a:r>
            <a:endParaRPr lang="ru-RU" sz="3200">
              <a:solidFill>
                <a:srgbClr val="0070C0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endParaRPr lang="ru-RU" sz="3200">
              <a:solidFill>
                <a:srgbClr val="FF0000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endParaRPr lang="ru-RU" sz="3200">
              <a:solidFill>
                <a:srgbClr val="FF0000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endParaRPr lang="ru-RU" sz="3200">
              <a:solidFill>
                <a:srgbClr val="FF0000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r>
              <a:rPr lang="ru-RU" sz="4400">
                <a:solidFill>
                  <a:schemeClr val="hlink"/>
                </a:solidFill>
                <a:latin typeface="Revue Cyrillic"/>
                <a:ea typeface="Revue Cyrillic"/>
                <a:cs typeface="Revue Cyrillic"/>
              </a:rPr>
              <a:t>П</a:t>
            </a:r>
            <a:r>
              <a:rPr lang="ru-RU" sz="4400">
                <a:solidFill>
                  <a:schemeClr val="hlink"/>
                </a:solidFill>
                <a:latin typeface="Revue Cyrillic"/>
                <a:ea typeface="Segoe UI Symbol" pitchFamily="34" charset="0"/>
                <a:cs typeface="Revue Cyrillic"/>
              </a:rPr>
              <a:t>роект</a:t>
            </a:r>
            <a:br>
              <a:rPr lang="ru-RU" sz="4400">
                <a:solidFill>
                  <a:schemeClr val="hlink"/>
                </a:solidFill>
                <a:latin typeface="Revue Cyrillic"/>
                <a:ea typeface="Segoe UI Symbol" pitchFamily="34" charset="0"/>
                <a:cs typeface="Revue Cyrillic"/>
              </a:rPr>
            </a:br>
            <a:r>
              <a:rPr lang="ru-RU" sz="4400">
                <a:solidFill>
                  <a:schemeClr val="hlink"/>
                </a:solidFill>
                <a:latin typeface="Revue Cyrillic"/>
                <a:ea typeface="Segoe UI Symbol" pitchFamily="34" charset="0"/>
                <a:cs typeface="Revue Cyrillic"/>
              </a:rPr>
              <a:t>«Мои первые сказки»</a:t>
            </a:r>
            <a:endParaRPr lang="ru-RU" sz="4400">
              <a:solidFill>
                <a:schemeClr val="hlink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endParaRPr lang="ru-RU" sz="4400">
              <a:solidFill>
                <a:schemeClr val="hlink"/>
              </a:solidFill>
              <a:latin typeface="Revue Cyrillic"/>
              <a:ea typeface="Revue Cyrillic"/>
              <a:cs typeface="Revue Cyrillic"/>
            </a:endParaRPr>
          </a:p>
          <a:p>
            <a:pPr algn="ctr"/>
            <a:r>
              <a:rPr lang="ru-RU" sz="1600">
                <a:solidFill>
                  <a:schemeClr val="hlink"/>
                </a:solidFill>
                <a:latin typeface="Revue Cyrillic"/>
                <a:ea typeface="Revue Cyrillic"/>
                <a:cs typeface="Revue Cyrillic"/>
              </a:rPr>
              <a:t>Разработали: Самсонова С. А.</a:t>
            </a:r>
          </a:p>
          <a:p>
            <a:pPr algn="ctr"/>
            <a:r>
              <a:rPr lang="ru-RU" sz="1600">
                <a:solidFill>
                  <a:schemeClr val="hlink"/>
                </a:solidFill>
                <a:latin typeface="Revue Cyrillic"/>
                <a:ea typeface="Revue Cyrillic"/>
                <a:cs typeface="Revue Cyrillic"/>
              </a:rPr>
              <a:t>Шанина Е.Я.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-1252766" y="4083793"/>
            <a:ext cx="819494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2195513" y="1000125"/>
            <a:ext cx="62293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Цель проекта:</a:t>
            </a: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3200">
                <a:solidFill>
                  <a:srgbClr val="FF0000"/>
                </a:solidFill>
              </a:rPr>
              <a:t>Закрепление и систематизация знаний детей о русских народных сказках.</a:t>
            </a:r>
            <a:br>
              <a:rPr lang="ru-RU" sz="3200">
                <a:solidFill>
                  <a:srgbClr val="FF0000"/>
                </a:solidFill>
              </a:rPr>
            </a:b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253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P10100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3500438"/>
            <a:ext cx="40655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P10200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2858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714375" y="357188"/>
            <a:ext cx="78184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hlink"/>
                </a:solidFill>
              </a:rPr>
              <a:t>Занятие по лепке «Для дедушки для бабушки я спеку оладушки» (пластилин) </a:t>
            </a:r>
            <a:r>
              <a:rPr lang="ru-RU" sz="2800" b="1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5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611188" y="549275"/>
            <a:ext cx="813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chemeClr val="hlink"/>
                </a:solidFill>
              </a:rPr>
              <a:t>Занятие по рисованию «Колобок»</a:t>
            </a:r>
          </a:p>
        </p:txBody>
      </p:sp>
      <p:pic>
        <p:nvPicPr>
          <p:cNvPr id="23558" name="Picture 8" descr="P10700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928938"/>
            <a:ext cx="4103688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 descr="P107009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071563"/>
            <a:ext cx="4103687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" descr="C:\Users\User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1214438"/>
            <a:ext cx="20193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5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611188" y="549275"/>
            <a:ext cx="8137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chemeClr val="hlink"/>
                </a:solidFill>
              </a:rPr>
              <a:t>Оформление книжной выставки «Моя любимая книга»</a:t>
            </a:r>
          </a:p>
        </p:txBody>
      </p:sp>
      <p:pic>
        <p:nvPicPr>
          <p:cNvPr id="24582" name="Picture 7" descr="P1010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1571625"/>
            <a:ext cx="5319712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5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611188" y="549275"/>
            <a:ext cx="8137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Акция «Полечим книжку»</a:t>
            </a:r>
          </a:p>
        </p:txBody>
      </p:sp>
      <p:pic>
        <p:nvPicPr>
          <p:cNvPr id="25606" name="Picture 7" descr="P10100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571750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8" descr="P1010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3" y="11430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662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38" y="0"/>
            <a:ext cx="9540876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38" y="500063"/>
            <a:ext cx="82867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i="1">
                <a:solidFill>
                  <a:srgbClr val="558ED5"/>
                </a:solidFill>
                <a:cs typeface="Times New Roman" pitchFamily="18" charset="0"/>
              </a:rPr>
              <a:t>Дидактические игры: «Собери сказку из частей», «Из какой сказки?».   </a:t>
            </a:r>
            <a:endParaRPr lang="ru-RU" sz="3200" b="1" i="1">
              <a:solidFill>
                <a:srgbClr val="558ED5"/>
              </a:solidFill>
            </a:endParaRPr>
          </a:p>
          <a:p>
            <a:pPr eaLnBrk="0" hangingPunct="0"/>
            <a:r>
              <a:rPr lang="ru-RU" sz="3200" b="1" i="1">
                <a:solidFill>
                  <a:srgbClr val="558ED5"/>
                </a:solidFill>
                <a:cs typeface="Times New Roman" pitchFamily="18" charset="0"/>
              </a:rPr>
              <a:t>      «Угадай сказку» </a:t>
            </a:r>
            <a:endParaRPr lang="ru-RU" sz="3200" b="1" i="1">
              <a:solidFill>
                <a:srgbClr val="558ED5"/>
              </a:solidFill>
            </a:endParaRPr>
          </a:p>
        </p:txBody>
      </p:sp>
      <p:pic>
        <p:nvPicPr>
          <p:cNvPr id="26630" name="Picture 2" descr="F:\проекты\фото к проекту по сказкам\P10100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13"/>
            <a:ext cx="3490913" cy="261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 descr="F:\проекты\фото к проекту по сказкам\P10100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350043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4" descr="F:\проекты\фото к проекту по сказкам\P101008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1500188"/>
            <a:ext cx="257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2195513" y="1000125"/>
            <a:ext cx="62293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Цель проекта:</a:t>
            </a: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3200">
                <a:solidFill>
                  <a:srgbClr val="FF0000"/>
                </a:solidFill>
              </a:rPr>
              <a:t>Закрепление и систематизация знаний детей о русских народных сказках.</a:t>
            </a:r>
            <a:br>
              <a:rPr lang="ru-RU" sz="3200">
                <a:solidFill>
                  <a:srgbClr val="FF0000"/>
                </a:solidFill>
              </a:rPr>
            </a:b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2765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9"/>
          <p:cNvSpPr>
            <a:spLocks noChangeArrowheads="1"/>
          </p:cNvSpPr>
          <p:nvPr/>
        </p:nvSpPr>
        <p:spPr bwMode="auto">
          <a:xfrm>
            <a:off x="539750" y="404813"/>
            <a:ext cx="7993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hlink"/>
                </a:solidFill>
              </a:rPr>
              <a:t> </a:t>
            </a:r>
          </a:p>
        </p:txBody>
      </p:sp>
      <p:pic>
        <p:nvPicPr>
          <p:cNvPr id="27655" name="Picture 1" descr="F:\проекты\фото к проекту по сказкам\P1010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2143125"/>
            <a:ext cx="43815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1357313" y="857250"/>
            <a:ext cx="82153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sz="2800" b="1" i="1">
              <a:solidFill>
                <a:srgbClr val="376092"/>
              </a:solidFill>
              <a:cs typeface="Times New Roman" pitchFamily="18" charset="0"/>
            </a:endParaRPr>
          </a:p>
          <a:p>
            <a:endParaRPr lang="ru-RU" sz="2800" b="1" i="1">
              <a:solidFill>
                <a:srgbClr val="376092"/>
              </a:solidFill>
              <a:cs typeface="Times New Roman" pitchFamily="18" charset="0"/>
            </a:endParaRPr>
          </a:p>
          <a:p>
            <a:r>
              <a:rPr lang="ru-RU" sz="2800" b="1" i="1">
                <a:solidFill>
                  <a:srgbClr val="376092"/>
                </a:solidFill>
                <a:cs typeface="Times New Roman" pitchFamily="18" charset="0"/>
              </a:rPr>
              <a:t>Анкетирование на тему «Зачем читать детям книжки?»</a:t>
            </a:r>
            <a:endParaRPr lang="ru-RU" sz="2800" b="1" i="1">
              <a:solidFill>
                <a:srgbClr val="37609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38" y="214313"/>
            <a:ext cx="7715250" cy="166211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endParaRPr lang="ru-RU" b="1" i="1">
              <a:solidFill>
                <a:srgbClr val="376092"/>
              </a:solidFill>
              <a:cs typeface="Times New Roman" pitchFamily="18" charset="0"/>
            </a:endParaRPr>
          </a:p>
          <a:p>
            <a:pPr algn="ctr" eaLnBrk="0" hangingPunct="0"/>
            <a:r>
              <a:rPr lang="ru-RU" sz="2800" b="1" i="1" u="sng">
                <a:solidFill>
                  <a:srgbClr val="376092"/>
                </a:solidFill>
                <a:cs typeface="Times New Roman" pitchFamily="18" charset="0"/>
              </a:rPr>
              <a:t>Работа с родителями</a:t>
            </a:r>
          </a:p>
          <a:p>
            <a:pPr eaLnBrk="0" hangingPunct="0"/>
            <a:r>
              <a:rPr lang="ru-RU" sz="2800" b="1" i="1">
                <a:solidFill>
                  <a:srgbClr val="376092"/>
                </a:solidFill>
                <a:cs typeface="Times New Roman" pitchFamily="18" charset="0"/>
              </a:rPr>
              <a:t>Папка-передвижка «Зачем читать детям книги?»</a:t>
            </a:r>
            <a:endParaRPr lang="ru-RU" sz="2800" b="1" i="1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 txBox="1">
            <a:spLocks/>
          </p:cNvSpPr>
          <p:nvPr/>
        </p:nvSpPr>
        <p:spPr bwMode="auto">
          <a:xfrm>
            <a:off x="539750" y="549275"/>
            <a:ext cx="7818438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6000">
              <a:solidFill>
                <a:srgbClr val="0070C0"/>
              </a:solidFill>
              <a:latin typeface="Constantia" pitchFamily="18" charset="0"/>
              <a:ea typeface="Revue Cyrillic"/>
              <a:cs typeface="Revue Cyrillic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-1252766" y="4083793"/>
            <a:ext cx="819494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3350" y="2962275"/>
            <a:ext cx="9410700" cy="160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195513" y="1000125"/>
            <a:ext cx="62293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Цель проекта:</a:t>
            </a: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3200">
                <a:solidFill>
                  <a:srgbClr val="FF0000"/>
                </a:solidFill>
              </a:rPr>
              <a:t>Закрепление и систематизация знаний детей о русских народных сказках.</a:t>
            </a:r>
            <a:br>
              <a:rPr lang="ru-RU" sz="3200">
                <a:solidFill>
                  <a:srgbClr val="FF0000"/>
                </a:solidFill>
              </a:rPr>
            </a:b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1434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908175" y="-2122488"/>
            <a:ext cx="6624638" cy="630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endParaRPr lang="ru-RU" sz="3200" b="1" u="sng">
              <a:solidFill>
                <a:schemeClr val="hlink"/>
              </a:solidFill>
            </a:endParaRPr>
          </a:p>
          <a:p>
            <a:pPr algn="ctr"/>
            <a:r>
              <a:rPr lang="ru-RU" sz="3200" b="1" u="sng">
                <a:solidFill>
                  <a:schemeClr val="hlink"/>
                </a:solidFill>
              </a:rPr>
              <a:t>Цель проекта</a:t>
            </a:r>
            <a:r>
              <a:rPr lang="ru-RU" sz="3200" b="1">
                <a:solidFill>
                  <a:schemeClr val="hlink"/>
                </a:solidFill>
              </a:rPr>
              <a:t>:</a:t>
            </a:r>
          </a:p>
          <a:p>
            <a:pPr algn="ctr"/>
            <a:endParaRPr lang="ru-RU" sz="3200">
              <a:solidFill>
                <a:schemeClr val="hlink"/>
              </a:solidFill>
            </a:endParaRPr>
          </a:p>
          <a:p>
            <a:pPr algn="ctr"/>
            <a:r>
              <a:rPr lang="ru-RU">
                <a:solidFill>
                  <a:schemeClr val="hlink"/>
                </a:solidFill>
              </a:rPr>
              <a:t> </a:t>
            </a:r>
            <a:r>
              <a:rPr lang="ru-RU" sz="2800">
                <a:solidFill>
                  <a:schemeClr val="hlink"/>
                </a:solidFill>
              </a:rPr>
              <a:t>Закрепление и систематизация знаний детей о русских народных сказках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42938" y="373063"/>
            <a:ext cx="7858125" cy="505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u="sng" dirty="0">
                <a:solidFill>
                  <a:schemeClr val="hlink"/>
                </a:solidFill>
              </a:rPr>
              <a:t>Задачи проекта</a:t>
            </a:r>
            <a:r>
              <a:rPr lang="ru-RU" sz="2800" b="1" dirty="0">
                <a:solidFill>
                  <a:schemeClr val="hlink"/>
                </a:solidFill>
              </a:rPr>
              <a:t>:</a:t>
            </a:r>
          </a:p>
          <a:p>
            <a:pPr marL="457200" indent="-457200">
              <a:buFontTx/>
              <a:buAutoNum type="arabicPeriod"/>
              <a:defRPr/>
            </a:pPr>
            <a:r>
              <a:rPr lang="ru-RU" sz="2400" b="1" dirty="0">
                <a:solidFill>
                  <a:schemeClr val="hlink"/>
                </a:solidFill>
              </a:rPr>
              <a:t>Создать </a:t>
            </a:r>
            <a:r>
              <a:rPr lang="ru-RU" sz="2400" b="1" dirty="0">
                <a:solidFill>
                  <a:schemeClr val="hlink"/>
                </a:solidFill>
              </a:rPr>
              <a:t>необходимые условия для знакомства детей с русскими народными </a:t>
            </a:r>
            <a:r>
              <a:rPr lang="ru-RU" sz="2400" b="1" dirty="0">
                <a:solidFill>
                  <a:schemeClr val="hlink"/>
                </a:solidFill>
              </a:rPr>
              <a:t>сказками.</a:t>
            </a:r>
          </a:p>
          <a:p>
            <a:pPr marL="457200" indent="-457200">
              <a:defRPr/>
            </a:pPr>
            <a:r>
              <a:rPr lang="ru-RU" sz="2400" b="1" dirty="0">
                <a:solidFill>
                  <a:schemeClr val="hlink"/>
                </a:solidFill>
              </a:rPr>
              <a:t>2</a:t>
            </a:r>
            <a:r>
              <a:rPr lang="ru-RU" sz="2400" b="1" dirty="0">
                <a:solidFill>
                  <a:schemeClr val="hlink"/>
                </a:solidFill>
              </a:rPr>
              <a:t>. Развивать познавательные способности ребенка, любознательность, творческое воображение, память, фантазию.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</a:rPr>
              <a:t>3. Обогащать словарь, развитие грамматического строя, связной, выразительной </a:t>
            </a:r>
            <a:r>
              <a:rPr lang="ru-RU" sz="2400" b="1" dirty="0">
                <a:solidFill>
                  <a:schemeClr val="hlink"/>
                </a:solidFill>
              </a:rPr>
              <a:t>речи.</a:t>
            </a:r>
            <a:endParaRPr lang="ru-RU" sz="2400" b="1" dirty="0">
              <a:solidFill>
                <a:schemeClr val="hlink"/>
              </a:solidFill>
            </a:endParaRP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</a:rPr>
              <a:t>4. Закладывать основы нравственности, воспитывать моральные ценности.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</a:rPr>
              <a:t>5. Приобщать детей к процессу познания добра и зла, честности и справедливости.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82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827088" y="927100"/>
            <a:ext cx="831691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>
                <a:solidFill>
                  <a:schemeClr val="hlink"/>
                </a:solidFill>
              </a:rPr>
              <a:t>Участники</a:t>
            </a:r>
            <a:r>
              <a:rPr lang="ru-RU" sz="2400" u="sng">
                <a:solidFill>
                  <a:schemeClr val="hlink"/>
                </a:solidFill>
              </a:rPr>
              <a:t> </a:t>
            </a:r>
            <a:r>
              <a:rPr lang="ru-RU" sz="2400" b="1" u="sng">
                <a:solidFill>
                  <a:schemeClr val="hlink"/>
                </a:solidFill>
              </a:rPr>
              <a:t>проекта</a:t>
            </a:r>
            <a:r>
              <a:rPr lang="ru-RU" sz="2400" u="sng">
                <a:solidFill>
                  <a:schemeClr val="hlink"/>
                </a:solidFill>
              </a:rPr>
              <a:t>:</a:t>
            </a:r>
            <a:r>
              <a:rPr lang="ru-RU" sz="2400">
                <a:solidFill>
                  <a:schemeClr val="hlink"/>
                </a:solidFill>
              </a:rPr>
              <a:t>  дети 1 младшей группы МБДОУ «Детский сад № 10» г. Алейска, воспитатели, родители.</a:t>
            </a:r>
          </a:p>
          <a:p>
            <a:endParaRPr lang="ru-RU" sz="2400">
              <a:solidFill>
                <a:schemeClr val="hlink"/>
              </a:solidFill>
            </a:endParaRPr>
          </a:p>
          <a:p>
            <a:r>
              <a:rPr lang="ru-RU" sz="2400" b="1" u="sng">
                <a:solidFill>
                  <a:schemeClr val="hlink"/>
                </a:solidFill>
              </a:rPr>
              <a:t>Разработчики</a:t>
            </a:r>
            <a:r>
              <a:rPr lang="ru-RU" sz="2400" u="sng">
                <a:solidFill>
                  <a:schemeClr val="hlink"/>
                </a:solidFill>
              </a:rPr>
              <a:t> </a:t>
            </a:r>
            <a:r>
              <a:rPr lang="ru-RU" sz="2400" b="1" u="sng">
                <a:solidFill>
                  <a:schemeClr val="hlink"/>
                </a:solidFill>
              </a:rPr>
              <a:t>проекта</a:t>
            </a:r>
            <a:r>
              <a:rPr lang="ru-RU" sz="2400" u="sng">
                <a:solidFill>
                  <a:schemeClr val="hlink"/>
                </a:solidFill>
              </a:rPr>
              <a:t>:</a:t>
            </a:r>
            <a:r>
              <a:rPr lang="ru-RU" sz="2400">
                <a:solidFill>
                  <a:schemeClr val="hlink"/>
                </a:solidFill>
              </a:rPr>
              <a:t> воспитатели СамсоноваС.А. Шанина Е.Я.</a:t>
            </a:r>
          </a:p>
          <a:p>
            <a:endParaRPr lang="ru-RU" sz="2400">
              <a:solidFill>
                <a:schemeClr val="hlink"/>
              </a:solidFill>
            </a:endParaRPr>
          </a:p>
          <a:p>
            <a:r>
              <a:rPr lang="ru-RU" sz="2400" b="1" u="sng">
                <a:solidFill>
                  <a:schemeClr val="hlink"/>
                </a:solidFill>
              </a:rPr>
              <a:t>Продолжительность</a:t>
            </a:r>
            <a:r>
              <a:rPr lang="ru-RU" sz="2400" u="sng">
                <a:solidFill>
                  <a:schemeClr val="hlink"/>
                </a:solidFill>
              </a:rPr>
              <a:t> </a:t>
            </a:r>
            <a:r>
              <a:rPr lang="ru-RU" sz="2400" b="1" u="sng">
                <a:solidFill>
                  <a:schemeClr val="hlink"/>
                </a:solidFill>
              </a:rPr>
              <a:t>проекта</a:t>
            </a:r>
            <a:r>
              <a:rPr lang="ru-RU" sz="2400">
                <a:solidFill>
                  <a:schemeClr val="hlink"/>
                </a:solidFill>
              </a:rPr>
              <a:t>: апрель </a:t>
            </a:r>
            <a:r>
              <a:rPr lang="ru-RU" sz="2400" i="1">
                <a:solidFill>
                  <a:schemeClr val="hlink"/>
                </a:solidFill>
              </a:rPr>
              <a:t>(1 неделя) (краткосрочный)</a:t>
            </a:r>
          </a:p>
          <a:p>
            <a:endParaRPr lang="ru-RU" sz="2400">
              <a:solidFill>
                <a:schemeClr val="hlink"/>
              </a:solidFill>
            </a:endParaRPr>
          </a:p>
          <a:p>
            <a:r>
              <a:rPr lang="ru-RU" sz="2400" b="1" u="sng">
                <a:solidFill>
                  <a:schemeClr val="hlink"/>
                </a:solidFill>
              </a:rPr>
              <a:t>Вид проекта</a:t>
            </a:r>
            <a:r>
              <a:rPr lang="ru-RU" sz="2400" b="1">
                <a:solidFill>
                  <a:schemeClr val="hlink"/>
                </a:solidFill>
              </a:rPr>
              <a:t>: </a:t>
            </a:r>
            <a:r>
              <a:rPr lang="ru-RU" sz="2400">
                <a:solidFill>
                  <a:schemeClr val="hlink"/>
                </a:solidFill>
              </a:rPr>
              <a:t> познавательно-речевой.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82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755650" y="-236538"/>
            <a:ext cx="8388350" cy="581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 b="1" i="1">
              <a:solidFill>
                <a:schemeClr val="hlink"/>
              </a:solidFill>
            </a:endParaRPr>
          </a:p>
          <a:p>
            <a:pPr algn="ctr"/>
            <a:endParaRPr lang="ru-RU" sz="2400" b="1" i="1">
              <a:solidFill>
                <a:schemeClr val="hlink"/>
              </a:solidFill>
            </a:endParaRPr>
          </a:p>
          <a:p>
            <a:pPr algn="ctr"/>
            <a:r>
              <a:rPr lang="ru-RU" sz="3200" b="1" i="1">
                <a:solidFill>
                  <a:schemeClr val="hlink"/>
                </a:solidFill>
              </a:rPr>
              <a:t>Ожидаемые результаты: </a:t>
            </a:r>
          </a:p>
          <a:p>
            <a:pPr algn="ctr"/>
            <a:endParaRPr lang="ru-RU" sz="3200">
              <a:solidFill>
                <a:schemeClr val="hlink"/>
              </a:solidFill>
            </a:endParaRPr>
          </a:p>
          <a:p>
            <a:pPr algn="ctr"/>
            <a:r>
              <a:rPr lang="ru-RU" sz="2400">
                <a:solidFill>
                  <a:schemeClr val="hlink"/>
                </a:solidFill>
              </a:rPr>
              <a:t>-дети получили дополнительные знания о русских народных сказках;</a:t>
            </a:r>
          </a:p>
          <a:p>
            <a:pPr algn="ctr"/>
            <a:r>
              <a:rPr lang="ru-RU" sz="2400">
                <a:solidFill>
                  <a:schemeClr val="hlink"/>
                </a:solidFill>
              </a:rPr>
              <a:t>-развитие у детей познавательной активности, творческих способностей, коммуникативных навыков;</a:t>
            </a:r>
          </a:p>
          <a:p>
            <a:pPr algn="ctr"/>
            <a:endParaRPr lang="ru-RU" sz="2400">
              <a:solidFill>
                <a:schemeClr val="hlink"/>
              </a:solidFill>
            </a:endParaRPr>
          </a:p>
          <a:p>
            <a:pPr algn="ctr"/>
            <a:r>
              <a:rPr lang="ru-RU" sz="2400">
                <a:solidFill>
                  <a:schemeClr val="hlink"/>
                </a:solidFill>
              </a:rPr>
              <a:t>-речь детей стала более, связной, выразительной;</a:t>
            </a:r>
          </a:p>
          <a:p>
            <a:pPr algn="ctr"/>
            <a:r>
              <a:rPr lang="ru-RU" sz="2400">
                <a:solidFill>
                  <a:schemeClr val="hlink"/>
                </a:solidFill>
              </a:rPr>
              <a:t>-дети познакомились с такими понятиями как добро, зло, честность и справедливость;</a:t>
            </a:r>
          </a:p>
          <a:p>
            <a:pPr algn="ctr"/>
            <a:endParaRPr lang="ru-RU" sz="2400">
              <a:solidFill>
                <a:schemeClr val="hlink"/>
              </a:solidFill>
            </a:endParaRPr>
          </a:p>
          <a:p>
            <a:pPr algn="ctr"/>
            <a:r>
              <a:rPr lang="ru-RU" sz="2400">
                <a:solidFill>
                  <a:schemeClr val="hlink"/>
                </a:solidFill>
              </a:rPr>
              <a:t>-дети могут пересказывать короткие сказки или отрывок из неё с помощью воспитателя.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2195513" y="1000125"/>
            <a:ext cx="6229350" cy="350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Calibri" pitchFamily="34" charset="0"/>
              </a:rPr>
              <a:t>Цель проекта:</a:t>
            </a: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ru-RU" sz="3200" b="1" i="1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r>
              <a:rPr lang="ru-RU" sz="3200">
                <a:solidFill>
                  <a:srgbClr val="FF0000"/>
                </a:solidFill>
              </a:rPr>
              <a:t>Закрепление и систематизация знаний детей о русских народных сказках.</a:t>
            </a:r>
            <a:br>
              <a:rPr lang="ru-RU" sz="3200">
                <a:solidFill>
                  <a:srgbClr val="FF0000"/>
                </a:solidFill>
              </a:rPr>
            </a:br>
            <a:endParaRPr lang="ru-RU" sz="3200">
              <a:solidFill>
                <a:srgbClr val="FF0000"/>
              </a:solidFill>
            </a:endParaRPr>
          </a:p>
        </p:txBody>
      </p:sp>
      <p:pic>
        <p:nvPicPr>
          <p:cNvPr id="1843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1857375" y="642938"/>
            <a:ext cx="6929438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romanUcPeriod"/>
            </a:pPr>
            <a:r>
              <a:rPr lang="ru-RU" sz="2800" b="1" i="1">
                <a:solidFill>
                  <a:schemeClr val="hlink"/>
                </a:solidFill>
              </a:rPr>
              <a:t>Подготовительный этап – </a:t>
            </a:r>
          </a:p>
          <a:p>
            <a:pPr marL="457200" indent="-457200"/>
            <a:r>
              <a:rPr lang="ru-RU" sz="2800" b="1" i="1">
                <a:solidFill>
                  <a:schemeClr val="hlink"/>
                </a:solidFill>
              </a:rPr>
              <a:t>1 неделя (апрель)</a:t>
            </a:r>
          </a:p>
          <a:p>
            <a:pPr marL="457200" indent="-457200">
              <a:buFontTx/>
              <a:buAutoNum type="romanUcPeriod"/>
            </a:pPr>
            <a:endParaRPr lang="ru-RU" b="1" i="1">
              <a:solidFill>
                <a:schemeClr val="hlink"/>
              </a:solidFill>
            </a:endParaRPr>
          </a:p>
          <a:p>
            <a:pPr marL="457200" indent="-457200">
              <a:buFontTx/>
              <a:buChar char="-"/>
            </a:pPr>
            <a:r>
              <a:rPr lang="ru-RU" sz="2400" b="1" i="1">
                <a:solidFill>
                  <a:schemeClr val="hlink"/>
                </a:solidFill>
              </a:rPr>
              <a:t>Определение темы проекта.</a:t>
            </a:r>
          </a:p>
          <a:p>
            <a:pPr marL="457200" indent="-457200">
              <a:buFontTx/>
              <a:buChar char="-"/>
            </a:pPr>
            <a:r>
              <a:rPr lang="ru-RU" sz="2400" b="1" i="1">
                <a:solidFill>
                  <a:schemeClr val="hlink"/>
                </a:solidFill>
              </a:rPr>
              <a:t>Работа и подбор методической литературы.</a:t>
            </a:r>
          </a:p>
          <a:p>
            <a:pPr marL="457200" indent="-457200">
              <a:buFontTx/>
              <a:buChar char="-"/>
            </a:pPr>
            <a:r>
              <a:rPr lang="ru-RU" sz="2400" b="1" i="1">
                <a:solidFill>
                  <a:schemeClr val="hlink"/>
                </a:solidFill>
              </a:rPr>
              <a:t>Подбор детской художественной литературы для чтения детям.</a:t>
            </a:r>
          </a:p>
          <a:p>
            <a:pPr marL="457200" indent="-457200">
              <a:buFontTx/>
              <a:buChar char="-"/>
            </a:pPr>
            <a:r>
              <a:rPr lang="ru-RU" sz="2400" b="1" i="1">
                <a:solidFill>
                  <a:schemeClr val="hlink"/>
                </a:solidFill>
              </a:rPr>
              <a:t>Подбор сюжетных картинок и иллюстраций.</a:t>
            </a:r>
          </a:p>
          <a:p>
            <a:pPr marL="457200" indent="-457200"/>
            <a:r>
              <a:rPr lang="ru-RU" sz="2400" b="1" i="1">
                <a:solidFill>
                  <a:schemeClr val="hlink"/>
                </a:solidFill>
              </a:rPr>
              <a:t>- Папка-передвижка.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945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4213" y="-512763"/>
            <a:ext cx="98282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4"/>
          <p:cNvSpPr>
            <a:spLocks noChangeArrowheads="1"/>
          </p:cNvSpPr>
          <p:nvPr/>
        </p:nvSpPr>
        <p:spPr bwMode="auto">
          <a:xfrm>
            <a:off x="0" y="0"/>
            <a:ext cx="8532813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>
              <a:solidFill>
                <a:schemeClr val="hlink"/>
              </a:solidFill>
            </a:endParaRPr>
          </a:p>
          <a:p>
            <a:r>
              <a:rPr lang="ru-RU" sz="2800" b="1" i="1">
                <a:solidFill>
                  <a:schemeClr val="hlink"/>
                </a:solidFill>
              </a:rPr>
              <a:t>II. Основной этап – 1 неделя (апрель)</a:t>
            </a:r>
          </a:p>
          <a:p>
            <a:endParaRPr lang="ru-RU" sz="2400" b="1" i="1">
              <a:solidFill>
                <a:schemeClr val="hlink"/>
              </a:solidFill>
              <a:latin typeface="Calibri" pitchFamily="34" charset="0"/>
            </a:endParaRPr>
          </a:p>
          <a:p>
            <a:r>
              <a:rPr lang="ru-RU" sz="2400" b="1" i="1">
                <a:solidFill>
                  <a:schemeClr val="hlink"/>
                </a:solidFill>
                <a:latin typeface="Calibri" pitchFamily="34" charset="0"/>
              </a:rPr>
              <a:t>Беседы</a:t>
            </a:r>
          </a:p>
          <a:p>
            <a:r>
              <a:rPr lang="ru-RU" sz="2400" b="1" i="1">
                <a:solidFill>
                  <a:schemeClr val="hlink"/>
                </a:solidFill>
                <a:latin typeface="Calibri" pitchFamily="34" charset="0"/>
              </a:rPr>
              <a:t>«Мои любимые сказки», </a:t>
            </a:r>
          </a:p>
          <a:p>
            <a:r>
              <a:rPr lang="ru-RU" sz="2400" b="1" i="1">
                <a:solidFill>
                  <a:schemeClr val="hlink"/>
                </a:solidFill>
                <a:latin typeface="Calibri" pitchFamily="34" charset="0"/>
              </a:rPr>
              <a:t>«Как вылечить книжку?»</a:t>
            </a:r>
          </a:p>
        </p:txBody>
      </p:sp>
      <p:pic>
        <p:nvPicPr>
          <p:cNvPr id="19461" name="Picture 6" descr="P1010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8" y="1928813"/>
            <a:ext cx="4464050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40875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0485" name="Picture 6" descr="P10100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789363"/>
            <a:ext cx="38163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P10100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765175"/>
            <a:ext cx="3887787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P10100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141663"/>
            <a:ext cx="4103687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4786313" y="620713"/>
            <a:ext cx="37465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chemeClr val="hlink"/>
                </a:solidFill>
              </a:rPr>
              <a:t>- Чтение РНС «Колобок», «Теремок», </a:t>
            </a:r>
          </a:p>
          <a:p>
            <a:r>
              <a:rPr lang="ru-RU" b="1" i="1">
                <a:solidFill>
                  <a:schemeClr val="hlink"/>
                </a:solidFill>
              </a:rPr>
              <a:t>«Курочка Ряба», «Репка». </a:t>
            </a:r>
          </a:p>
          <a:p>
            <a:r>
              <a:rPr lang="ru-RU" b="1" i="1">
                <a:solidFill>
                  <a:schemeClr val="hlink"/>
                </a:solidFill>
              </a:rPr>
              <a:t>-  Рассматривание иллюстраций. Аудиопрослушивание сказок. Просмотр мультфильмов</a:t>
            </a:r>
            <a:r>
              <a:rPr lang="ru-RU" i="1">
                <a:solidFill>
                  <a:schemeClr val="hlink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rtlCol="0" anchor="t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endParaRPr lang="ru-RU" sz="4000" b="1" cap="all"/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722313" y="2906713"/>
            <a:ext cx="7772400" cy="1500187"/>
          </a:xfrm>
        </p:spPr>
        <p:txBody>
          <a:bodyPr rtlCol="0" anchor="b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96863"/>
            <a:ext cx="9540875" cy="715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1042988" y="765175"/>
            <a:ext cx="698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11188" y="514350"/>
            <a:ext cx="85328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i="1">
                <a:solidFill>
                  <a:schemeClr val="hlink"/>
                </a:solidFill>
              </a:rPr>
              <a:t>Показ кукольного театра сказок</a:t>
            </a:r>
            <a:r>
              <a:rPr lang="ru-RU" sz="3200" b="1" i="1">
                <a:solidFill>
                  <a:schemeClr val="hlink"/>
                </a:solidFill>
              </a:rPr>
              <a:t>:</a:t>
            </a:r>
            <a:r>
              <a:rPr lang="ru-RU" sz="3200" i="1">
                <a:solidFill>
                  <a:schemeClr val="hlink"/>
                </a:solidFill>
              </a:rPr>
              <a:t>«Колобок», «Репка», «Курочка Ряба», «Теремок».</a:t>
            </a:r>
            <a:r>
              <a:rPr lang="ru-RU" sz="3200">
                <a:solidFill>
                  <a:schemeClr val="hlink"/>
                </a:solidFill>
              </a:rPr>
              <a:t> </a:t>
            </a:r>
          </a:p>
        </p:txBody>
      </p:sp>
      <p:pic>
        <p:nvPicPr>
          <p:cNvPr id="21510" name="Picture 7" descr="P1070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2428875"/>
            <a:ext cx="4103687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P10701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857375"/>
            <a:ext cx="43561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315</Words>
  <Application>Microsoft Office PowerPoint</Application>
  <PresentationFormat>Экран (4:3)</PresentationFormat>
  <Paragraphs>90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Revue Cyrillic</vt:lpstr>
      <vt:lpstr>Segoe UI Symbol</vt:lpstr>
      <vt:lpstr>Times New Roman</vt:lpstr>
      <vt:lpstr>Constantia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ds10_</cp:lastModifiedBy>
  <cp:revision>31</cp:revision>
  <dcterms:created xsi:type="dcterms:W3CDTF">2015-12-03T01:10:40Z</dcterms:created>
  <dcterms:modified xsi:type="dcterms:W3CDTF">2017-05-17T08:10:30Z</dcterms:modified>
</cp:coreProperties>
</file>