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7" r:id="rId2"/>
    <p:sldId id="276" r:id="rId3"/>
    <p:sldId id="270" r:id="rId4"/>
    <p:sldId id="267" r:id="rId5"/>
    <p:sldId id="273" r:id="rId6"/>
    <p:sldId id="274" r:id="rId7"/>
    <p:sldId id="283" r:id="rId8"/>
    <p:sldId id="278" r:id="rId9"/>
    <p:sldId id="279" r:id="rId10"/>
    <p:sldId id="281" r:id="rId11"/>
    <p:sldId id="269" r:id="rId12"/>
    <p:sldId id="28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0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63" y="58"/>
      </p:cViewPr>
      <p:guideLst>
        <p:guide orient="horz" pos="2160"/>
        <p:guide pos="310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455D3-0649-4551-B1B8-B2864665636B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D0FFB-F865-4034-A62B-6768BC56D5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089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D0FFB-F865-4034-A62B-6768BC56D51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575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45BF4-E0B3-43F6-8B80-734AE2A539E1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8295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mywishlist.ru/pic/i/wish/orig/002/671/348.jpeg" TargetMode="External"/><Relationship Id="rId13" Type="http://schemas.openxmlformats.org/officeDocument/2006/relationships/hyperlink" Target="http://fan-blizzard.ucoz.ru/_fr/0/5269430.jpg" TargetMode="External"/><Relationship Id="rId18" Type="http://schemas.openxmlformats.org/officeDocument/2006/relationships/hyperlink" Target="http://900igr.net/datai/tekhnologija/Odezhda-na-Rusi/0020-021-Perednik.jpg" TargetMode="External"/><Relationship Id="rId3" Type="http://schemas.openxmlformats.org/officeDocument/2006/relationships/hyperlink" Target="https://img-fotki.yandex.ru/get/5706/200418627.8f/0_122916_76ce2108_orig.png" TargetMode="External"/><Relationship Id="rId21" Type="http://schemas.openxmlformats.org/officeDocument/2006/relationships/hyperlink" Target="http://nachalkanosova.ucoz.ru/" TargetMode="External"/><Relationship Id="rId7" Type="http://schemas.openxmlformats.org/officeDocument/2006/relationships/hyperlink" Target="http://poyasok.ucoz.com/_ph/3/297764957.jpg" TargetMode="External"/><Relationship Id="rId12" Type="http://schemas.openxmlformats.org/officeDocument/2006/relationships/hyperlink" Target="http://cs620025.vk.me/v620025361/1d9a0/KtKOHeUqyvA.jpg" TargetMode="External"/><Relationship Id="rId17" Type="http://schemas.openxmlformats.org/officeDocument/2006/relationships/hyperlink" Target="http://www.studfiles.ru/html/2706/476/html_qst_0K5PSi.2fKc/htmlconvd-kZF4NU_html_467ad620.jpg" TargetMode="External"/><Relationship Id="rId2" Type="http://schemas.openxmlformats.org/officeDocument/2006/relationships/hyperlink" Target="https://otvet.imgsmail.ru/download/25fc72a164f17b00214a35ba1d5446a0_i-63.jpg" TargetMode="External"/><Relationship Id="rId16" Type="http://schemas.openxmlformats.org/officeDocument/2006/relationships/hyperlink" Target="http://f17.ifotki.info/org/7ca0549c4b5b0a8a171c9a011e049b25558d83191268228.jpg" TargetMode="External"/><Relationship Id="rId20" Type="http://schemas.openxmlformats.org/officeDocument/2006/relationships/hyperlink" Target="http://lppbio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s00.infourok.ru/images/doc/197/225389/img14.jpg" TargetMode="External"/><Relationship Id="rId11" Type="http://schemas.openxmlformats.org/officeDocument/2006/relationships/hyperlink" Target="http://www.rus-kostum.ru/assets/file-storage/images/4c4d7abb63e624439f43bfbab30db681.jpg" TargetMode="External"/><Relationship Id="rId5" Type="http://schemas.openxmlformats.org/officeDocument/2006/relationships/hyperlink" Target="http://tvarita.moyblog.net/files/2015/03/57678.jpg" TargetMode="External"/><Relationship Id="rId15" Type="http://schemas.openxmlformats.org/officeDocument/2006/relationships/hyperlink" Target="https://p2.liveauctioneers.com/1208/53522/25791180_1_l.jpg" TargetMode="External"/><Relationship Id="rId10" Type="http://schemas.openxmlformats.org/officeDocument/2006/relationships/hyperlink" Target="http://kate-shop.ru/wa-data/public/shop/products/96/02/296/images/841/841.600.jpg" TargetMode="External"/><Relationship Id="rId19" Type="http://schemas.openxmlformats.org/officeDocument/2006/relationships/hyperlink" Target="http://&#1091;&#1082;&#1084;&#1080;&#1089;.&#1072;&#1073;&#1072;&#1082;&#1072;&#1085;.&#1088;&#1092;/assets/images/news/2015/000041.jpg" TargetMode="External"/><Relationship Id="rId4" Type="http://schemas.openxmlformats.org/officeDocument/2006/relationships/hyperlink" Target="http://4.bp.blogspot.com/-SyIvcqlD0uE/Ud-mxcu584I/AAAAAAAAB-8/MTnHySbPM8M/s320/6.png" TargetMode="External"/><Relationship Id="rId9" Type="http://schemas.openxmlformats.org/officeDocument/2006/relationships/hyperlink" Target="http://symbol.jofo.ru/data/userfiles/98/images/671714-speredi_sarafan_enl_enl.jpg" TargetMode="External"/><Relationship Id="rId14" Type="http://schemas.openxmlformats.org/officeDocument/2006/relationships/hyperlink" Target="http://img1.liveinternet.ru/images/attach/c/2/73/395/73395579_image4.jpg" TargetMode="External"/><Relationship Id="rId22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gl-511150@mail.r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slide" Target="slide1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ап"/>
          <p:cNvSpPr txBox="1"/>
          <p:nvPr/>
        </p:nvSpPr>
        <p:spPr>
          <a:xfrm>
            <a:off x="1008584" y="5274156"/>
            <a:ext cx="86409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500" kern="1200" dirty="0">
                <a:solidFill>
                  <a:schemeClr val="accent5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моя работа</a:t>
            </a:r>
            <a:r>
              <a:rPr lang="ru-RU" sz="500" kern="1200" dirty="0" smtClean="0">
                <a:solidFill>
                  <a:schemeClr val="accent5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!  Л.Г.В</a:t>
            </a:r>
            <a:r>
              <a:rPr lang="ru-RU" sz="500" kern="1200" dirty="0">
                <a:solidFill>
                  <a:schemeClr val="accent5">
                    <a:lumMod val="5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500" dirty="0">
              <a:solidFill>
                <a:schemeClr val="accent5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имя"/>
          <p:cNvSpPr/>
          <p:nvPr/>
        </p:nvSpPr>
        <p:spPr>
          <a:xfrm>
            <a:off x="1143561" y="1529740"/>
            <a:ext cx="6856878" cy="720000"/>
          </a:xfrm>
          <a:prstGeom prst="round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Женская одежда на Руси</a:t>
            </a:r>
            <a:endParaRPr lang="ru-RU" sz="4000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ФИО">
            <a:hlinkClick r:id="rId2" action="ppaction://hlinksldjump"/>
          </p:cNvPr>
          <p:cNvSpPr txBox="1"/>
          <p:nvPr/>
        </p:nvSpPr>
        <p:spPr>
          <a:xfrm>
            <a:off x="4398494" y="5003338"/>
            <a:ext cx="4393436" cy="1015663"/>
          </a:xfrm>
          <a:prstGeom prst="rect">
            <a:avLst/>
          </a:prstGeom>
          <a:noFill/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Ларькова Галина Владимировна</a:t>
            </a:r>
          </a:p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учитель технологии </a:t>
            </a:r>
          </a:p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МБОУ «Лицей № 48» г. Калуги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5071481" y="2825884"/>
            <a:ext cx="2928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Предмет: технология</a:t>
            </a:r>
          </a:p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Класс: 5-8 (ФГОС)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 rot="20819431">
            <a:off x="6481199" y="4407257"/>
            <a:ext cx="648000" cy="432000"/>
            <a:chOff x="2182598" y="4701245"/>
            <a:chExt cx="1813338" cy="960003"/>
          </a:xfrm>
        </p:grpSpPr>
        <p:sp>
          <p:nvSpPr>
            <p:cNvPr id="15" name="Прямоугольник 1"/>
            <p:cNvSpPr/>
            <p:nvPr/>
          </p:nvSpPr>
          <p:spPr>
            <a:xfrm>
              <a:off x="2182598" y="4701247"/>
              <a:ext cx="1813338" cy="9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Равнобедренный треугольник 1"/>
            <p:cNvSpPr/>
            <p:nvPr/>
          </p:nvSpPr>
          <p:spPr>
            <a:xfrm rot="5400000">
              <a:off x="2155881" y="4727962"/>
              <a:ext cx="960001" cy="906568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Равнобедренный треугольник 2"/>
            <p:cNvSpPr/>
            <p:nvPr/>
          </p:nvSpPr>
          <p:spPr>
            <a:xfrm rot="5400000" flipV="1">
              <a:off x="3062523" y="4727990"/>
              <a:ext cx="960001" cy="906513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Равнобедренный треугольник 3"/>
            <p:cNvSpPr/>
            <p:nvPr/>
          </p:nvSpPr>
          <p:spPr>
            <a:xfrm>
              <a:off x="2182598" y="5181246"/>
              <a:ext cx="1813182" cy="480002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Равнобедренный треугольник 6"/>
            <p:cNvSpPr/>
            <p:nvPr/>
          </p:nvSpPr>
          <p:spPr>
            <a:xfrm flipV="1">
              <a:off x="2182598" y="4701248"/>
              <a:ext cx="1813182" cy="480002"/>
            </a:xfrm>
            <a:prstGeom prst="triangl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 rot="18965508">
            <a:off x="6924893" y="3985145"/>
            <a:ext cx="648000" cy="432000"/>
            <a:chOff x="2182598" y="4701245"/>
            <a:chExt cx="1813338" cy="960003"/>
          </a:xfrm>
        </p:grpSpPr>
        <p:sp>
          <p:nvSpPr>
            <p:cNvPr id="21" name="Прямоугольник 1"/>
            <p:cNvSpPr/>
            <p:nvPr/>
          </p:nvSpPr>
          <p:spPr>
            <a:xfrm>
              <a:off x="2182598" y="4701247"/>
              <a:ext cx="1813338" cy="9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Равнобедренный треугольник 1"/>
            <p:cNvSpPr/>
            <p:nvPr/>
          </p:nvSpPr>
          <p:spPr>
            <a:xfrm rot="5400000">
              <a:off x="2155881" y="4727962"/>
              <a:ext cx="960001" cy="906568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Равнобедренный треугольник 2"/>
            <p:cNvSpPr/>
            <p:nvPr/>
          </p:nvSpPr>
          <p:spPr>
            <a:xfrm rot="5400000" flipV="1">
              <a:off x="3062523" y="4727990"/>
              <a:ext cx="960001" cy="906513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Равнобедренный треугольник 3"/>
            <p:cNvSpPr/>
            <p:nvPr/>
          </p:nvSpPr>
          <p:spPr>
            <a:xfrm>
              <a:off x="2182598" y="5181246"/>
              <a:ext cx="1813182" cy="480002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Равнобедренный треугольник 6"/>
            <p:cNvSpPr/>
            <p:nvPr/>
          </p:nvSpPr>
          <p:spPr>
            <a:xfrm flipV="1">
              <a:off x="2182598" y="4701248"/>
              <a:ext cx="1813182" cy="480002"/>
            </a:xfrm>
            <a:prstGeom prst="triangl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5"/>
          <p:cNvGrpSpPr/>
          <p:nvPr/>
        </p:nvGrpSpPr>
        <p:grpSpPr>
          <a:xfrm rot="1012712">
            <a:off x="6049731" y="3956657"/>
            <a:ext cx="648000" cy="432000"/>
            <a:chOff x="2182598" y="4701245"/>
            <a:chExt cx="1813338" cy="960003"/>
          </a:xfrm>
        </p:grpSpPr>
        <p:sp>
          <p:nvSpPr>
            <p:cNvPr id="27" name="Прямоугольник 1"/>
            <p:cNvSpPr/>
            <p:nvPr/>
          </p:nvSpPr>
          <p:spPr>
            <a:xfrm>
              <a:off x="2182598" y="4701247"/>
              <a:ext cx="1813338" cy="9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Равнобедренный треугольник 1"/>
            <p:cNvSpPr/>
            <p:nvPr/>
          </p:nvSpPr>
          <p:spPr>
            <a:xfrm rot="5400000">
              <a:off x="2155881" y="4727962"/>
              <a:ext cx="960001" cy="906568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Равнобедренный треугольник 2"/>
            <p:cNvSpPr/>
            <p:nvPr/>
          </p:nvSpPr>
          <p:spPr>
            <a:xfrm rot="5400000" flipV="1">
              <a:off x="3062523" y="4727990"/>
              <a:ext cx="960001" cy="906513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Равнобедренный треугольник 3"/>
            <p:cNvSpPr/>
            <p:nvPr/>
          </p:nvSpPr>
          <p:spPr>
            <a:xfrm>
              <a:off x="2182598" y="5181246"/>
              <a:ext cx="1813182" cy="480002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Равнобедренный треугольник 6"/>
            <p:cNvSpPr/>
            <p:nvPr/>
          </p:nvSpPr>
          <p:spPr>
            <a:xfrm flipV="1">
              <a:off x="2182598" y="4701248"/>
              <a:ext cx="1813182" cy="480002"/>
            </a:xfrm>
            <a:prstGeom prst="triangl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50" name="Picture 2" descr="C:\Users\Галина\Desktop\Ларькова_Письма\img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6341" y="2552848"/>
            <a:ext cx="317182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1"/>
          <p:cNvSpPr txBox="1"/>
          <p:nvPr/>
        </p:nvSpPr>
        <p:spPr>
          <a:xfrm>
            <a:off x="2934015" y="980728"/>
            <a:ext cx="292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Дидактическая игра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Picture 2" descr="D:\ГалиЛар\3_МОЁ ПОРТФОЛИО\1_мои Публикации\Педсовет\Баннер-логотип\логотип_р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793" y="216921"/>
            <a:ext cx="601348" cy="61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34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/>
          <p:nvPr/>
        </p:nvGrpSpPr>
        <p:grpSpPr>
          <a:xfrm>
            <a:off x="2182598" y="4221248"/>
            <a:ext cx="1813182" cy="480002"/>
            <a:chOff x="2182598" y="4221248"/>
            <a:chExt cx="1813182" cy="480002"/>
          </a:xfrm>
        </p:grpSpPr>
        <p:sp>
          <p:nvSpPr>
            <p:cNvPr id="21" name="Равнобедренный треугольник 4"/>
            <p:cNvSpPr/>
            <p:nvPr/>
          </p:nvSpPr>
          <p:spPr>
            <a:xfrm>
              <a:off x="2182598" y="4221248"/>
              <a:ext cx="1813182" cy="480002"/>
            </a:xfrm>
            <a:prstGeom prst="triangl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Равнобедренный треугольник 5"/>
            <p:cNvSpPr/>
            <p:nvPr/>
          </p:nvSpPr>
          <p:spPr>
            <a:xfrm>
              <a:off x="2243043" y="4269248"/>
              <a:ext cx="1692449" cy="431998"/>
            </a:xfrm>
            <a:prstGeom prst="triangle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4" name="Рисунок 3" descr="https://img-fotki.yandex.ru/get/5706/200418627.8f/0_122916_76ce2108_orig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83071"/>
            <a:ext cx="1872208" cy="258628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"/>
          <p:cNvSpPr/>
          <p:nvPr/>
        </p:nvSpPr>
        <p:spPr>
          <a:xfrm>
            <a:off x="2182598" y="4701247"/>
            <a:ext cx="1813338" cy="96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твет: передник"/>
          <p:cNvSpPr/>
          <p:nvPr/>
        </p:nvSpPr>
        <p:spPr>
          <a:xfrm>
            <a:off x="2233444" y="4961972"/>
            <a:ext cx="1709225" cy="5107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Передник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Равнобедренный треугольник 1"/>
          <p:cNvSpPr/>
          <p:nvPr/>
        </p:nvSpPr>
        <p:spPr>
          <a:xfrm rot="5400000">
            <a:off x="2155881" y="4727962"/>
            <a:ext cx="960001" cy="90656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2"/>
          <p:cNvSpPr/>
          <p:nvPr/>
        </p:nvSpPr>
        <p:spPr>
          <a:xfrm rot="5400000" flipV="1">
            <a:off x="3062523" y="4727990"/>
            <a:ext cx="960001" cy="906513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3"/>
          <p:cNvSpPr/>
          <p:nvPr/>
        </p:nvSpPr>
        <p:spPr>
          <a:xfrm>
            <a:off x="2182598" y="5181246"/>
            <a:ext cx="1813182" cy="480002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6"/>
          <p:cNvSpPr/>
          <p:nvPr/>
        </p:nvSpPr>
        <p:spPr>
          <a:xfrm flipV="1">
            <a:off x="2182598" y="4701248"/>
            <a:ext cx="1813182" cy="480002"/>
          </a:xfrm>
          <a:prstGeom prst="triangle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2"/>
          <p:cNvSpPr/>
          <p:nvPr/>
        </p:nvSpPr>
        <p:spPr>
          <a:xfrm>
            <a:off x="251520" y="841936"/>
            <a:ext cx="4464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домашней спецодежды, предназначенный защищать от попадания грязи на основную одежду. Обычно завязывается на поясе, иногда дополнительно закрепляется на шее тесьмой</a:t>
            </a:r>
          </a:p>
        </p:txBody>
      </p:sp>
      <p:pic>
        <p:nvPicPr>
          <p:cNvPr id="1033" name="Picture 9" descr="C:\Users\Галина\Desktop\Ларькова_Письма\000041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52989" y="476672"/>
            <a:ext cx="2664296" cy="5422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Галина\Desktop\Ларькова_Письма\передник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955" y="2376462"/>
            <a:ext cx="2173737" cy="210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277051" y="303630"/>
            <a:ext cx="648000" cy="432000"/>
            <a:chOff x="277051" y="303630"/>
            <a:chExt cx="648000" cy="432000"/>
          </a:xfrm>
        </p:grpSpPr>
        <p:grpSp>
          <p:nvGrpSpPr>
            <p:cNvPr id="25" name="Группа 24"/>
            <p:cNvGrpSpPr/>
            <p:nvPr/>
          </p:nvGrpSpPr>
          <p:grpSpPr>
            <a:xfrm rot="20490771">
              <a:off x="277051" y="303630"/>
              <a:ext cx="648000" cy="432000"/>
              <a:chOff x="2182598" y="4701245"/>
              <a:chExt cx="1813338" cy="960003"/>
            </a:xfrm>
          </p:grpSpPr>
          <p:sp>
            <p:nvSpPr>
              <p:cNvPr id="28" name="Прямоугольник 1"/>
              <p:cNvSpPr/>
              <p:nvPr/>
            </p:nvSpPr>
            <p:spPr>
              <a:xfrm>
                <a:off x="2182598" y="4701247"/>
                <a:ext cx="1813338" cy="960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Равнобедренный треугольник 1"/>
              <p:cNvSpPr/>
              <p:nvPr/>
            </p:nvSpPr>
            <p:spPr>
              <a:xfrm rot="5400000">
                <a:off x="2155881" y="4727962"/>
                <a:ext cx="960001" cy="906568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Равнобедренный треугольник 2"/>
              <p:cNvSpPr/>
              <p:nvPr/>
            </p:nvSpPr>
            <p:spPr>
              <a:xfrm rot="5400000" flipV="1">
                <a:off x="3062523" y="4727990"/>
                <a:ext cx="960001" cy="906513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Равнобедренный треугольник 3"/>
              <p:cNvSpPr/>
              <p:nvPr/>
            </p:nvSpPr>
            <p:spPr>
              <a:xfrm>
                <a:off x="2182598" y="5181246"/>
                <a:ext cx="1813182" cy="480002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2" name="Равнобедренный треугольник 6"/>
              <p:cNvSpPr/>
              <p:nvPr/>
            </p:nvSpPr>
            <p:spPr>
              <a:xfrm flipV="1">
                <a:off x="2182598" y="4701248"/>
                <a:ext cx="1813182" cy="480002"/>
              </a:xfrm>
              <a:prstGeom prst="triangle">
                <a:avLst/>
              </a:prstGeom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 rot="20549421">
              <a:off x="426532" y="31478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2243043" y="4994126"/>
            <a:ext cx="1483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Кому: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бабушке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Стрелка вправо">
            <a:hlinkClick r:id="" action="ppaction://hlinkshowjump?jump=endshow"/>
          </p:cNvPr>
          <p:cNvSpPr/>
          <p:nvPr/>
        </p:nvSpPr>
        <p:spPr>
          <a:xfrm>
            <a:off x="8424428" y="6136694"/>
            <a:ext cx="540060" cy="540000"/>
          </a:xfrm>
          <a:prstGeom prst="mathMultiply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76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85185E-6 L -0.07621 -0.2606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19" y="-13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 animBg="1"/>
      <p:bldP spid="23" grpId="0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340768"/>
            <a:ext cx="8424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Славянки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девочка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бабушка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фотоальбом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изба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Рубаха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1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2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сарафан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1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10"/>
              </a:rPr>
              <a:t>2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понёва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1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2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13"/>
              </a:rPr>
              <a:t>летник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14"/>
              </a:rPr>
              <a:t>душегрея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шугай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15"/>
              </a:rPr>
              <a:t>1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16"/>
              </a:rPr>
              <a:t>2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запон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17"/>
              </a:rPr>
              <a:t>1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18"/>
              </a:rPr>
              <a:t>2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19"/>
              </a:rPr>
              <a:t>передник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357166"/>
            <a:ext cx="71438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normalizeH="0" baseline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</a:rPr>
              <a:t>Информационные источники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105835"/>
            <a:ext cx="84969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Авторский дизайн оформления слайдов и обработка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картинок</a:t>
            </a:r>
          </a:p>
          <a:p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0"/>
              </a:rPr>
              <a:t>Автор создания «Конверта с фотографией»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0"/>
              </a:rPr>
              <a:t>П.П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0"/>
              </a:rPr>
              <a:t>.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0"/>
              </a:rPr>
              <a:t>Лесонен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0"/>
              </a:rPr>
              <a:t>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0"/>
              </a:rPr>
              <a:t> 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1"/>
              </a:rPr>
              <a:t>Идея создания ТП «Волшебный конверт»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1"/>
              </a:rPr>
              <a:t>О.М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1"/>
              </a:rPr>
              <a:t>.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1"/>
              </a:rPr>
              <a:t>Носова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трелка вправо">
            <a:hlinkClick r:id="rId22" action="ppaction://hlinksldjump"/>
          </p:cNvPr>
          <p:cNvSpPr/>
          <p:nvPr/>
        </p:nvSpPr>
        <p:spPr>
          <a:xfrm flipH="1">
            <a:off x="8352420" y="6309320"/>
            <a:ext cx="540060" cy="288032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">
            <a:hlinkClick r:id="" action="ppaction://hlinkshowjump?jump=endshow"/>
          </p:cNvPr>
          <p:cNvSpPr/>
          <p:nvPr/>
        </p:nvSpPr>
        <p:spPr>
          <a:xfrm>
            <a:off x="8424428" y="188640"/>
            <a:ext cx="540060" cy="540000"/>
          </a:xfrm>
          <a:prstGeom prst="mathMultiply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32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79512" y="4653136"/>
            <a:ext cx="857256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Лицензионное соглашение </a:t>
            </a:r>
          </a:p>
          <a:p>
            <a:pPr algn="just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Автор дает согласие использовать данный ресурс только для ознакомления и проведения уроков. </a:t>
            </a:r>
          </a:p>
          <a:p>
            <a:pPr algn="just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Нельзя присваивать себе авторство данного ресурса, даже если будут внесены изменения.</a:t>
            </a:r>
          </a:p>
          <a:p>
            <a:pPr algn="just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Нельзя публиковать данный ресурс без согласия автора.</a:t>
            </a:r>
          </a:p>
          <a:p>
            <a:pPr algn="just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случае частичного использования ресурса, ссылка на источник обязательна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3929066"/>
            <a:ext cx="2102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gl-511150@mail.ru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88640"/>
            <a:ext cx="71438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normalizeH="0" baseline="0" noProof="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</a:rPr>
              <a:t>Ларькова </a:t>
            </a:r>
            <a:r>
              <a:rPr lang="ru-RU" sz="3200" b="1" kern="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  <a:r>
              <a:rPr kumimoji="0" lang="ru-RU" sz="3200" b="1" i="0" u="none" strike="noStrike" kern="0" normalizeH="0" baseline="0" noProof="0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</a:rPr>
              <a:t>алина Владимировна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908720"/>
            <a:ext cx="6235218" cy="3732560"/>
          </a:xfrm>
          <a:prstGeom prst="rect">
            <a:avLst/>
          </a:prstGeom>
          <a:effectLst>
            <a:glow rad="101600">
              <a:schemeClr val="bg1">
                <a:alpha val="60000"/>
              </a:schemeClr>
            </a:glow>
          </a:effectLst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1600" dirty="0" smtClean="0">
                <a:solidFill>
                  <a:srgbClr val="00B05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Выпускница физико-математического факультета Калужского государственного педагогического института </a:t>
            </a:r>
          </a:p>
          <a:p>
            <a:pPr algn="ctr">
              <a:lnSpc>
                <a:spcPct val="95000"/>
              </a:lnSpc>
              <a:buNone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им. К.Э.Циолковского</a:t>
            </a:r>
          </a:p>
          <a:p>
            <a:pPr algn="ctr">
              <a:lnSpc>
                <a:spcPct val="95000"/>
              </a:lnSpc>
              <a:buNone/>
            </a:pPr>
            <a:endParaRPr lang="ru-RU" sz="9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95000"/>
              </a:lnSpc>
              <a:buNone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Учитель технологии</a:t>
            </a:r>
          </a:p>
          <a:p>
            <a:pPr lvl="0" algn="ctr">
              <a:lnSpc>
                <a:spcPct val="95000"/>
              </a:lnSpc>
              <a:buNone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высшей квалификационной категории </a:t>
            </a:r>
          </a:p>
          <a:p>
            <a:pPr lvl="0" algn="ctr">
              <a:lnSpc>
                <a:spcPct val="95000"/>
              </a:lnSpc>
              <a:buNone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МБОУ «Лицей № 48» г. Калуги</a:t>
            </a:r>
          </a:p>
          <a:p>
            <a:pPr lvl="0" algn="ctr">
              <a:lnSpc>
                <a:spcPct val="95000"/>
              </a:lnSpc>
              <a:buNone/>
            </a:pPr>
            <a:endParaRPr lang="ru-RU" sz="8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5000"/>
              </a:lnSpc>
              <a:defRPr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Педагогический стаж –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34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года</a:t>
            </a:r>
          </a:p>
          <a:p>
            <a:pPr algn="ctr">
              <a:lnSpc>
                <a:spcPct val="95000"/>
              </a:lnSpc>
              <a:defRPr/>
            </a:pPr>
            <a:endParaRPr lang="ru-RU" sz="8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95000"/>
              </a:lnSpc>
              <a:buNone/>
              <a:defRPr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Почетный работник общего образования РФ – 2009</a:t>
            </a:r>
          </a:p>
          <a:p>
            <a:pPr lvl="0" algn="ctr">
              <a:lnSpc>
                <a:spcPct val="95000"/>
              </a:lnSpc>
              <a:buNone/>
              <a:defRPr/>
            </a:pPr>
            <a:endParaRPr lang="ru-RU" sz="8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95000"/>
              </a:lnSpc>
              <a:buNone/>
              <a:defRPr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Победитель конкурса «Лучшие учителя России» – 2007</a:t>
            </a:r>
          </a:p>
          <a:p>
            <a:pPr lvl="0" algn="ctr">
              <a:lnSpc>
                <a:spcPct val="95000"/>
              </a:lnSpc>
              <a:buNone/>
              <a:defRPr/>
            </a:pPr>
            <a:endParaRPr lang="ru-RU" sz="8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95000"/>
              </a:lnSpc>
              <a:buNone/>
              <a:defRPr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Ветеран труда – 2008</a:t>
            </a:r>
          </a:p>
          <a:p>
            <a:pPr lvl="0" algn="ctr">
              <a:lnSpc>
                <a:spcPct val="95000"/>
              </a:lnSpc>
              <a:buNone/>
              <a:defRPr/>
            </a:pPr>
            <a:endParaRPr lang="ru-RU" sz="8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5000"/>
              </a:lnSpc>
              <a:tabLst>
                <a:tab pos="96838" algn="l"/>
              </a:tabLst>
              <a:defRPr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Лауреат областного конкурса «Семья года – 2003»</a:t>
            </a:r>
          </a:p>
          <a:p>
            <a:pPr algn="ctr">
              <a:lnSpc>
                <a:spcPct val="95000"/>
              </a:lnSpc>
            </a:pPr>
            <a:r>
              <a:rPr lang="ru-RU" sz="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lnSpc>
                <a:spcPct val="95000"/>
              </a:lnSpc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Медаль «За любовь и верность» – 2008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196752"/>
            <a:ext cx="1938366" cy="2628000"/>
          </a:xfrm>
          <a:prstGeom prst="round2DiagRect">
            <a:avLst>
              <a:gd name="adj1" fmla="val 16667"/>
              <a:gd name="adj2" fmla="val 0"/>
            </a:avLst>
          </a:prstGeom>
          <a:ln w="4445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Стрелка вправо">
            <a:hlinkClick r:id="rId5" action="ppaction://hlinksldjump"/>
          </p:cNvPr>
          <p:cNvSpPr/>
          <p:nvPr/>
        </p:nvSpPr>
        <p:spPr>
          <a:xfrm flipH="1">
            <a:off x="8352420" y="6309320"/>
            <a:ext cx="540060" cy="288032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60066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https://img-fotki.yandex.ru/get/5706/200418627.8f/0_122916_76ce2108_orig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582" y="3689035"/>
            <a:ext cx="2394149" cy="2902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C:\Users\Галина\Desktop\Ларькова_Письма\изба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97366" y="692696"/>
            <a:ext cx="4788024" cy="398293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76256" y="1265580"/>
            <a:ext cx="1093131" cy="140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2"/>
          <p:cNvSpPr/>
          <p:nvPr/>
        </p:nvSpPr>
        <p:spPr>
          <a:xfrm>
            <a:off x="179512" y="836712"/>
            <a:ext cx="42484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Настёна отдыхала летом у бабушки в деревне. Очень понравился Настеньке старинный фотоальбом. Показывая фотографии, бабушка рассказала ей, какую одежду носили их предки в давние времена.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3059832" y="4622992"/>
            <a:ext cx="58255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Вернувшись домой Настёна стала получать от бабушки письма с вопросами о том, как называлась та или иная одежда славянок.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Помогите Насте послать бабушке правильные ответы, щёлкнув по конверту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11291">
            <a:off x="6053256" y="2769459"/>
            <a:ext cx="1057747" cy="31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3" descr="https://img-fotki.yandex.ru/get/5706/200418627.8f/0_122916_76ce2108_orig.pn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32008">
            <a:off x="5220072" y="2332124"/>
            <a:ext cx="1158483" cy="159481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Группа 2"/>
          <p:cNvGrpSpPr/>
          <p:nvPr/>
        </p:nvGrpSpPr>
        <p:grpSpPr>
          <a:xfrm rot="20819431">
            <a:off x="1974951" y="4757668"/>
            <a:ext cx="949045" cy="604221"/>
            <a:chOff x="2182598" y="4701245"/>
            <a:chExt cx="1813338" cy="960003"/>
          </a:xfrm>
        </p:grpSpPr>
        <p:sp>
          <p:nvSpPr>
            <p:cNvPr id="12" name="Прямоугольник 1"/>
            <p:cNvSpPr/>
            <p:nvPr/>
          </p:nvSpPr>
          <p:spPr>
            <a:xfrm>
              <a:off x="2182598" y="4701247"/>
              <a:ext cx="1813338" cy="960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Равнобедренный треугольник 1"/>
            <p:cNvSpPr/>
            <p:nvPr/>
          </p:nvSpPr>
          <p:spPr>
            <a:xfrm rot="5400000">
              <a:off x="2155881" y="4727962"/>
              <a:ext cx="960001" cy="906568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Равнобедренный треугольник 2"/>
            <p:cNvSpPr/>
            <p:nvPr/>
          </p:nvSpPr>
          <p:spPr>
            <a:xfrm rot="5400000" flipV="1">
              <a:off x="3062523" y="4727990"/>
              <a:ext cx="960001" cy="906513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Равнобедренный треугольник 3"/>
            <p:cNvSpPr/>
            <p:nvPr/>
          </p:nvSpPr>
          <p:spPr>
            <a:xfrm>
              <a:off x="2182598" y="5181246"/>
              <a:ext cx="1813182" cy="480002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Равнобедренный треугольник 6"/>
            <p:cNvSpPr/>
            <p:nvPr/>
          </p:nvSpPr>
          <p:spPr>
            <a:xfrm flipV="1">
              <a:off x="2182598" y="4701248"/>
              <a:ext cx="1813182" cy="480002"/>
            </a:xfrm>
            <a:prstGeom prst="triangl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Стрелка вправо">
            <a:hlinkClick r:id="" action="ppaction://hlinkshowjump?jump=nextslide"/>
          </p:cNvPr>
          <p:cNvSpPr/>
          <p:nvPr/>
        </p:nvSpPr>
        <p:spPr>
          <a:xfrm>
            <a:off x="8352420" y="6309320"/>
            <a:ext cx="540060" cy="288032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">
            <a:hlinkClick r:id="" action="ppaction://hlinkshowjump?jump=endshow"/>
          </p:cNvPr>
          <p:cNvSpPr/>
          <p:nvPr/>
        </p:nvSpPr>
        <p:spPr>
          <a:xfrm>
            <a:off x="8424428" y="188640"/>
            <a:ext cx="540060" cy="540000"/>
          </a:xfrm>
          <a:prstGeom prst="mathMultiply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">
            <a:hlinkClick r:id="rId7" action="ppaction://hlinksldjump" highlightClick="1"/>
          </p:cNvPr>
          <p:cNvSpPr/>
          <p:nvPr/>
        </p:nvSpPr>
        <p:spPr>
          <a:xfrm>
            <a:off x="215516" y="205654"/>
            <a:ext cx="432000" cy="432000"/>
          </a:xfrm>
          <a:prstGeom prst="actionButtonInformation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 rot="20876677">
            <a:off x="1962919" y="4764999"/>
            <a:ext cx="9757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Кому:</a:t>
            </a:r>
          </a:p>
          <a:p>
            <a:pPr algn="ctr"/>
            <a:endParaRPr lang="ru-RU" sz="8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внучке</a:t>
            </a:r>
            <a:endParaRPr lang="ru-RU" sz="1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79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/>
          <p:nvPr/>
        </p:nvGrpSpPr>
        <p:grpSpPr>
          <a:xfrm>
            <a:off x="2182598" y="4221248"/>
            <a:ext cx="1813182" cy="480002"/>
            <a:chOff x="2182598" y="4221248"/>
            <a:chExt cx="1813182" cy="480002"/>
          </a:xfrm>
        </p:grpSpPr>
        <p:sp>
          <p:nvSpPr>
            <p:cNvPr id="21" name="Равнобедренный треугольник 4"/>
            <p:cNvSpPr/>
            <p:nvPr/>
          </p:nvSpPr>
          <p:spPr>
            <a:xfrm>
              <a:off x="2182598" y="4221248"/>
              <a:ext cx="1813182" cy="480002"/>
            </a:xfrm>
            <a:prstGeom prst="triangl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Равнобедренный треугольник 5"/>
            <p:cNvSpPr/>
            <p:nvPr/>
          </p:nvSpPr>
          <p:spPr>
            <a:xfrm>
              <a:off x="2243043" y="4269248"/>
              <a:ext cx="1692449" cy="431998"/>
            </a:xfrm>
            <a:prstGeom prst="triangle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4" name="Рисунок 3" descr="https://img-fotki.yandex.ru/get/5706/200418627.8f/0_122916_76ce2108_orig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83071"/>
            <a:ext cx="1872208" cy="258628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"/>
          <p:cNvSpPr/>
          <p:nvPr/>
        </p:nvSpPr>
        <p:spPr>
          <a:xfrm>
            <a:off x="2182598" y="4701247"/>
            <a:ext cx="1813338" cy="96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убаха"/>
          <p:cNvSpPr/>
          <p:nvPr/>
        </p:nvSpPr>
        <p:spPr>
          <a:xfrm>
            <a:off x="2441010" y="4961972"/>
            <a:ext cx="1315695" cy="5107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Рубаха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Равнобедренный треугольник 1"/>
          <p:cNvSpPr/>
          <p:nvPr/>
        </p:nvSpPr>
        <p:spPr>
          <a:xfrm rot="5400000">
            <a:off x="2155881" y="4727962"/>
            <a:ext cx="960001" cy="90656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2"/>
          <p:cNvSpPr/>
          <p:nvPr/>
        </p:nvSpPr>
        <p:spPr>
          <a:xfrm rot="5400000" flipV="1">
            <a:off x="3062523" y="4727990"/>
            <a:ext cx="960001" cy="906513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3"/>
          <p:cNvSpPr/>
          <p:nvPr/>
        </p:nvSpPr>
        <p:spPr>
          <a:xfrm>
            <a:off x="2182598" y="5181246"/>
            <a:ext cx="1813182" cy="480002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6"/>
          <p:cNvSpPr/>
          <p:nvPr/>
        </p:nvSpPr>
        <p:spPr>
          <a:xfrm flipV="1">
            <a:off x="2182598" y="4701248"/>
            <a:ext cx="1813182" cy="480002"/>
          </a:xfrm>
          <a:prstGeom prst="triangle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2"/>
          <p:cNvSpPr/>
          <p:nvPr/>
        </p:nvSpPr>
        <p:spPr>
          <a:xfrm>
            <a:off x="251520" y="836712"/>
            <a:ext cx="42484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Одежда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легкой ткани, покрывающая верхнюю часть тела и употребляемая как принадлежность белья или как верхняя одежда</a:t>
            </a:r>
          </a:p>
        </p:txBody>
      </p:sp>
      <p:sp>
        <p:nvSpPr>
          <p:cNvPr id="26" name="Стрелка вправо">
            <a:hlinkClick r:id="" action="ppaction://hlinkshowjump?jump=nextslide"/>
          </p:cNvPr>
          <p:cNvSpPr/>
          <p:nvPr/>
        </p:nvSpPr>
        <p:spPr>
          <a:xfrm>
            <a:off x="8352420" y="6309320"/>
            <a:ext cx="540060" cy="288032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4824703" y="693441"/>
            <a:ext cx="2697172" cy="448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Галина\Desktop\Ларькова_Письма\297764957_P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7453" y="2859342"/>
            <a:ext cx="2736545" cy="2657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77051" y="303630"/>
            <a:ext cx="648000" cy="432000"/>
            <a:chOff x="277051" y="303630"/>
            <a:chExt cx="648000" cy="432000"/>
          </a:xfrm>
        </p:grpSpPr>
        <p:grpSp>
          <p:nvGrpSpPr>
            <p:cNvPr id="25" name="Группа 24"/>
            <p:cNvGrpSpPr/>
            <p:nvPr/>
          </p:nvGrpSpPr>
          <p:grpSpPr>
            <a:xfrm rot="20490771">
              <a:off x="277051" y="303630"/>
              <a:ext cx="648000" cy="432000"/>
              <a:chOff x="2182598" y="4701245"/>
              <a:chExt cx="1813338" cy="960003"/>
            </a:xfrm>
          </p:grpSpPr>
          <p:sp>
            <p:nvSpPr>
              <p:cNvPr id="27" name="Прямоугольник 1"/>
              <p:cNvSpPr/>
              <p:nvPr/>
            </p:nvSpPr>
            <p:spPr>
              <a:xfrm>
                <a:off x="2182598" y="4701247"/>
                <a:ext cx="1813338" cy="960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Равнобедренный треугольник 1"/>
              <p:cNvSpPr/>
              <p:nvPr/>
            </p:nvSpPr>
            <p:spPr>
              <a:xfrm rot="5400000">
                <a:off x="2155881" y="4727962"/>
                <a:ext cx="960001" cy="906568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Равнобедренный треугольник 2"/>
              <p:cNvSpPr/>
              <p:nvPr/>
            </p:nvSpPr>
            <p:spPr>
              <a:xfrm rot="5400000" flipV="1">
                <a:off x="3062523" y="4727990"/>
                <a:ext cx="960001" cy="906513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Равнобедренный треугольник 3"/>
              <p:cNvSpPr/>
              <p:nvPr/>
            </p:nvSpPr>
            <p:spPr>
              <a:xfrm>
                <a:off x="2182598" y="5181246"/>
                <a:ext cx="1813182" cy="480002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1" name="Равнобедренный треугольник 6"/>
              <p:cNvSpPr/>
              <p:nvPr/>
            </p:nvSpPr>
            <p:spPr>
              <a:xfrm flipV="1">
                <a:off x="2182598" y="4701248"/>
                <a:ext cx="1813182" cy="480002"/>
              </a:xfrm>
              <a:prstGeom prst="triangle">
                <a:avLst/>
              </a:prstGeom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 rot="20549421">
              <a:off x="426532" y="31478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ru-RU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243043" y="4994126"/>
            <a:ext cx="1483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Кому: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бабушке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41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-0.06615 -0.2921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6" y="-14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 animBg="1"/>
      <p:bldP spid="23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/>
          <p:nvPr/>
        </p:nvGrpSpPr>
        <p:grpSpPr>
          <a:xfrm>
            <a:off x="2182598" y="4221248"/>
            <a:ext cx="1813182" cy="480002"/>
            <a:chOff x="2182598" y="4221248"/>
            <a:chExt cx="1813182" cy="480002"/>
          </a:xfrm>
        </p:grpSpPr>
        <p:sp>
          <p:nvSpPr>
            <p:cNvPr id="21" name="Равнобедренный треугольник 4"/>
            <p:cNvSpPr/>
            <p:nvPr/>
          </p:nvSpPr>
          <p:spPr>
            <a:xfrm>
              <a:off x="2182598" y="4221248"/>
              <a:ext cx="1813182" cy="480002"/>
            </a:xfrm>
            <a:prstGeom prst="triangl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Равнобедренный треугольник 5"/>
            <p:cNvSpPr/>
            <p:nvPr/>
          </p:nvSpPr>
          <p:spPr>
            <a:xfrm>
              <a:off x="2243043" y="4269248"/>
              <a:ext cx="1692449" cy="431998"/>
            </a:xfrm>
            <a:prstGeom prst="triangle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4" name="Рисунок 3" descr="https://img-fotki.yandex.ru/get/5706/200418627.8f/0_122916_76ce2108_orig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83071"/>
            <a:ext cx="1872208" cy="258628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"/>
          <p:cNvSpPr/>
          <p:nvPr/>
        </p:nvSpPr>
        <p:spPr>
          <a:xfrm>
            <a:off x="2182598" y="4701247"/>
            <a:ext cx="1813338" cy="96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арафан"/>
          <p:cNvSpPr/>
          <p:nvPr/>
        </p:nvSpPr>
        <p:spPr>
          <a:xfrm>
            <a:off x="2290732" y="4961972"/>
            <a:ext cx="1614146" cy="5107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Сарафан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Равнобедренный треугольник 1"/>
          <p:cNvSpPr/>
          <p:nvPr/>
        </p:nvSpPr>
        <p:spPr>
          <a:xfrm rot="5400000">
            <a:off x="2155881" y="4727962"/>
            <a:ext cx="960001" cy="90656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2"/>
          <p:cNvSpPr/>
          <p:nvPr/>
        </p:nvSpPr>
        <p:spPr>
          <a:xfrm rot="5400000" flipV="1">
            <a:off x="3062523" y="4727990"/>
            <a:ext cx="960001" cy="906513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3"/>
          <p:cNvSpPr/>
          <p:nvPr/>
        </p:nvSpPr>
        <p:spPr>
          <a:xfrm>
            <a:off x="2182598" y="5181246"/>
            <a:ext cx="1813182" cy="480002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6"/>
          <p:cNvSpPr/>
          <p:nvPr/>
        </p:nvSpPr>
        <p:spPr>
          <a:xfrm flipV="1">
            <a:off x="2182598" y="4701248"/>
            <a:ext cx="1813182" cy="480002"/>
          </a:xfrm>
          <a:prstGeom prst="triangle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2"/>
          <p:cNvSpPr/>
          <p:nvPr/>
        </p:nvSpPr>
        <p:spPr>
          <a:xfrm>
            <a:off x="251520" y="901169"/>
            <a:ext cx="42484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Народная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русская женская одежда в виде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платья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 рукавов.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Надевалась поверх рубахи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Стрелка вправо">
            <a:hlinkClick r:id="" action="ppaction://hlinkshowjump?jump=nextslide"/>
          </p:cNvPr>
          <p:cNvSpPr/>
          <p:nvPr/>
        </p:nvSpPr>
        <p:spPr>
          <a:xfrm>
            <a:off x="8352420" y="6309320"/>
            <a:ext cx="540060" cy="288032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C:\Users\Галина\Desktop\Ларькова_Письма\сарафан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37521"/>
            <a:ext cx="2106234" cy="4363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Picture 1" descr="C:\Users\Галина\Desktop\Ларькова_Письма\671714-speredi_sarafan_enl_enl_р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2201821"/>
            <a:ext cx="2187243" cy="410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277051" y="303630"/>
            <a:ext cx="648000" cy="432000"/>
            <a:chOff x="277051" y="303630"/>
            <a:chExt cx="648000" cy="432000"/>
          </a:xfrm>
        </p:grpSpPr>
        <p:grpSp>
          <p:nvGrpSpPr>
            <p:cNvPr id="25" name="Группа 24"/>
            <p:cNvGrpSpPr/>
            <p:nvPr/>
          </p:nvGrpSpPr>
          <p:grpSpPr>
            <a:xfrm rot="20490771">
              <a:off x="277051" y="303630"/>
              <a:ext cx="648000" cy="432000"/>
              <a:chOff x="2182598" y="4701245"/>
              <a:chExt cx="1813338" cy="960003"/>
            </a:xfrm>
          </p:grpSpPr>
          <p:sp>
            <p:nvSpPr>
              <p:cNvPr id="28" name="Прямоугольник 1"/>
              <p:cNvSpPr/>
              <p:nvPr/>
            </p:nvSpPr>
            <p:spPr>
              <a:xfrm>
                <a:off x="2182598" y="4701247"/>
                <a:ext cx="1813338" cy="960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Равнобедренный треугольник 1"/>
              <p:cNvSpPr/>
              <p:nvPr/>
            </p:nvSpPr>
            <p:spPr>
              <a:xfrm rot="5400000">
                <a:off x="2155881" y="4727962"/>
                <a:ext cx="960001" cy="906568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Равнобедренный треугольник 2"/>
              <p:cNvSpPr/>
              <p:nvPr/>
            </p:nvSpPr>
            <p:spPr>
              <a:xfrm rot="5400000" flipV="1">
                <a:off x="3062523" y="4727990"/>
                <a:ext cx="960001" cy="906513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Равнобедренный треугольник 3"/>
              <p:cNvSpPr/>
              <p:nvPr/>
            </p:nvSpPr>
            <p:spPr>
              <a:xfrm>
                <a:off x="2182598" y="5181246"/>
                <a:ext cx="1813182" cy="480002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2" name="Равнобедренный треугольник 6"/>
              <p:cNvSpPr/>
              <p:nvPr/>
            </p:nvSpPr>
            <p:spPr>
              <a:xfrm flipV="1">
                <a:off x="2182598" y="4701248"/>
                <a:ext cx="1813182" cy="480002"/>
              </a:xfrm>
              <a:prstGeom prst="triangle">
                <a:avLst/>
              </a:prstGeom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 rot="20549421">
              <a:off x="426532" y="31478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2243043" y="4994126"/>
            <a:ext cx="1483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Кому: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бабушке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91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-0.06615 -0.2921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6" y="-14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 animBg="1"/>
      <p:bldP spid="23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/>
          <p:nvPr/>
        </p:nvGrpSpPr>
        <p:grpSpPr>
          <a:xfrm>
            <a:off x="2182598" y="4221248"/>
            <a:ext cx="1813182" cy="480002"/>
            <a:chOff x="2182598" y="4221248"/>
            <a:chExt cx="1813182" cy="480002"/>
          </a:xfrm>
        </p:grpSpPr>
        <p:sp>
          <p:nvSpPr>
            <p:cNvPr id="21" name="Равнобедренный треугольник 4"/>
            <p:cNvSpPr/>
            <p:nvPr/>
          </p:nvSpPr>
          <p:spPr>
            <a:xfrm>
              <a:off x="2182598" y="4221248"/>
              <a:ext cx="1813182" cy="480002"/>
            </a:xfrm>
            <a:prstGeom prst="triangl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Равнобедренный треугольник 5"/>
            <p:cNvSpPr/>
            <p:nvPr/>
          </p:nvSpPr>
          <p:spPr>
            <a:xfrm>
              <a:off x="2243043" y="4269248"/>
              <a:ext cx="1692449" cy="431998"/>
            </a:xfrm>
            <a:prstGeom prst="triangle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4" name="Рисунок 3" descr="https://img-fotki.yandex.ru/get/5706/200418627.8f/0_122916_76ce2108_orig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83071"/>
            <a:ext cx="1872208" cy="258628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"/>
          <p:cNvSpPr/>
          <p:nvPr/>
        </p:nvSpPr>
        <p:spPr>
          <a:xfrm>
            <a:off x="2182598" y="4701247"/>
            <a:ext cx="1813338" cy="96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нева"/>
          <p:cNvSpPr/>
          <p:nvPr/>
        </p:nvSpPr>
        <p:spPr>
          <a:xfrm>
            <a:off x="2441010" y="4961972"/>
            <a:ext cx="1345474" cy="5107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Понёва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Равнобедренный треугольник 1"/>
          <p:cNvSpPr/>
          <p:nvPr/>
        </p:nvSpPr>
        <p:spPr>
          <a:xfrm rot="5400000">
            <a:off x="2155881" y="4727962"/>
            <a:ext cx="960001" cy="90656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2"/>
          <p:cNvSpPr/>
          <p:nvPr/>
        </p:nvSpPr>
        <p:spPr>
          <a:xfrm rot="5400000" flipV="1">
            <a:off x="3062523" y="4727990"/>
            <a:ext cx="960001" cy="906513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3"/>
          <p:cNvSpPr/>
          <p:nvPr/>
        </p:nvSpPr>
        <p:spPr>
          <a:xfrm>
            <a:off x="2182598" y="5181246"/>
            <a:ext cx="1813182" cy="480002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6"/>
          <p:cNvSpPr/>
          <p:nvPr/>
        </p:nvSpPr>
        <p:spPr>
          <a:xfrm flipV="1">
            <a:off x="2182598" y="4701248"/>
            <a:ext cx="1813182" cy="480002"/>
          </a:xfrm>
          <a:prstGeom prst="triangle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2"/>
          <p:cNvSpPr/>
          <p:nvPr/>
        </p:nvSpPr>
        <p:spPr>
          <a:xfrm>
            <a:off x="251520" y="836712"/>
            <a:ext cx="42484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Набедренная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одежда,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состоящая из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нескольких кусков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ткани,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которую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получали девушки, достигшие возраста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невест и носили замужние женщины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Стрелка вправо">
            <a:hlinkClick r:id="" action="ppaction://hlinkshowjump?jump=nextslide"/>
          </p:cNvPr>
          <p:cNvSpPr/>
          <p:nvPr/>
        </p:nvSpPr>
        <p:spPr>
          <a:xfrm>
            <a:off x="8352420" y="6309320"/>
            <a:ext cx="540060" cy="288032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Галина\Desktop\Ларькова_Письма\1_р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986847"/>
            <a:ext cx="3029937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Галина\Desktop\Ларькова_Письма\4c4d7abb63e624439f43bfbab30db681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415321"/>
            <a:ext cx="3384550" cy="3571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277051" y="303630"/>
            <a:ext cx="648000" cy="432000"/>
            <a:chOff x="277051" y="303630"/>
            <a:chExt cx="648000" cy="432000"/>
          </a:xfrm>
        </p:grpSpPr>
        <p:grpSp>
          <p:nvGrpSpPr>
            <p:cNvPr id="25" name="Группа 24"/>
            <p:cNvGrpSpPr/>
            <p:nvPr/>
          </p:nvGrpSpPr>
          <p:grpSpPr>
            <a:xfrm rot="20490771">
              <a:off x="277051" y="303630"/>
              <a:ext cx="648000" cy="432000"/>
              <a:chOff x="2182598" y="4701245"/>
              <a:chExt cx="1813338" cy="960003"/>
            </a:xfrm>
          </p:grpSpPr>
          <p:sp>
            <p:nvSpPr>
              <p:cNvPr id="28" name="Прямоугольник 1"/>
              <p:cNvSpPr/>
              <p:nvPr/>
            </p:nvSpPr>
            <p:spPr>
              <a:xfrm>
                <a:off x="2182598" y="4701247"/>
                <a:ext cx="1813338" cy="960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Равнобедренный треугольник 1"/>
              <p:cNvSpPr/>
              <p:nvPr/>
            </p:nvSpPr>
            <p:spPr>
              <a:xfrm rot="5400000">
                <a:off x="2155881" y="4727962"/>
                <a:ext cx="960001" cy="906568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Равнобедренный треугольник 2"/>
              <p:cNvSpPr/>
              <p:nvPr/>
            </p:nvSpPr>
            <p:spPr>
              <a:xfrm rot="5400000" flipV="1">
                <a:off x="3062523" y="4727990"/>
                <a:ext cx="960001" cy="906513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Равнобедренный треугольник 3"/>
              <p:cNvSpPr/>
              <p:nvPr/>
            </p:nvSpPr>
            <p:spPr>
              <a:xfrm>
                <a:off x="2182598" y="5181246"/>
                <a:ext cx="1813182" cy="480002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2" name="Равнобедренный треугольник 6"/>
              <p:cNvSpPr/>
              <p:nvPr/>
            </p:nvSpPr>
            <p:spPr>
              <a:xfrm flipV="1">
                <a:off x="2182598" y="4701248"/>
                <a:ext cx="1813182" cy="480002"/>
              </a:xfrm>
              <a:prstGeom prst="triangle">
                <a:avLst/>
              </a:prstGeom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 rot="20549421">
              <a:off x="426532" y="31478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2243043" y="4994126"/>
            <a:ext cx="1483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Кому: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бабушке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79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-0.06615 -0.2921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6" y="-14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 animBg="1"/>
      <p:bldP spid="23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/>
          <p:nvPr/>
        </p:nvGrpSpPr>
        <p:grpSpPr>
          <a:xfrm>
            <a:off x="2182598" y="4221248"/>
            <a:ext cx="1813182" cy="480002"/>
            <a:chOff x="2182598" y="4221248"/>
            <a:chExt cx="1813182" cy="480002"/>
          </a:xfrm>
        </p:grpSpPr>
        <p:sp>
          <p:nvSpPr>
            <p:cNvPr id="21" name="Равнобедренный треугольник 4"/>
            <p:cNvSpPr/>
            <p:nvPr/>
          </p:nvSpPr>
          <p:spPr>
            <a:xfrm>
              <a:off x="2182598" y="4221248"/>
              <a:ext cx="1813182" cy="480002"/>
            </a:xfrm>
            <a:prstGeom prst="triangl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Равнобедренный треугольник 5"/>
            <p:cNvSpPr/>
            <p:nvPr/>
          </p:nvSpPr>
          <p:spPr>
            <a:xfrm>
              <a:off x="2243043" y="4269248"/>
              <a:ext cx="1692449" cy="431998"/>
            </a:xfrm>
            <a:prstGeom prst="triangle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4" name="Рисунок 3" descr="https://img-fotki.yandex.ru/get/5706/200418627.8f/0_122916_76ce2108_orig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83071"/>
            <a:ext cx="1872208" cy="258628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"/>
          <p:cNvSpPr/>
          <p:nvPr/>
        </p:nvSpPr>
        <p:spPr>
          <a:xfrm>
            <a:off x="2182598" y="4701247"/>
            <a:ext cx="1813338" cy="96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летник"/>
          <p:cNvSpPr/>
          <p:nvPr/>
        </p:nvSpPr>
        <p:spPr>
          <a:xfrm>
            <a:off x="2441010" y="4961972"/>
            <a:ext cx="1296514" cy="5107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Летник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Равнобедренный треугольник 1"/>
          <p:cNvSpPr/>
          <p:nvPr/>
        </p:nvSpPr>
        <p:spPr>
          <a:xfrm rot="5400000">
            <a:off x="2155881" y="4727962"/>
            <a:ext cx="960001" cy="90656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2"/>
          <p:cNvSpPr/>
          <p:nvPr/>
        </p:nvSpPr>
        <p:spPr>
          <a:xfrm rot="5400000" flipV="1">
            <a:off x="3062523" y="4727990"/>
            <a:ext cx="960001" cy="906513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3"/>
          <p:cNvSpPr/>
          <p:nvPr/>
        </p:nvSpPr>
        <p:spPr>
          <a:xfrm>
            <a:off x="2182598" y="5181246"/>
            <a:ext cx="1813182" cy="480002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6"/>
          <p:cNvSpPr/>
          <p:nvPr/>
        </p:nvSpPr>
        <p:spPr>
          <a:xfrm flipV="1">
            <a:off x="2182598" y="4701248"/>
            <a:ext cx="1813182" cy="480002"/>
          </a:xfrm>
          <a:prstGeom prst="triangle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2"/>
          <p:cNvSpPr/>
          <p:nvPr/>
        </p:nvSpPr>
        <p:spPr>
          <a:xfrm>
            <a:off x="251520" y="841936"/>
            <a:ext cx="54726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Длинная,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сильно расширяющаяся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книзу одежда. Застёгивалась до горла.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Внизу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вшивались боковые клинья. Очень широкие и очень длинные колоколообразные рукава,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срезанные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углом</a:t>
            </a:r>
          </a:p>
        </p:txBody>
      </p:sp>
      <p:sp>
        <p:nvSpPr>
          <p:cNvPr id="26" name="Стрелка вправо">
            <a:hlinkClick r:id="" action="ppaction://hlinkshowjump?jump=nextslide"/>
          </p:cNvPr>
          <p:cNvSpPr/>
          <p:nvPr/>
        </p:nvSpPr>
        <p:spPr>
          <a:xfrm>
            <a:off x="8352420" y="6309320"/>
            <a:ext cx="540060" cy="288032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631320" y="571005"/>
            <a:ext cx="3240361" cy="5624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277051" y="303630"/>
            <a:ext cx="648000" cy="432000"/>
            <a:chOff x="277051" y="303630"/>
            <a:chExt cx="648000" cy="432000"/>
          </a:xfrm>
        </p:grpSpPr>
        <p:grpSp>
          <p:nvGrpSpPr>
            <p:cNvPr id="25" name="Группа 24"/>
            <p:cNvGrpSpPr/>
            <p:nvPr/>
          </p:nvGrpSpPr>
          <p:grpSpPr>
            <a:xfrm rot="20490771">
              <a:off x="277051" y="303630"/>
              <a:ext cx="648000" cy="432000"/>
              <a:chOff x="2182598" y="4701245"/>
              <a:chExt cx="1813338" cy="960003"/>
            </a:xfrm>
          </p:grpSpPr>
          <p:sp>
            <p:nvSpPr>
              <p:cNvPr id="28" name="Прямоугольник 1"/>
              <p:cNvSpPr/>
              <p:nvPr/>
            </p:nvSpPr>
            <p:spPr>
              <a:xfrm>
                <a:off x="2182598" y="4701247"/>
                <a:ext cx="1813338" cy="960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Равнобедренный треугольник 1"/>
              <p:cNvSpPr/>
              <p:nvPr/>
            </p:nvSpPr>
            <p:spPr>
              <a:xfrm rot="5400000">
                <a:off x="2155881" y="4727962"/>
                <a:ext cx="960001" cy="906568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Равнобедренный треугольник 2"/>
              <p:cNvSpPr/>
              <p:nvPr/>
            </p:nvSpPr>
            <p:spPr>
              <a:xfrm rot="5400000" flipV="1">
                <a:off x="3062523" y="4727990"/>
                <a:ext cx="960001" cy="906513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Равнобедренный треугольник 3"/>
              <p:cNvSpPr/>
              <p:nvPr/>
            </p:nvSpPr>
            <p:spPr>
              <a:xfrm>
                <a:off x="2182598" y="5181246"/>
                <a:ext cx="1813182" cy="480002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2" name="Равнобедренный треугольник 6"/>
              <p:cNvSpPr/>
              <p:nvPr/>
            </p:nvSpPr>
            <p:spPr>
              <a:xfrm flipV="1">
                <a:off x="2182598" y="4701248"/>
                <a:ext cx="1813182" cy="480002"/>
              </a:xfrm>
              <a:prstGeom prst="triangle">
                <a:avLst/>
              </a:prstGeom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 rot="20549421">
              <a:off x="426532" y="31478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2243043" y="4994126"/>
            <a:ext cx="1483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Кому: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бабушке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82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2.77778E-6 1.85185E-6 L -0.01893 -0.2606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5" y="-13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 animBg="1"/>
      <p:bldP spid="23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/>
          <p:nvPr/>
        </p:nvGrpSpPr>
        <p:grpSpPr>
          <a:xfrm>
            <a:off x="2182598" y="4221248"/>
            <a:ext cx="1813182" cy="480002"/>
            <a:chOff x="2182598" y="4221248"/>
            <a:chExt cx="1813182" cy="480002"/>
          </a:xfrm>
        </p:grpSpPr>
        <p:sp>
          <p:nvSpPr>
            <p:cNvPr id="21" name="Равнобедренный треугольник 4"/>
            <p:cNvSpPr/>
            <p:nvPr/>
          </p:nvSpPr>
          <p:spPr>
            <a:xfrm>
              <a:off x="2182598" y="4221248"/>
              <a:ext cx="1813182" cy="480002"/>
            </a:xfrm>
            <a:prstGeom prst="triangl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Равнобедренный треугольник 5"/>
            <p:cNvSpPr/>
            <p:nvPr/>
          </p:nvSpPr>
          <p:spPr>
            <a:xfrm>
              <a:off x="2243043" y="4269248"/>
              <a:ext cx="1692449" cy="431998"/>
            </a:xfrm>
            <a:prstGeom prst="triangle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4" name="Рисунок 3" descr="https://img-fotki.yandex.ru/get/5706/200418627.8f/0_122916_76ce2108_orig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83071"/>
            <a:ext cx="1872208" cy="258628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"/>
          <p:cNvSpPr/>
          <p:nvPr/>
        </p:nvSpPr>
        <p:spPr>
          <a:xfrm>
            <a:off x="2182598" y="4701247"/>
            <a:ext cx="1813338" cy="96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твет: душегрея"/>
          <p:cNvSpPr/>
          <p:nvPr/>
        </p:nvSpPr>
        <p:spPr>
          <a:xfrm>
            <a:off x="2239169" y="4961972"/>
            <a:ext cx="1723014" cy="5107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Душегрея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Равнобедренный треугольник 1"/>
          <p:cNvSpPr/>
          <p:nvPr/>
        </p:nvSpPr>
        <p:spPr>
          <a:xfrm rot="5400000">
            <a:off x="2155881" y="4727962"/>
            <a:ext cx="960001" cy="90656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2"/>
          <p:cNvSpPr/>
          <p:nvPr/>
        </p:nvSpPr>
        <p:spPr>
          <a:xfrm rot="5400000" flipV="1">
            <a:off x="3062523" y="4727990"/>
            <a:ext cx="960001" cy="906513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3"/>
          <p:cNvSpPr/>
          <p:nvPr/>
        </p:nvSpPr>
        <p:spPr>
          <a:xfrm>
            <a:off x="2182598" y="5181246"/>
            <a:ext cx="1813182" cy="480002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6"/>
          <p:cNvSpPr/>
          <p:nvPr/>
        </p:nvSpPr>
        <p:spPr>
          <a:xfrm flipV="1">
            <a:off x="2182598" y="4701248"/>
            <a:ext cx="1813182" cy="480002"/>
          </a:xfrm>
          <a:prstGeom prst="triangle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2"/>
          <p:cNvSpPr/>
          <p:nvPr/>
        </p:nvSpPr>
        <p:spPr>
          <a:xfrm>
            <a:off x="251519" y="836712"/>
            <a:ext cx="54006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Свободная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одежда, державшаяся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широких коротких бретелях,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сзади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сходившихся к центру спины.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Спереди застегивалась.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спине она расширялась за счет крупных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складок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сильно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расходящихся книзу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Стрелка вправо">
            <a:hlinkClick r:id="" action="ppaction://hlinkshowjump?jump=nextslide"/>
          </p:cNvPr>
          <p:cNvSpPr/>
          <p:nvPr/>
        </p:nvSpPr>
        <p:spPr>
          <a:xfrm>
            <a:off x="8352420" y="6309320"/>
            <a:ext cx="540060" cy="288032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277051" y="303630"/>
            <a:ext cx="648000" cy="432000"/>
            <a:chOff x="277051" y="303630"/>
            <a:chExt cx="648000" cy="432000"/>
          </a:xfrm>
        </p:grpSpPr>
        <p:grpSp>
          <p:nvGrpSpPr>
            <p:cNvPr id="25" name="Группа 24"/>
            <p:cNvGrpSpPr/>
            <p:nvPr/>
          </p:nvGrpSpPr>
          <p:grpSpPr>
            <a:xfrm rot="20490771">
              <a:off x="277051" y="303630"/>
              <a:ext cx="648000" cy="432000"/>
              <a:chOff x="2182598" y="4701245"/>
              <a:chExt cx="1813338" cy="960003"/>
            </a:xfrm>
          </p:grpSpPr>
          <p:sp>
            <p:nvSpPr>
              <p:cNvPr id="28" name="Прямоугольник 1"/>
              <p:cNvSpPr/>
              <p:nvPr/>
            </p:nvSpPr>
            <p:spPr>
              <a:xfrm>
                <a:off x="2182598" y="4701247"/>
                <a:ext cx="1813338" cy="960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Равнобедренный треугольник 1"/>
              <p:cNvSpPr/>
              <p:nvPr/>
            </p:nvSpPr>
            <p:spPr>
              <a:xfrm rot="5400000">
                <a:off x="2155881" y="4727962"/>
                <a:ext cx="960001" cy="906568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Равнобедренный треугольник 2"/>
              <p:cNvSpPr/>
              <p:nvPr/>
            </p:nvSpPr>
            <p:spPr>
              <a:xfrm rot="5400000" flipV="1">
                <a:off x="3062523" y="4727990"/>
                <a:ext cx="960001" cy="906513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Равнобедренный треугольник 3"/>
              <p:cNvSpPr/>
              <p:nvPr/>
            </p:nvSpPr>
            <p:spPr>
              <a:xfrm>
                <a:off x="2182598" y="5181246"/>
                <a:ext cx="1813182" cy="480002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2" name="Равнобедренный треугольник 6"/>
              <p:cNvSpPr/>
              <p:nvPr/>
            </p:nvSpPr>
            <p:spPr>
              <a:xfrm flipV="1">
                <a:off x="2182598" y="4701248"/>
                <a:ext cx="1813182" cy="480002"/>
              </a:xfrm>
              <a:prstGeom prst="triangle">
                <a:avLst/>
              </a:prstGeom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 rot="20549421">
              <a:off x="426532" y="31478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2243043" y="4994126"/>
            <a:ext cx="1483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Кому: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бабушке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51896" y="1096333"/>
            <a:ext cx="3042326" cy="5021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28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-0.02014 -0.2291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7" y="-1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 animBg="1"/>
      <p:bldP spid="23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/>
          <p:nvPr/>
        </p:nvGrpSpPr>
        <p:grpSpPr>
          <a:xfrm>
            <a:off x="2182598" y="4221248"/>
            <a:ext cx="1813182" cy="480002"/>
            <a:chOff x="2182598" y="4221248"/>
            <a:chExt cx="1813182" cy="480002"/>
          </a:xfrm>
        </p:grpSpPr>
        <p:sp>
          <p:nvSpPr>
            <p:cNvPr id="21" name="Равнобедренный треугольник 4"/>
            <p:cNvSpPr/>
            <p:nvPr/>
          </p:nvSpPr>
          <p:spPr>
            <a:xfrm>
              <a:off x="2182598" y="4221248"/>
              <a:ext cx="1813182" cy="480002"/>
            </a:xfrm>
            <a:prstGeom prst="triangl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Равнобедренный треугольник 5"/>
            <p:cNvSpPr/>
            <p:nvPr/>
          </p:nvSpPr>
          <p:spPr>
            <a:xfrm>
              <a:off x="2243043" y="4269248"/>
              <a:ext cx="1692449" cy="431998"/>
            </a:xfrm>
            <a:prstGeom prst="triangle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4" name="Рисунок 3" descr="https://img-fotki.yandex.ru/get/5706/200418627.8f/0_122916_76ce2108_orig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83071"/>
            <a:ext cx="1872208" cy="258628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"/>
          <p:cNvSpPr/>
          <p:nvPr/>
        </p:nvSpPr>
        <p:spPr>
          <a:xfrm>
            <a:off x="2182598" y="4701247"/>
            <a:ext cx="1813338" cy="96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твет: шугай"/>
          <p:cNvSpPr/>
          <p:nvPr/>
        </p:nvSpPr>
        <p:spPr>
          <a:xfrm>
            <a:off x="2508760" y="4961972"/>
            <a:ext cx="1199144" cy="5107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Шугай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Равнобедренный треугольник 1"/>
          <p:cNvSpPr/>
          <p:nvPr/>
        </p:nvSpPr>
        <p:spPr>
          <a:xfrm rot="5400000">
            <a:off x="2155881" y="4727962"/>
            <a:ext cx="960001" cy="90656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2"/>
          <p:cNvSpPr/>
          <p:nvPr/>
        </p:nvSpPr>
        <p:spPr>
          <a:xfrm rot="5400000" flipV="1">
            <a:off x="3062523" y="4727990"/>
            <a:ext cx="960001" cy="906513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3"/>
          <p:cNvSpPr/>
          <p:nvPr/>
        </p:nvSpPr>
        <p:spPr>
          <a:xfrm>
            <a:off x="2182598" y="5181246"/>
            <a:ext cx="1813182" cy="480002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6"/>
          <p:cNvSpPr/>
          <p:nvPr/>
        </p:nvSpPr>
        <p:spPr>
          <a:xfrm flipV="1">
            <a:off x="2182598" y="4701248"/>
            <a:ext cx="1813182" cy="480002"/>
          </a:xfrm>
          <a:prstGeom prst="triangle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2"/>
          <p:cNvSpPr/>
          <p:nvPr/>
        </p:nvSpPr>
        <p:spPr>
          <a:xfrm>
            <a:off x="395536" y="836712"/>
            <a:ext cx="3888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Короткая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женская верхняя одежда с отрезной по талии спинкой, с баской, собранной в пышные сборки, с длинными суживающимися рукавами</a:t>
            </a:r>
          </a:p>
        </p:txBody>
      </p:sp>
      <p:sp>
        <p:nvSpPr>
          <p:cNvPr id="26" name="Стрелка вправо">
            <a:hlinkClick r:id="" action="ppaction://hlinkshowjump?jump=nextslide"/>
          </p:cNvPr>
          <p:cNvSpPr/>
          <p:nvPr/>
        </p:nvSpPr>
        <p:spPr>
          <a:xfrm>
            <a:off x="8352420" y="6309320"/>
            <a:ext cx="540060" cy="288032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Галина\Desktop\Ларькова_Письма\1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04662"/>
            <a:ext cx="2762706" cy="345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Галина\Desktop\Ларькова_Письма\1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1839" y="1597974"/>
            <a:ext cx="2000641" cy="4063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277051" y="303630"/>
            <a:ext cx="648000" cy="432000"/>
            <a:chOff x="277051" y="303630"/>
            <a:chExt cx="648000" cy="432000"/>
          </a:xfrm>
        </p:grpSpPr>
        <p:grpSp>
          <p:nvGrpSpPr>
            <p:cNvPr id="25" name="Группа 24"/>
            <p:cNvGrpSpPr/>
            <p:nvPr/>
          </p:nvGrpSpPr>
          <p:grpSpPr>
            <a:xfrm rot="20490771">
              <a:off x="277051" y="303630"/>
              <a:ext cx="648000" cy="432000"/>
              <a:chOff x="2182598" y="4701245"/>
              <a:chExt cx="1813338" cy="960003"/>
            </a:xfrm>
          </p:grpSpPr>
          <p:sp>
            <p:nvSpPr>
              <p:cNvPr id="28" name="Прямоугольник 1"/>
              <p:cNvSpPr/>
              <p:nvPr/>
            </p:nvSpPr>
            <p:spPr>
              <a:xfrm>
                <a:off x="2182598" y="4701247"/>
                <a:ext cx="1813338" cy="960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Равнобедренный треугольник 1"/>
              <p:cNvSpPr/>
              <p:nvPr/>
            </p:nvSpPr>
            <p:spPr>
              <a:xfrm rot="5400000">
                <a:off x="2155881" y="4727962"/>
                <a:ext cx="960001" cy="906568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Равнобедренный треугольник 2"/>
              <p:cNvSpPr/>
              <p:nvPr/>
            </p:nvSpPr>
            <p:spPr>
              <a:xfrm rot="5400000" flipV="1">
                <a:off x="3062523" y="4727990"/>
                <a:ext cx="960001" cy="906513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Равнобедренный треугольник 3"/>
              <p:cNvSpPr/>
              <p:nvPr/>
            </p:nvSpPr>
            <p:spPr>
              <a:xfrm>
                <a:off x="2182598" y="5181246"/>
                <a:ext cx="1813182" cy="480002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2" name="Равнобедренный треугольник 6"/>
              <p:cNvSpPr/>
              <p:nvPr/>
            </p:nvSpPr>
            <p:spPr>
              <a:xfrm flipV="1">
                <a:off x="2182598" y="4701248"/>
                <a:ext cx="1813182" cy="480002"/>
              </a:xfrm>
              <a:prstGeom prst="triangle">
                <a:avLst/>
              </a:prstGeom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 rot="20549421">
              <a:off x="426532" y="31478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2243043" y="4994126"/>
            <a:ext cx="1483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Кому: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бабушке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736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85185E-6 L -0.06823 -0.28171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0" y="-14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 animBg="1"/>
      <p:bldP spid="23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/>
          <p:nvPr/>
        </p:nvGrpSpPr>
        <p:grpSpPr>
          <a:xfrm>
            <a:off x="2182598" y="4221248"/>
            <a:ext cx="1813182" cy="480002"/>
            <a:chOff x="2182598" y="4221248"/>
            <a:chExt cx="1813182" cy="480002"/>
          </a:xfrm>
        </p:grpSpPr>
        <p:sp>
          <p:nvSpPr>
            <p:cNvPr id="21" name="Равнобедренный треугольник 4"/>
            <p:cNvSpPr/>
            <p:nvPr/>
          </p:nvSpPr>
          <p:spPr>
            <a:xfrm>
              <a:off x="2182598" y="4221248"/>
              <a:ext cx="1813182" cy="480002"/>
            </a:xfrm>
            <a:prstGeom prst="triangl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Равнобедренный треугольник 5"/>
            <p:cNvSpPr/>
            <p:nvPr/>
          </p:nvSpPr>
          <p:spPr>
            <a:xfrm>
              <a:off x="2243043" y="4269248"/>
              <a:ext cx="1692449" cy="431998"/>
            </a:xfrm>
            <a:prstGeom prst="triangle">
              <a:avLst/>
            </a:prstGeom>
            <a:solidFill>
              <a:schemeClr val="accent1"/>
            </a:solidFill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4" name="Рисунок 3" descr="https://img-fotki.yandex.ru/get/5706/200418627.8f/0_122916_76ce2108_orig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83071"/>
            <a:ext cx="1872208" cy="258628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"/>
          <p:cNvSpPr/>
          <p:nvPr/>
        </p:nvSpPr>
        <p:spPr>
          <a:xfrm>
            <a:off x="2182598" y="4701247"/>
            <a:ext cx="1813338" cy="96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твет: запон"/>
          <p:cNvSpPr/>
          <p:nvPr/>
        </p:nvSpPr>
        <p:spPr>
          <a:xfrm>
            <a:off x="2557046" y="4961972"/>
            <a:ext cx="1150858" cy="5107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Запон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Равнобедренный треугольник 1"/>
          <p:cNvSpPr/>
          <p:nvPr/>
        </p:nvSpPr>
        <p:spPr>
          <a:xfrm rot="5400000">
            <a:off x="2155881" y="4727962"/>
            <a:ext cx="960001" cy="906568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2"/>
          <p:cNvSpPr/>
          <p:nvPr/>
        </p:nvSpPr>
        <p:spPr>
          <a:xfrm rot="5400000" flipV="1">
            <a:off x="3062523" y="4727990"/>
            <a:ext cx="960001" cy="906513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3"/>
          <p:cNvSpPr/>
          <p:nvPr/>
        </p:nvSpPr>
        <p:spPr>
          <a:xfrm>
            <a:off x="2182598" y="5181246"/>
            <a:ext cx="1813182" cy="480002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6"/>
          <p:cNvSpPr/>
          <p:nvPr/>
        </p:nvSpPr>
        <p:spPr>
          <a:xfrm flipV="1">
            <a:off x="2182598" y="4701248"/>
            <a:ext cx="1813182" cy="480002"/>
          </a:xfrm>
          <a:prstGeom prst="triangle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2"/>
          <p:cNvSpPr/>
          <p:nvPr/>
        </p:nvSpPr>
        <p:spPr>
          <a:xfrm>
            <a:off x="395536" y="861680"/>
            <a:ext cx="38884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Холщевая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одежда из прямоугольного отреза ткани, сложенного пополам и имевшего на сгибе отверстие для головы</a:t>
            </a:r>
          </a:p>
        </p:txBody>
      </p:sp>
      <p:sp>
        <p:nvSpPr>
          <p:cNvPr id="26" name="Стрелка вправо">
            <a:hlinkClick r:id="" action="ppaction://hlinkshowjump?jump=nextslide"/>
          </p:cNvPr>
          <p:cNvSpPr/>
          <p:nvPr/>
        </p:nvSpPr>
        <p:spPr>
          <a:xfrm>
            <a:off x="8352420" y="6309320"/>
            <a:ext cx="540060" cy="288032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Users\Галина\Desktop\Ларькова_Письма\запона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820930"/>
            <a:ext cx="1545435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Галина\Desktop\Ларькова_Письма\запон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1531" y="404664"/>
            <a:ext cx="1719009" cy="560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277051" y="303630"/>
            <a:ext cx="648000" cy="432000"/>
            <a:chOff x="277051" y="303630"/>
            <a:chExt cx="648000" cy="432000"/>
          </a:xfrm>
        </p:grpSpPr>
        <p:grpSp>
          <p:nvGrpSpPr>
            <p:cNvPr id="25" name="Группа 24"/>
            <p:cNvGrpSpPr/>
            <p:nvPr/>
          </p:nvGrpSpPr>
          <p:grpSpPr>
            <a:xfrm rot="20490771">
              <a:off x="277051" y="303630"/>
              <a:ext cx="648000" cy="432000"/>
              <a:chOff x="2182598" y="4701245"/>
              <a:chExt cx="1813338" cy="960003"/>
            </a:xfrm>
          </p:grpSpPr>
          <p:sp>
            <p:nvSpPr>
              <p:cNvPr id="28" name="Прямоугольник 1"/>
              <p:cNvSpPr/>
              <p:nvPr/>
            </p:nvSpPr>
            <p:spPr>
              <a:xfrm>
                <a:off x="2182598" y="4701247"/>
                <a:ext cx="1813338" cy="960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Равнобедренный треугольник 1"/>
              <p:cNvSpPr/>
              <p:nvPr/>
            </p:nvSpPr>
            <p:spPr>
              <a:xfrm rot="5400000">
                <a:off x="2155881" y="4727962"/>
                <a:ext cx="960001" cy="906568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Равнобедренный треугольник 2"/>
              <p:cNvSpPr/>
              <p:nvPr/>
            </p:nvSpPr>
            <p:spPr>
              <a:xfrm rot="5400000" flipV="1">
                <a:off x="3062523" y="4727990"/>
                <a:ext cx="960001" cy="906513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Равнобедренный треугольник 3"/>
              <p:cNvSpPr/>
              <p:nvPr/>
            </p:nvSpPr>
            <p:spPr>
              <a:xfrm>
                <a:off x="2182598" y="5181246"/>
                <a:ext cx="1813182" cy="480002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2" name="Равнобедренный треугольник 6"/>
              <p:cNvSpPr/>
              <p:nvPr/>
            </p:nvSpPr>
            <p:spPr>
              <a:xfrm flipV="1">
                <a:off x="2182598" y="4701248"/>
                <a:ext cx="1813182" cy="480002"/>
              </a:xfrm>
              <a:prstGeom prst="triangle">
                <a:avLst/>
              </a:prstGeom>
              <a:effectLst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 rot="20549421">
              <a:off x="426532" y="31478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2243043" y="4994126"/>
            <a:ext cx="14832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Кому: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бабушке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9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4" presetClass="pat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85185E-6 L -0.07881 -0.2921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1" y="-146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 animBg="1"/>
      <p:bldP spid="23" grpId="0" animBg="1"/>
      <p:bldP spid="2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2064</TotalTime>
  <Words>503</Words>
  <Application>Microsoft Office PowerPoint</Application>
  <PresentationFormat>Экран (4:3)</PresentationFormat>
  <Paragraphs>99</Paragraphs>
  <Slides>12</Slides>
  <Notes>2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Галина</cp:lastModifiedBy>
  <cp:revision>106</cp:revision>
  <dcterms:created xsi:type="dcterms:W3CDTF">2016-04-13T04:11:25Z</dcterms:created>
  <dcterms:modified xsi:type="dcterms:W3CDTF">2016-10-25T14:17:35Z</dcterms:modified>
</cp:coreProperties>
</file>