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3" r:id="rId3"/>
    <p:sldMasterId id="2147483666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5" r:id="rId20"/>
    <p:sldId id="277" r:id="rId21"/>
    <p:sldId id="276" r:id="rId22"/>
    <p:sldId id="271" r:id="rId23"/>
    <p:sldId id="272" r:id="rId24"/>
    <p:sldId id="278" r:id="rId25"/>
    <p:sldId id="280" r:id="rId26"/>
    <p:sldId id="281" r:id="rId27"/>
    <p:sldId id="279" r:id="rId28"/>
    <p:sldId id="282" r:id="rId29"/>
    <p:sldId id="283" r:id="rId30"/>
    <p:sldId id="284" r:id="rId31"/>
    <p:sldId id="285" r:id="rId32"/>
    <p:sldId id="273" r:id="rId33"/>
    <p:sldId id="274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E5E6"/>
    <a:srgbClr val="FFC9C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62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.jpeg"/><Relationship Id="rId4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.jpeg"/><Relationship Id="rId4" Type="http://schemas.openxmlformats.org/officeDocument/2006/relationships/image" Target="../media/image5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.jpeg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63FF-2E9E-48FB-9BB3-52CF919B2A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14B2-D5DF-497C-B2E1-73095A8617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290" name="Picture 2" descr="http://petrushki.net/uploads/posts/2011-11/1322405932_petrushki.net_fizkultura-posle-rodov.-vosstanovlenie.jpg"/>
          <p:cNvPicPr>
            <a:picLocks noChangeAspect="1" noChangeArrowheads="1"/>
          </p:cNvPicPr>
          <p:nvPr userDrawn="1"/>
        </p:nvPicPr>
        <p:blipFill>
          <a:blip r:embed="rId2" cstate="print"/>
          <a:srcRect t="6276"/>
          <a:stretch>
            <a:fillRect/>
          </a:stretch>
        </p:blipFill>
        <p:spPr bwMode="auto">
          <a:xfrm>
            <a:off x="179512" y="116632"/>
            <a:ext cx="3059832" cy="2150858"/>
          </a:xfrm>
          <a:prstGeom prst="rect">
            <a:avLst/>
          </a:prstGeom>
          <a:noFill/>
        </p:spPr>
      </p:pic>
      <p:pic>
        <p:nvPicPr>
          <p:cNvPr id="12296" name="Picture 8" descr="http://o-sustavah.ru/wp-content/uploads/2012/12/%D0%9B%D0%B5%D1%87%D0%B5%D0%B1%D0%BD%D0%B0%D1%8F-%D1%84%D0%B8%D0%B7%D0%BA%D1%83%D0%BB%D1%8C%D1%82%D1%83%D1%80%D0%B0-%D0%BF%D1%80%D0%B8-%D0%B0%D1%80%D1%82%D1%80%D0%BE%D0%B7%D0%B5-300x198.jpg"/>
          <p:cNvPicPr>
            <a:picLocks noChangeAspect="1" noChangeArrowheads="1"/>
          </p:cNvPicPr>
          <p:nvPr userDrawn="1"/>
        </p:nvPicPr>
        <p:blipFill>
          <a:blip r:embed="rId3" cstate="print"/>
          <a:srcRect b="-2594"/>
          <a:stretch>
            <a:fillRect/>
          </a:stretch>
        </p:blipFill>
        <p:spPr bwMode="auto">
          <a:xfrm>
            <a:off x="5796136" y="116632"/>
            <a:ext cx="3151495" cy="218270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 userDrawn="1"/>
        </p:nvSpPr>
        <p:spPr>
          <a:xfrm>
            <a:off x="0" y="5229200"/>
            <a:ext cx="9144000" cy="162880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298" name="Picture 10" descr="http://www.fisio.ru/images/2-2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620688"/>
            <a:ext cx="2406911" cy="432048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 userDrawn="1"/>
        </p:nvSpPr>
        <p:spPr>
          <a:xfrm>
            <a:off x="179512" y="2348880"/>
            <a:ext cx="3096344" cy="504056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5796136" y="2348880"/>
            <a:ext cx="3168352" cy="504056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302" name="Picture 14" descr="http://informing.ru/uploads/posts/2013-09/1378882299_fizku.jpg"/>
          <p:cNvPicPr>
            <a:picLocks noChangeAspect="1" noChangeArrowheads="1"/>
          </p:cNvPicPr>
          <p:nvPr userDrawn="1"/>
        </p:nvPicPr>
        <p:blipFill>
          <a:blip r:embed="rId5" cstate="print"/>
          <a:srcRect l="8491" r="8350"/>
          <a:stretch>
            <a:fillRect/>
          </a:stretch>
        </p:blipFill>
        <p:spPr bwMode="auto">
          <a:xfrm>
            <a:off x="179512" y="2852936"/>
            <a:ext cx="3096344" cy="2304256"/>
          </a:xfrm>
          <a:prstGeom prst="rect">
            <a:avLst/>
          </a:prstGeom>
          <a:noFill/>
        </p:spPr>
      </p:pic>
      <p:pic>
        <p:nvPicPr>
          <p:cNvPr id="12306" name="Picture 18" descr="http://spbmy.ru/img/news/08/16082.jpg"/>
          <p:cNvPicPr>
            <a:picLocks noChangeAspect="1" noChangeArrowheads="1"/>
          </p:cNvPicPr>
          <p:nvPr userDrawn="1"/>
        </p:nvPicPr>
        <p:blipFill>
          <a:blip r:embed="rId6" cstate="print"/>
          <a:srcRect l="4284" r="5755"/>
          <a:stretch>
            <a:fillRect/>
          </a:stretch>
        </p:blipFill>
        <p:spPr bwMode="auto">
          <a:xfrm>
            <a:off x="5796136" y="2852936"/>
            <a:ext cx="3168352" cy="2304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69463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 userDrawn="1"/>
        </p:nvSpPr>
        <p:spPr>
          <a:xfrm>
            <a:off x="107504" y="0"/>
            <a:ext cx="2088232" cy="21602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0" y="6597352"/>
            <a:ext cx="2123728" cy="260648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107504" y="5013176"/>
            <a:ext cx="2088232" cy="21602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107504" y="3356992"/>
            <a:ext cx="2088232" cy="21602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107504" y="1772816"/>
            <a:ext cx="2088232" cy="21602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14B2-D5DF-497C-B2E1-73095A8617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124" name="AutoShape 4" descr="http://fizkult-frunz.ru/news/images/logocentr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07504" y="0"/>
            <a:ext cx="2016224" cy="68580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9" name="Picture 14" descr="http://informing.ru/uploads/posts/2013-09/1378882299_fizku.jpg"/>
          <p:cNvPicPr>
            <a:picLocks noChangeAspect="1" noChangeArrowheads="1"/>
          </p:cNvPicPr>
          <p:nvPr userDrawn="1"/>
        </p:nvPicPr>
        <p:blipFill>
          <a:blip r:embed="rId2" cstate="print"/>
          <a:srcRect l="8491" r="8350"/>
          <a:stretch>
            <a:fillRect/>
          </a:stretch>
        </p:blipFill>
        <p:spPr bwMode="auto">
          <a:xfrm>
            <a:off x="107504" y="260648"/>
            <a:ext cx="2016224" cy="1500445"/>
          </a:xfrm>
          <a:prstGeom prst="rect">
            <a:avLst/>
          </a:prstGeom>
          <a:noFill/>
        </p:spPr>
      </p:pic>
      <p:pic>
        <p:nvPicPr>
          <p:cNvPr id="10" name="Picture 8" descr="http://o-sustavah.ru/wp-content/uploads/2012/12/%D0%9B%D0%B5%D1%87%D0%B5%D0%B1%D0%BD%D0%B0%D1%8F-%D1%84%D0%B8%D0%B7%D0%BA%D1%83%D0%BB%D1%8C%D1%82%D1%83%D1%80%D0%B0-%D0%BF%D1%80%D0%B8-%D0%B0%D1%80%D1%82%D1%80%D0%BE%D0%B7%D0%B5-300x198.jpg"/>
          <p:cNvPicPr>
            <a:picLocks noChangeAspect="1" noChangeArrowheads="1"/>
          </p:cNvPicPr>
          <p:nvPr userDrawn="1"/>
        </p:nvPicPr>
        <p:blipFill>
          <a:blip r:embed="rId3" cstate="print"/>
          <a:srcRect b="-2594"/>
          <a:stretch>
            <a:fillRect/>
          </a:stretch>
        </p:blipFill>
        <p:spPr bwMode="auto">
          <a:xfrm>
            <a:off x="107504" y="1988840"/>
            <a:ext cx="2007840" cy="1390616"/>
          </a:xfrm>
          <a:prstGeom prst="rect">
            <a:avLst/>
          </a:prstGeom>
          <a:noFill/>
        </p:spPr>
      </p:pic>
      <p:pic>
        <p:nvPicPr>
          <p:cNvPr id="11" name="Picture 18" descr="http://spbmy.ru/img/news/08/16082.jpg"/>
          <p:cNvPicPr>
            <a:picLocks noChangeAspect="1" noChangeArrowheads="1"/>
          </p:cNvPicPr>
          <p:nvPr userDrawn="1"/>
        </p:nvPicPr>
        <p:blipFill>
          <a:blip r:embed="rId4" cstate="print"/>
          <a:srcRect l="4284" r="5755"/>
          <a:stretch>
            <a:fillRect/>
          </a:stretch>
        </p:blipFill>
        <p:spPr bwMode="auto">
          <a:xfrm>
            <a:off x="107504" y="3573016"/>
            <a:ext cx="2016224" cy="1466345"/>
          </a:xfrm>
          <a:prstGeom prst="rect">
            <a:avLst/>
          </a:prstGeom>
          <a:noFill/>
        </p:spPr>
      </p:pic>
      <p:pic>
        <p:nvPicPr>
          <p:cNvPr id="12" name="Picture 2" descr="http://petrushki.net/uploads/posts/2011-11/1322405932_petrushki.net_fizkultura-posle-rodov.-vosstanovlenie.jpg"/>
          <p:cNvPicPr>
            <a:picLocks noChangeAspect="1" noChangeArrowheads="1"/>
          </p:cNvPicPr>
          <p:nvPr userDrawn="1"/>
        </p:nvPicPr>
        <p:blipFill>
          <a:blip r:embed="rId5" cstate="print"/>
          <a:srcRect t="6276"/>
          <a:stretch>
            <a:fillRect/>
          </a:stretch>
        </p:blipFill>
        <p:spPr bwMode="auto">
          <a:xfrm>
            <a:off x="107504" y="5229200"/>
            <a:ext cx="2016224" cy="139160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 userDrawn="1"/>
        </p:nvSpPr>
        <p:spPr>
          <a:xfrm>
            <a:off x="0" y="0"/>
            <a:ext cx="107504" cy="685800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2123728" y="0"/>
            <a:ext cx="107504" cy="685800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2758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63FF-2E9E-48FB-9BB3-52CF919B2A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14B2-D5DF-497C-B2E1-73095A8617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290" name="Picture 2" descr="http://petrushki.net/uploads/posts/2011-11/1322405932_petrushki.net_fizkultura-posle-rodov.-vosstanovlenie.jpg"/>
          <p:cNvPicPr>
            <a:picLocks noChangeAspect="1" noChangeArrowheads="1"/>
          </p:cNvPicPr>
          <p:nvPr userDrawn="1"/>
        </p:nvPicPr>
        <p:blipFill>
          <a:blip r:embed="rId2" cstate="print"/>
          <a:srcRect t="6276"/>
          <a:stretch>
            <a:fillRect/>
          </a:stretch>
        </p:blipFill>
        <p:spPr bwMode="auto">
          <a:xfrm>
            <a:off x="179512" y="116632"/>
            <a:ext cx="3059832" cy="2150858"/>
          </a:xfrm>
          <a:prstGeom prst="rect">
            <a:avLst/>
          </a:prstGeom>
          <a:noFill/>
        </p:spPr>
      </p:pic>
      <p:pic>
        <p:nvPicPr>
          <p:cNvPr id="12296" name="Picture 8" descr="http://o-sustavah.ru/wp-content/uploads/2012/12/%D0%9B%D0%B5%D1%87%D0%B5%D0%B1%D0%BD%D0%B0%D1%8F-%D1%84%D0%B8%D0%B7%D0%BA%D1%83%D0%BB%D1%8C%D1%82%D1%83%D1%80%D0%B0-%D0%BF%D1%80%D0%B8-%D0%B0%D1%80%D1%82%D1%80%D0%BE%D0%B7%D0%B5-300x198.jpg"/>
          <p:cNvPicPr>
            <a:picLocks noChangeAspect="1" noChangeArrowheads="1"/>
          </p:cNvPicPr>
          <p:nvPr userDrawn="1"/>
        </p:nvPicPr>
        <p:blipFill>
          <a:blip r:embed="rId3" cstate="print"/>
          <a:srcRect b="-2594"/>
          <a:stretch>
            <a:fillRect/>
          </a:stretch>
        </p:blipFill>
        <p:spPr bwMode="auto">
          <a:xfrm>
            <a:off x="5796136" y="116632"/>
            <a:ext cx="3151495" cy="218270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 userDrawn="1"/>
        </p:nvSpPr>
        <p:spPr>
          <a:xfrm>
            <a:off x="0" y="5229200"/>
            <a:ext cx="9144000" cy="162880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298" name="Picture 10" descr="http://www.fisio.ru/images/2-2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620688"/>
            <a:ext cx="2406911" cy="432048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 userDrawn="1"/>
        </p:nvSpPr>
        <p:spPr>
          <a:xfrm>
            <a:off x="179512" y="2348880"/>
            <a:ext cx="3096344" cy="504056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5796136" y="2348880"/>
            <a:ext cx="3168352" cy="504056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302" name="Picture 14" descr="http://informing.ru/uploads/posts/2013-09/1378882299_fizku.jpg"/>
          <p:cNvPicPr>
            <a:picLocks noChangeAspect="1" noChangeArrowheads="1"/>
          </p:cNvPicPr>
          <p:nvPr userDrawn="1"/>
        </p:nvPicPr>
        <p:blipFill>
          <a:blip r:embed="rId5" cstate="print"/>
          <a:srcRect l="8491" r="8350"/>
          <a:stretch>
            <a:fillRect/>
          </a:stretch>
        </p:blipFill>
        <p:spPr bwMode="auto">
          <a:xfrm>
            <a:off x="179512" y="2852936"/>
            <a:ext cx="3096344" cy="2304256"/>
          </a:xfrm>
          <a:prstGeom prst="rect">
            <a:avLst/>
          </a:prstGeom>
          <a:noFill/>
        </p:spPr>
      </p:pic>
      <p:pic>
        <p:nvPicPr>
          <p:cNvPr id="12306" name="Picture 18" descr="http://spbmy.ru/img/news/08/16082.jpg"/>
          <p:cNvPicPr>
            <a:picLocks noChangeAspect="1" noChangeArrowheads="1"/>
          </p:cNvPicPr>
          <p:nvPr userDrawn="1"/>
        </p:nvPicPr>
        <p:blipFill>
          <a:blip r:embed="rId6" cstate="print"/>
          <a:srcRect l="4284" r="5755"/>
          <a:stretch>
            <a:fillRect/>
          </a:stretch>
        </p:blipFill>
        <p:spPr bwMode="auto">
          <a:xfrm>
            <a:off x="5796136" y="2852936"/>
            <a:ext cx="3168352" cy="2304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29578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 userDrawn="1"/>
        </p:nvSpPr>
        <p:spPr>
          <a:xfrm>
            <a:off x="107504" y="0"/>
            <a:ext cx="2088232" cy="21602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0" y="6597352"/>
            <a:ext cx="2123728" cy="260648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107504" y="5013176"/>
            <a:ext cx="2088232" cy="21602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107504" y="3356992"/>
            <a:ext cx="2088232" cy="21602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107504" y="1772816"/>
            <a:ext cx="2088232" cy="21602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14B2-D5DF-497C-B2E1-73095A8617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124" name="AutoShape 4" descr="http://fizkult-frunz.ru/news/images/logocentr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07504" y="0"/>
            <a:ext cx="2016224" cy="68580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9" name="Picture 14" descr="http://informing.ru/uploads/posts/2013-09/1378882299_fizku.jpg"/>
          <p:cNvPicPr>
            <a:picLocks noChangeAspect="1" noChangeArrowheads="1"/>
          </p:cNvPicPr>
          <p:nvPr userDrawn="1"/>
        </p:nvPicPr>
        <p:blipFill>
          <a:blip r:embed="rId2" cstate="print"/>
          <a:srcRect l="8491" r="8350"/>
          <a:stretch>
            <a:fillRect/>
          </a:stretch>
        </p:blipFill>
        <p:spPr bwMode="auto">
          <a:xfrm>
            <a:off x="107504" y="260648"/>
            <a:ext cx="2016224" cy="1500445"/>
          </a:xfrm>
          <a:prstGeom prst="rect">
            <a:avLst/>
          </a:prstGeom>
          <a:noFill/>
        </p:spPr>
      </p:pic>
      <p:pic>
        <p:nvPicPr>
          <p:cNvPr id="10" name="Picture 8" descr="http://o-sustavah.ru/wp-content/uploads/2012/12/%D0%9B%D0%B5%D1%87%D0%B5%D0%B1%D0%BD%D0%B0%D1%8F-%D1%84%D0%B8%D0%B7%D0%BA%D1%83%D0%BB%D1%8C%D1%82%D1%83%D1%80%D0%B0-%D0%BF%D1%80%D0%B8-%D0%B0%D1%80%D1%82%D1%80%D0%BE%D0%B7%D0%B5-300x198.jpg"/>
          <p:cNvPicPr>
            <a:picLocks noChangeAspect="1" noChangeArrowheads="1"/>
          </p:cNvPicPr>
          <p:nvPr userDrawn="1"/>
        </p:nvPicPr>
        <p:blipFill>
          <a:blip r:embed="rId3" cstate="print"/>
          <a:srcRect b="-2594"/>
          <a:stretch>
            <a:fillRect/>
          </a:stretch>
        </p:blipFill>
        <p:spPr bwMode="auto">
          <a:xfrm>
            <a:off x="107504" y="1988840"/>
            <a:ext cx="2007840" cy="1390616"/>
          </a:xfrm>
          <a:prstGeom prst="rect">
            <a:avLst/>
          </a:prstGeom>
          <a:noFill/>
        </p:spPr>
      </p:pic>
      <p:pic>
        <p:nvPicPr>
          <p:cNvPr id="11" name="Picture 18" descr="http://spbmy.ru/img/news/08/16082.jpg"/>
          <p:cNvPicPr>
            <a:picLocks noChangeAspect="1" noChangeArrowheads="1"/>
          </p:cNvPicPr>
          <p:nvPr userDrawn="1"/>
        </p:nvPicPr>
        <p:blipFill>
          <a:blip r:embed="rId4" cstate="print"/>
          <a:srcRect l="4284" r="5755"/>
          <a:stretch>
            <a:fillRect/>
          </a:stretch>
        </p:blipFill>
        <p:spPr bwMode="auto">
          <a:xfrm>
            <a:off x="107504" y="3573016"/>
            <a:ext cx="2016224" cy="1466345"/>
          </a:xfrm>
          <a:prstGeom prst="rect">
            <a:avLst/>
          </a:prstGeom>
          <a:noFill/>
        </p:spPr>
      </p:pic>
      <p:pic>
        <p:nvPicPr>
          <p:cNvPr id="12" name="Picture 2" descr="http://petrushki.net/uploads/posts/2011-11/1322405932_petrushki.net_fizkultura-posle-rodov.-vosstanovlenie.jpg"/>
          <p:cNvPicPr>
            <a:picLocks noChangeAspect="1" noChangeArrowheads="1"/>
          </p:cNvPicPr>
          <p:nvPr userDrawn="1"/>
        </p:nvPicPr>
        <p:blipFill>
          <a:blip r:embed="rId5" cstate="print"/>
          <a:srcRect t="6276"/>
          <a:stretch>
            <a:fillRect/>
          </a:stretch>
        </p:blipFill>
        <p:spPr bwMode="auto">
          <a:xfrm>
            <a:off x="107504" y="5229200"/>
            <a:ext cx="2016224" cy="139160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 userDrawn="1"/>
        </p:nvSpPr>
        <p:spPr>
          <a:xfrm>
            <a:off x="0" y="0"/>
            <a:ext cx="107504" cy="685800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2123728" y="0"/>
            <a:ext cx="107504" cy="685800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5599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963FF-2E9E-48FB-9BB3-52CF919B2A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14B2-D5DF-497C-B2E1-73095A8617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290" name="Picture 2" descr="http://petrushki.net/uploads/posts/2011-11/1322405932_petrushki.net_fizkultura-posle-rodov.-vosstanovlenie.jpg"/>
          <p:cNvPicPr>
            <a:picLocks noChangeAspect="1" noChangeArrowheads="1"/>
          </p:cNvPicPr>
          <p:nvPr userDrawn="1"/>
        </p:nvPicPr>
        <p:blipFill>
          <a:blip r:embed="rId2" cstate="print"/>
          <a:srcRect t="6276"/>
          <a:stretch>
            <a:fillRect/>
          </a:stretch>
        </p:blipFill>
        <p:spPr bwMode="auto">
          <a:xfrm>
            <a:off x="179512" y="116632"/>
            <a:ext cx="3059832" cy="2150858"/>
          </a:xfrm>
          <a:prstGeom prst="rect">
            <a:avLst/>
          </a:prstGeom>
          <a:noFill/>
        </p:spPr>
      </p:pic>
      <p:pic>
        <p:nvPicPr>
          <p:cNvPr id="12296" name="Picture 8" descr="http://o-sustavah.ru/wp-content/uploads/2012/12/%D0%9B%D0%B5%D1%87%D0%B5%D0%B1%D0%BD%D0%B0%D1%8F-%D1%84%D0%B8%D0%B7%D0%BA%D1%83%D0%BB%D1%8C%D1%82%D1%83%D1%80%D0%B0-%D0%BF%D1%80%D0%B8-%D0%B0%D1%80%D1%82%D1%80%D0%BE%D0%B7%D0%B5-300x198.jpg"/>
          <p:cNvPicPr>
            <a:picLocks noChangeAspect="1" noChangeArrowheads="1"/>
          </p:cNvPicPr>
          <p:nvPr userDrawn="1"/>
        </p:nvPicPr>
        <p:blipFill>
          <a:blip r:embed="rId3" cstate="print"/>
          <a:srcRect b="-2594"/>
          <a:stretch>
            <a:fillRect/>
          </a:stretch>
        </p:blipFill>
        <p:spPr bwMode="auto">
          <a:xfrm>
            <a:off x="5796136" y="116632"/>
            <a:ext cx="3151495" cy="218270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 userDrawn="1"/>
        </p:nvSpPr>
        <p:spPr>
          <a:xfrm>
            <a:off x="0" y="5229200"/>
            <a:ext cx="9144000" cy="162880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298" name="Picture 10" descr="http://www.fisio.ru/images/2-2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620688"/>
            <a:ext cx="2406911" cy="432048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 userDrawn="1"/>
        </p:nvSpPr>
        <p:spPr>
          <a:xfrm>
            <a:off x="179512" y="2348880"/>
            <a:ext cx="3096344" cy="504056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5796136" y="2348880"/>
            <a:ext cx="3168352" cy="504056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2302" name="Picture 14" descr="http://informing.ru/uploads/posts/2013-09/1378882299_fizku.jpg"/>
          <p:cNvPicPr>
            <a:picLocks noChangeAspect="1" noChangeArrowheads="1"/>
          </p:cNvPicPr>
          <p:nvPr userDrawn="1"/>
        </p:nvPicPr>
        <p:blipFill>
          <a:blip r:embed="rId5" cstate="print"/>
          <a:srcRect l="8491" r="8350"/>
          <a:stretch>
            <a:fillRect/>
          </a:stretch>
        </p:blipFill>
        <p:spPr bwMode="auto">
          <a:xfrm>
            <a:off x="179512" y="2852936"/>
            <a:ext cx="3096344" cy="2304256"/>
          </a:xfrm>
          <a:prstGeom prst="rect">
            <a:avLst/>
          </a:prstGeom>
          <a:noFill/>
        </p:spPr>
      </p:pic>
      <p:pic>
        <p:nvPicPr>
          <p:cNvPr id="12306" name="Picture 18" descr="http://spbmy.ru/img/news/08/16082.jpg"/>
          <p:cNvPicPr>
            <a:picLocks noChangeAspect="1" noChangeArrowheads="1"/>
          </p:cNvPicPr>
          <p:nvPr userDrawn="1"/>
        </p:nvPicPr>
        <p:blipFill>
          <a:blip r:embed="rId6" cstate="print"/>
          <a:srcRect l="4284" r="5755"/>
          <a:stretch>
            <a:fillRect/>
          </a:stretch>
        </p:blipFill>
        <p:spPr bwMode="auto">
          <a:xfrm>
            <a:off x="5796136" y="2852936"/>
            <a:ext cx="3168352" cy="2304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241622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 userDrawn="1"/>
        </p:nvSpPr>
        <p:spPr>
          <a:xfrm>
            <a:off x="107504" y="0"/>
            <a:ext cx="2088232" cy="21602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 userDrawn="1"/>
        </p:nvSpPr>
        <p:spPr>
          <a:xfrm>
            <a:off x="0" y="6597352"/>
            <a:ext cx="2123728" cy="260648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 userDrawn="1"/>
        </p:nvSpPr>
        <p:spPr>
          <a:xfrm>
            <a:off x="107504" y="5013176"/>
            <a:ext cx="2088232" cy="21602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107504" y="3356992"/>
            <a:ext cx="2088232" cy="21602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107504" y="1772816"/>
            <a:ext cx="2088232" cy="216024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414B2-D5DF-497C-B2E1-73095A8617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124" name="AutoShape 4" descr="http://fizkult-frunz.ru/news/images/logocentr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07504" y="0"/>
            <a:ext cx="2016224" cy="68580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9" name="Picture 14" descr="http://informing.ru/uploads/posts/2013-09/1378882299_fizku.jpg"/>
          <p:cNvPicPr>
            <a:picLocks noChangeAspect="1" noChangeArrowheads="1"/>
          </p:cNvPicPr>
          <p:nvPr userDrawn="1"/>
        </p:nvPicPr>
        <p:blipFill>
          <a:blip r:embed="rId2" cstate="print"/>
          <a:srcRect l="8491" r="8350"/>
          <a:stretch>
            <a:fillRect/>
          </a:stretch>
        </p:blipFill>
        <p:spPr bwMode="auto">
          <a:xfrm>
            <a:off x="107504" y="260648"/>
            <a:ext cx="2016224" cy="1500445"/>
          </a:xfrm>
          <a:prstGeom prst="rect">
            <a:avLst/>
          </a:prstGeom>
          <a:noFill/>
        </p:spPr>
      </p:pic>
      <p:pic>
        <p:nvPicPr>
          <p:cNvPr id="10" name="Picture 8" descr="http://o-sustavah.ru/wp-content/uploads/2012/12/%D0%9B%D0%B5%D1%87%D0%B5%D0%B1%D0%BD%D0%B0%D1%8F-%D1%84%D0%B8%D0%B7%D0%BA%D1%83%D0%BB%D1%8C%D1%82%D1%83%D1%80%D0%B0-%D0%BF%D1%80%D0%B8-%D0%B0%D1%80%D1%82%D1%80%D0%BE%D0%B7%D0%B5-300x198.jpg"/>
          <p:cNvPicPr>
            <a:picLocks noChangeAspect="1" noChangeArrowheads="1"/>
          </p:cNvPicPr>
          <p:nvPr userDrawn="1"/>
        </p:nvPicPr>
        <p:blipFill>
          <a:blip r:embed="rId3" cstate="print"/>
          <a:srcRect b="-2594"/>
          <a:stretch>
            <a:fillRect/>
          </a:stretch>
        </p:blipFill>
        <p:spPr bwMode="auto">
          <a:xfrm>
            <a:off x="107504" y="1988840"/>
            <a:ext cx="2007840" cy="1390616"/>
          </a:xfrm>
          <a:prstGeom prst="rect">
            <a:avLst/>
          </a:prstGeom>
          <a:noFill/>
        </p:spPr>
      </p:pic>
      <p:pic>
        <p:nvPicPr>
          <p:cNvPr id="11" name="Picture 18" descr="http://spbmy.ru/img/news/08/16082.jpg"/>
          <p:cNvPicPr>
            <a:picLocks noChangeAspect="1" noChangeArrowheads="1"/>
          </p:cNvPicPr>
          <p:nvPr userDrawn="1"/>
        </p:nvPicPr>
        <p:blipFill>
          <a:blip r:embed="rId4" cstate="print"/>
          <a:srcRect l="4284" r="5755"/>
          <a:stretch>
            <a:fillRect/>
          </a:stretch>
        </p:blipFill>
        <p:spPr bwMode="auto">
          <a:xfrm>
            <a:off x="107504" y="3573016"/>
            <a:ext cx="2016224" cy="1466345"/>
          </a:xfrm>
          <a:prstGeom prst="rect">
            <a:avLst/>
          </a:prstGeom>
          <a:noFill/>
        </p:spPr>
      </p:pic>
      <p:pic>
        <p:nvPicPr>
          <p:cNvPr id="12" name="Picture 2" descr="http://petrushki.net/uploads/posts/2011-11/1322405932_petrushki.net_fizkultura-posle-rodov.-vosstanovlenie.jpg"/>
          <p:cNvPicPr>
            <a:picLocks noChangeAspect="1" noChangeArrowheads="1"/>
          </p:cNvPicPr>
          <p:nvPr userDrawn="1"/>
        </p:nvPicPr>
        <p:blipFill>
          <a:blip r:embed="rId5" cstate="print"/>
          <a:srcRect t="6276"/>
          <a:stretch>
            <a:fillRect/>
          </a:stretch>
        </p:blipFill>
        <p:spPr bwMode="auto">
          <a:xfrm>
            <a:off x="107504" y="5229200"/>
            <a:ext cx="2016224" cy="1391604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 userDrawn="1"/>
        </p:nvSpPr>
        <p:spPr>
          <a:xfrm>
            <a:off x="0" y="0"/>
            <a:ext cx="107504" cy="6858000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 userDrawn="1"/>
        </p:nvSpPr>
        <p:spPr>
          <a:xfrm>
            <a:off x="2123728" y="0"/>
            <a:ext cx="107504" cy="6858000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3527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963FF-2E9E-48FB-9BB3-52CF919B2A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414B2-D5DF-497C-B2E1-73095A8617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191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963FF-2E9E-48FB-9BB3-52CF919B2A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414B2-D5DF-497C-B2E1-73095A8617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179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963FF-2E9E-48FB-9BB3-52CF919B2AA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23.06.2017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414B2-D5DF-497C-B2E1-73095A8617D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1478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&#1040;&#1085;&#1082;&#1077;&#1090;&#1072;%20&#1076;&#1083;&#1103;%20&#1074;&#1086;&#1089;&#1087;&#1080;&#1090;&#1072;&#1090;&#1077;&#1083;&#1077;&#1081;.docx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&#1063;&#1090;&#1086;&#1073;&#1099;%20&#1090;&#1077;&#1083;&#1086;%20&#1080;%20&#1076;&#1091;&#1096;&#1072;%20(&#1084;&#1080;&#1085;&#1091;&#1089;&#1086;&#1074;&#1082;&#1072;).mp3" TargetMode="External"/><Relationship Id="rId3" Type="http://schemas.openxmlformats.org/officeDocument/2006/relationships/hyperlink" Target="&#1079;&#1072;&#1082;&#1072;&#1083;&#1103;&#1081;&#1089;&#1103;,%20&#1077;&#1089;&#1083;&#1080;%20&#1093;&#1086;&#1095;&#1077;&#1096;&#1100;%20&#1073;&#1099;&#1090;&#1100;%20&#1079;&#1076;&#1086;&#1088;&#1086;&#1074;%20(&#1084;&#1080;&#1085;&#1091;&#1089;&#1086;&#1074;&#1082;&#1072;).mp3" TargetMode="External"/><Relationship Id="rId7" Type="http://schemas.openxmlformats.org/officeDocument/2006/relationships/hyperlink" Target="&#1058;&#1088;&#1091;&#1089;%20&#1085;&#1077;%20&#1080;&#1075;&#1088;&#1072;&#1077;&#1090;%20&#1074;%20&#1093;&#1086;&#1082;&#1082;&#1077;&#1081;%20(&#1084;&#1080;&#1085;&#1091;&#1089;&#1086;&#1074;&#1082;&#1072;).mp3" TargetMode="External"/><Relationship Id="rId2" Type="http://schemas.openxmlformats.org/officeDocument/2006/relationships/hyperlink" Target="&#1042;&#1099;&#1089;&#1086;&#1090;&#1089;&#1082;&#1080;&#1081;%20&#1059;&#1090;&#1088;&#1077;&#1085;&#1085;&#1103;%20&#1075;&#1080;&#1084;&#1085;&#1072;&#1089;&#1090;&#1080;&#1082;&#1072;%20(&#1084;&#1080;&#1085;&#1089;&#1086;&#1074;&#1082;&#1072;).mp3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&#1088;&#1077;&#1077;&#1090;%20&#1074;%20&#1074;&#1099;&#1096;&#1080;&#1085;&#1077;.%20&#1054;&#1083;&#1080;&#1084;&#1087;&#1080;&#1072;&#1076;&#1072;%201980%20&#1080;%202014%20(&#1084;&#1080;&#1085;&#1089;&#1086;&#1074;&#1082;&#1072;).mp3" TargetMode="External"/><Relationship Id="rId5" Type="http://schemas.openxmlformats.org/officeDocument/2006/relationships/hyperlink" Target="&#1054;&#1083;&#1077;,&#1054;&#1083;&#1077;,%20&#1054;&#1083;&#1077;.%20&#1056;&#1086;&#1089;&#1089;&#1080;&#1103;,%20&#1074;&#1087;&#1077;&#1088;&#1077;&#1076;.mp3" TargetMode="External"/><Relationship Id="rId4" Type="http://schemas.openxmlformats.org/officeDocument/2006/relationships/hyperlink" Target="&#1047;&#1072;&#1088;&#1103;&#1076;&#1082;&#1072;%20&#1076;&#1083;&#1103;%20&#1093;&#1074;&#1086;&#1089;&#1090;&#1072;.mp3" TargetMode="External"/><Relationship Id="rId9" Type="http://schemas.openxmlformats.org/officeDocument/2006/relationships/hyperlink" Target="&#1069;&#1090;&#1072;&#1083;&#1086;&#1085;%20&#1058;&#1099;%20&#1074;&#1077;&#1076;&#1077;&#1096;&#1100;%20&#1079;&#1076;&#1086;&#1088;&#1086;&#1074;&#1099;&#1081;%20&#1086;&#1073;&#1088;&#1072;&#1079;%20&#1078;&#1080;&#1079;&#1085;&#1080;%20(&#1084;&#1080;&#1085;&#1091;&#1089;&#1086;&#1074;&#1082;&#1072;).mp3" TargetMode="Externa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5000"/>
          <a:stretch/>
        </p:blipFill>
        <p:spPr bwMode="auto">
          <a:xfrm>
            <a:off x="0" y="0"/>
            <a:ext cx="916205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95536" y="404664"/>
            <a:ext cx="8280920" cy="597666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95753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МДОУ «Детский сад № 50»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Педагогический совет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«Совершенствование взаимодействия коллектива ДОУ и семьи с целью эффективного решения задач физического воспитания и оздоровления дошкольников, поиска оптимальных форм работы с родителями в условиях реализации ООП ДО в соответствии с ФГОС ДО»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1\Desktop\Юля\people-vector_13358950036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445224"/>
            <a:ext cx="2571750" cy="111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987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-8538"/>
            <a:ext cx="91598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63" y="191683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556792"/>
            <a:ext cx="9144000" cy="5301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C:\Users\1\Desktop\Юля\рр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0773"/>
            <a:ext cx="99060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1\Desktop\Юля\people-vector_1335895003614птт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0"/>
            <a:ext cx="9048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1\Desktop\Юля\people-vector_1335895003614кенкнываа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473"/>
            <a:ext cx="3124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57158" y="1857364"/>
            <a:ext cx="8143932" cy="44291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857364"/>
            <a:ext cx="800102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1643050"/>
            <a:ext cx="91440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4.На что, на Ваш взгляд, должны обращать внимание семья и детский сад, заботясь о здоровье и физическом развитии ребёнка?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Соблюдение режима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Рациональное, калорийное питание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Полноценный сон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Достаточное пребывание на свежем воздухе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Здоровая, гигиеническая среда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100%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Благоприятная психологическая атмосфера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Наличие спортивных и детских площадок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Физкультурные занятия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Закаливающие мероприятия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5286380" y="2428868"/>
            <a:ext cx="571504" cy="2928958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381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-8538"/>
            <a:ext cx="91598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63" y="191683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556792"/>
            <a:ext cx="9144000" cy="5301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C:\Users\1\Desktop\Юля\рр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0773"/>
            <a:ext cx="99060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1\Desktop\Юля\people-vector_1335895003614птт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0"/>
            <a:ext cx="9048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1\Desktop\Юля\people-vector_1335895003614кенкнываа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473"/>
            <a:ext cx="3124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57158" y="1857364"/>
            <a:ext cx="8143932" cy="44291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857364"/>
            <a:ext cx="800102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164305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4282" y="1714488"/>
            <a:ext cx="8715436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50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5.Какие закаливающие процедуры, на Ваш взгляд, наиболее приемлемы для ребёнка?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50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Облегченная форма одежды для прогулок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14%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50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Облегченная одежда в группе (носки, короткий рукав</a:t>
            </a:r>
            <a:r>
              <a:rPr lang="ru-RU" sz="2000" baseline="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18%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50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Хождение босиком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8%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50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Систематическое проветривание группы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28%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50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Прогулка в любую погоду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14%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50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Полоскание горла водой комнатной температуры и ниже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4 %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50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Умывание лица, шеи, рук до локтя водой комнатной температуры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 14%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5000" algn="l"/>
              </a:tabLst>
            </a:pPr>
            <a:endParaRPr kumimoji="0" lang="ru-RU" sz="2000" b="0" i="0" u="none" strike="noStrike" cap="none" normalizeH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6.Знаете ли Вы, как укреплять здоровье ребёнка?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     - 86%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Нет   - 0%           Частично  -14%</a:t>
            </a: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7.Нужна ли Вам помощь в этом детского сада?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   - 52 %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Нет    - 22%           Частично  -  26 %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50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381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-8538"/>
            <a:ext cx="91598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63" y="191683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556792"/>
            <a:ext cx="9144000" cy="5301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C:\Users\1\Desktop\Юля\рр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0773"/>
            <a:ext cx="99060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1\Desktop\Юля\people-vector_1335895003614птт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0"/>
            <a:ext cx="9048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1\Desktop\Юля\people-vector_1335895003614кенкнываа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473"/>
            <a:ext cx="3124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57158" y="1857364"/>
            <a:ext cx="8143932" cy="44291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642919"/>
            <a:ext cx="842968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Какая именно помощь нужна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информация в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детском саду о здоровье (здоровое питание, режим дня, привитие КГН);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физкультурные занятия;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правильная организация закаливающих процедур;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физическое воспитание;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соблюдение режима;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подвижные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можно играть;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прогулки.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164305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4282" y="1714488"/>
            <a:ext cx="87154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5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50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381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-8538"/>
            <a:ext cx="91598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63" y="191683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556792"/>
            <a:ext cx="9144000" cy="5301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C:\Users\1\Desktop\Юля\рр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0773"/>
            <a:ext cx="99060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1\Desktop\Юля\people-vector_1335895003614птт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0"/>
            <a:ext cx="9048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1\Desktop\Юля\people-vector_1335895003614кенкнываа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473"/>
            <a:ext cx="3124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57158" y="1857364"/>
            <a:ext cx="8143932" cy="44291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642919"/>
            <a:ext cx="842968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  <a:hlinkClick r:id="rId6" action="ppaction://hlinkfile"/>
              </a:rPr>
              <a:t>Анкета для воспитателей.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  <a:hlinkClick r:id="rId6" action="ppaction://hlinkfile"/>
              </a:rPr>
              <a:t>docx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28596" y="1857364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4282" y="1714488"/>
            <a:ext cx="87154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5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50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381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-8538"/>
            <a:ext cx="91598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76303406"/>
              </p:ext>
            </p:extLst>
          </p:nvPr>
        </p:nvGraphicFramePr>
        <p:xfrm>
          <a:off x="611560" y="1628776"/>
          <a:ext cx="8103811" cy="47402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50323"/>
                <a:gridCol w="4434343"/>
                <a:gridCol w="950323"/>
                <a:gridCol w="950323"/>
                <a:gridCol w="818499"/>
              </a:tblGrid>
              <a:tr h="544063"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Профессиональные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умения воспитателя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</a:t>
                      </a:r>
                      <a:r>
                        <a:rPr lang="ru-RU" sz="1600" dirty="0" err="1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сформированности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27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08812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условий для различных видов двигательной активности детей в соответствии с их возрастными и индивидуальными особенностями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2541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Индивидуальный подход к детям в организации занятий и подвижных игр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2541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условий для творческого самовыражения детей в процессе физической деятельности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6907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 разнообразных форм оздоровления и укрепления здоровья дошкольников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72541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Регулярное и своевременное информирование родителей о физическом развитии их детей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077" name="Picture 5" descr="C:\Users\1\Desktop\Юля\рр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0773"/>
            <a:ext cx="99060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1\Desktop\Юля\people-vector_1335895003614птт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0"/>
            <a:ext cx="9048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1\Desktop\Юля\people-vector_1335895003614кенкнываа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473"/>
            <a:ext cx="3124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57158" y="1857364"/>
            <a:ext cx="8143932" cy="44291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28596" y="1857364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14282" y="1714488"/>
            <a:ext cx="87154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5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350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289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0" y="5373216"/>
            <a:ext cx="9144000" cy="1181993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Georgia" pitchFamily="18" charset="0"/>
              </a:rPr>
              <a:t>Что? Где? Когда?</a:t>
            </a:r>
            <a:endParaRPr lang="ru-RU" sz="54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59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268760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ru-RU" dirty="0" smtClean="0">
              <a:solidFill>
                <a:srgbClr val="4BACC6">
                  <a:lumMod val="50000"/>
                </a:srgbClr>
              </a:solidFill>
              <a:latin typeface="Georgia" pitchFamily="18" charset="0"/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620688"/>
            <a:ext cx="6120680" cy="561662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 1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Неоспоримо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 основная задача детского сада - подготовить ребенка к самостоятельной жизни, дав ему для этого необходимые знания, умения, навыки, воспитав определенные привычки.  Однако одним из главных и основных показателей будущих воспитанников является именно  этот. Назовите его или их и обоснуйте ответ.</a:t>
            </a:r>
            <a:endParaRPr lang="ru-RU" sz="2400" i="1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197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268760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ru-RU" dirty="0" smtClean="0">
              <a:solidFill>
                <a:srgbClr val="4BACC6">
                  <a:lumMod val="50000"/>
                </a:srgbClr>
              </a:solidFill>
              <a:latin typeface="Georgia" pitchFamily="18" charset="0"/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48134" y="692696"/>
            <a:ext cx="6272337" cy="561662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 2</a:t>
            </a:r>
          </a:p>
          <a:p>
            <a:pPr marL="457200" algn="ctr"/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такое </a:t>
            </a:r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здоровьесберегающая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технология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»?</a:t>
            </a:r>
            <a:endParaRPr lang="ru-RU" sz="2400" i="1" dirty="0">
              <a:solidFill>
                <a:srgbClr val="00206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418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268760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ru-RU" dirty="0" smtClean="0">
              <a:solidFill>
                <a:srgbClr val="4BACC6">
                  <a:lumMod val="50000"/>
                </a:srgbClr>
              </a:solidFill>
              <a:latin typeface="Georgia" pitchFamily="18" charset="0"/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48135" y="692696"/>
            <a:ext cx="6120680" cy="561662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 3</a:t>
            </a:r>
          </a:p>
          <a:p>
            <a:pPr marL="457200" algn="ctr"/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Назовите виды</a:t>
            </a:r>
          </a:p>
          <a:p>
            <a:pPr marL="457200"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здоровьесберегающих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технологий</a:t>
            </a:r>
            <a:endParaRPr lang="ru-RU" sz="2400" b="1" i="1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93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268760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ru-RU" baseline="0" dirty="0" smtClean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marL="342900" indent="-342900">
              <a:buNone/>
            </a:pPr>
            <a:endParaRPr lang="ru-RU" baseline="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620688"/>
            <a:ext cx="6120680" cy="561662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для всех команд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формы работы с родителями по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укреплению здоровья детей и снижению </a:t>
            </a:r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заболеваемости.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133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4756"/>
          <a:stretch/>
        </p:blipFill>
        <p:spPr bwMode="auto">
          <a:xfrm>
            <a:off x="-27486" y="2658"/>
            <a:ext cx="9171485" cy="6856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0"/>
            <a:ext cx="7740352" cy="6857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 descr="C:\Users\1\Desktop\Юля\Дети_рисунок_Салифова_ТВен6ег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485" y="2112267"/>
            <a:ext cx="2400300" cy="474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500042"/>
            <a:ext cx="8463884" cy="5193741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ЦЕЛЬ: 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повышение уровня работы  с родителями</a:t>
            </a:r>
          </a:p>
          <a:p>
            <a:endParaRPr lang="ru-RU" dirty="0"/>
          </a:p>
        </p:txBody>
      </p:sp>
      <p:pic>
        <p:nvPicPr>
          <p:cNvPr id="7" name="Picture 2" descr="http://mayachok205nt.ucoz.ru/_nw/14/0686388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1285860"/>
            <a:ext cx="6500857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1420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268760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ru-RU" baseline="0" dirty="0" smtClean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marL="342900" indent="-342900">
              <a:buNone/>
            </a:pPr>
            <a:endParaRPr lang="ru-RU" baseline="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908720"/>
            <a:ext cx="6192688" cy="54006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Блиц – вопрос 4</a:t>
            </a:r>
            <a:endParaRPr lang="ru-RU" sz="1600" i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Что, согласно лозунгу, является залогом здоровья? </a:t>
            </a:r>
            <a:endParaRPr lang="ru-RU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называется наука о здоровье? </a:t>
            </a:r>
            <a:endParaRPr lang="ru-RU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какое время года лучше всего начинать закаливание? </a:t>
            </a:r>
            <a:endParaRPr lang="ru-RU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892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268760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ru-RU" baseline="0" dirty="0" smtClean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marL="342900" indent="-342900">
              <a:buNone/>
            </a:pPr>
            <a:endParaRPr lang="ru-RU" baseline="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908720"/>
            <a:ext cx="6192688" cy="54006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24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Блиц – вопрос 5</a:t>
            </a:r>
            <a:endParaRPr lang="ru-RU" sz="1600" i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1.Листья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какого растения используются при ушибе?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2.Сок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какого растения используется вместо йода?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Назовите   комнатные цветы, которые приносят пользу и какую? </a:t>
            </a:r>
          </a:p>
        </p:txBody>
      </p:sp>
    </p:spTree>
    <p:extLst>
      <p:ext uri="{BB962C8B-B14F-4D97-AF65-F5344CB8AC3E}">
        <p14:creationId xmlns:p14="http://schemas.microsoft.com/office/powerpoint/2010/main" xmlns="" val="347049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268760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ru-RU" baseline="0" dirty="0" smtClean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marL="342900" indent="-342900">
              <a:buNone/>
            </a:pPr>
            <a:endParaRPr lang="ru-RU" baseline="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908720"/>
            <a:ext cx="6192688" cy="54006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6</a:t>
            </a:r>
          </a:p>
          <a:p>
            <a:pPr algn="ctr">
              <a:spcAft>
                <a:spcPts val="0"/>
              </a:spcAft>
            </a:pP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Предлагаем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поиграть с нами в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игру</a:t>
            </a: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«Волшебный мешочек».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собрали в мешочек различные предметы. Какой вид оздоровления в детском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саду</a:t>
            </a: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они отражают?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834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268760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ru-RU" baseline="0" dirty="0" smtClean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marL="342900" indent="-342900">
              <a:buNone/>
            </a:pPr>
            <a:endParaRPr lang="ru-RU" baseline="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908720"/>
            <a:ext cx="6192688" cy="54006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Вопрос 7</a:t>
            </a: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Волшебное превращение”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Перед вами стоит предмет – стул. Как его превратить в средство физического воспитания? (Использовать как предмет при выполнении физических упражнений: составить комплекс упражнений со стулом или станцевать танец с использованием этого предмета).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spcAft>
                <a:spcPts val="0"/>
              </a:spcAft>
              <a:buFont typeface="+mj-lt"/>
              <a:buAutoNum type="arabicPeriod"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6418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268760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ru-RU" baseline="0" dirty="0" smtClean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  <a:p>
            <a:pPr marL="342900" indent="-342900">
              <a:buNone/>
            </a:pPr>
            <a:endParaRPr lang="ru-RU" baseline="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908720"/>
            <a:ext cx="6192688" cy="54006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Мастер – класс для всех!</a:t>
            </a:r>
          </a:p>
          <a:p>
            <a:r>
              <a:rPr lang="ru-RU" sz="2000" b="1" dirty="0" smtClean="0"/>
              <a:t> </a:t>
            </a:r>
            <a:endParaRPr lang="ru-RU" sz="2000" dirty="0"/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вами простые предметы и бросовый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материал.  За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минуты вы должны придумать или смастерить из них нетрадиционное физкультурное оборудование. Чья команда окажется оригинальнее и эстетичнее в выполнении работы –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награждается дополнительными двумя баллами.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ctr">
              <a:spcAft>
                <a:spcPts val="0"/>
              </a:spcAft>
              <a:buFont typeface="+mj-lt"/>
              <a:buAutoNum type="arabicPeriod"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909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268760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ru-RU" dirty="0" smtClean="0">
              <a:solidFill>
                <a:srgbClr val="4BACC6">
                  <a:lumMod val="50000"/>
                </a:srgbClr>
              </a:solidFill>
              <a:latin typeface="Georgia" pitchFamily="18" charset="0"/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908720"/>
            <a:ext cx="6192688" cy="54006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10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Черный ящик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мячом круги катаю,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Взад – вперед его гоняют. 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 поглажу я ладошку. 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Будто я сметаю крошку.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сожму его немножко,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сжимает лапу кошка.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Каждым пальцем мяч прижму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другой рукой начну.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670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268760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ru-RU" dirty="0" smtClean="0">
              <a:solidFill>
                <a:srgbClr val="4BACC6">
                  <a:lumMod val="50000"/>
                </a:srgbClr>
              </a:solidFill>
              <a:latin typeface="Georgia" pitchFamily="18" charset="0"/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908720"/>
            <a:ext cx="6192688" cy="54006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9</a:t>
            </a:r>
          </a:p>
          <a:p>
            <a:pPr algn="ctr"/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Черный ящик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черном ящике предмет, который у сибирских шаманов олицетворял строение мира.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lnSpc>
                <a:spcPct val="107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Что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же это?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00206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925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268760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ru-RU" dirty="0" smtClean="0">
              <a:solidFill>
                <a:srgbClr val="4BACC6">
                  <a:lumMod val="50000"/>
                </a:srgbClr>
              </a:solidFill>
              <a:latin typeface="Georgia" pitchFamily="18" charset="0"/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908720"/>
            <a:ext cx="6192688" cy="54006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10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527300" algn="l"/>
              </a:tabLs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Какой бытовой прибор можно превратить в тренажер для закаливания, как эффективный  способ выработки устойчивости к сквознякам и как его правильно использовать?</a:t>
            </a: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412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1268760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endParaRPr lang="ru-RU" dirty="0" smtClean="0">
              <a:solidFill>
                <a:srgbClr val="4BACC6">
                  <a:lumMod val="50000"/>
                </a:srgbClr>
              </a:solidFill>
              <a:latin typeface="Georgia" pitchFamily="18" charset="0"/>
            </a:endParaRPr>
          </a:p>
          <a:p>
            <a:pPr marL="342900" indent="-342900"/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260648"/>
            <a:ext cx="6336704" cy="604867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Угадай мелодию!</a:t>
            </a:r>
            <a:endParaRPr lang="ru-RU" sz="24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action="ppaction://hlinkfile"/>
              </a:rPr>
              <a:t>Высотский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action="ppaction://hlinkfile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action="ppaction://hlinkfile"/>
              </a:rPr>
              <a:t>Утрення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action="ppaction://hlinkfile"/>
              </a:rPr>
              <a:t> гимнастика (минсовка).mp3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527300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 action="ppaction://hlinkfile"/>
              </a:rPr>
              <a:t>закаляйся, если хочешь быть здоров (минусовка).mp3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527300" algn="l"/>
              </a:tabLs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 action="ppaction://hlinkfile"/>
              </a:rPr>
              <a:t>Зарядка для хвоста.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 action="ppaction://hlinkfile"/>
              </a:rPr>
              <a:t>mp3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527300" algn="l"/>
              </a:tabLst>
            </a:pPr>
            <a:r>
              <a:rPr lang="ru-RU" sz="2400" dirty="0" err="1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 action="ppaction://hlinkfile"/>
              </a:rPr>
              <a:t>Оле,Оле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 action="ppaction://hlinkfile"/>
              </a:rPr>
              <a:t>, Оле. Россия, вперед.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 action="ppaction://hlinkfile"/>
              </a:rPr>
              <a:t>mp3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527300" algn="l"/>
              </a:tabLs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 action="ppaction://hlinkfile"/>
              </a:rPr>
              <a:t>реет в вышине. Олимпиада 1980 и 2014 (минсовка).mp3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527300" algn="l"/>
              </a:tabLs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 action="ppaction://hlinkfile"/>
              </a:rPr>
              <a:t>Трус не играет в хоккей (минусовка).mp3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527300" algn="l"/>
              </a:tabLs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 action="ppaction://hlinkfile"/>
              </a:rPr>
              <a:t>Чтобы тело и душа (минусовка).mp3</a:t>
            </a:r>
            <a:endParaRPr lang="ru-RU" sz="2400" dirty="0" smtClean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527300" algn="l"/>
              </a:tabLst>
            </a:pPr>
            <a:r>
              <a:rPr lang="ru-RU" sz="2400" dirty="0" smtClean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9" action="ppaction://hlinkfile"/>
              </a:rPr>
              <a:t>Эталон Ты ведешь здоровый образ жизни (минусовка).mp3</a:t>
            </a: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182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ебусы здор 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0"/>
            <a:ext cx="68580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143372" y="1714489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Georgia" pitchFamily="18" charset="0"/>
              </a:rPr>
              <a:t>гигиена</a:t>
            </a:r>
            <a:endParaRPr lang="ru-RU" sz="3200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7686" y="4429132"/>
            <a:ext cx="1784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питание</a:t>
            </a:r>
            <a:endParaRPr lang="ru-RU" sz="3200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6182" y="6000768"/>
            <a:ext cx="26292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Georgia" pitchFamily="18" charset="0"/>
              </a:rPr>
              <a:t>закаливание</a:t>
            </a:r>
            <a:endParaRPr lang="ru-RU" sz="3200" dirty="0">
              <a:solidFill>
                <a:srgbClr val="00B05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5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-8538"/>
            <a:ext cx="91598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63" y="191683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556792"/>
            <a:ext cx="9144000" cy="5301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ru-RU" dirty="0" smtClean="0"/>
              <a:t> </a:t>
            </a:r>
          </a:p>
        </p:txBody>
      </p:sp>
      <p:pic>
        <p:nvPicPr>
          <p:cNvPr id="3077" name="Picture 5" descr="C:\Users\1\Desktop\Юля\рр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0773"/>
            <a:ext cx="99060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1\Desktop\Юля\people-vector_1335895003614птт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0"/>
            <a:ext cx="9048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1\Desktop\Юля\people-vector_1335895003614кенкнываа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473"/>
            <a:ext cx="3124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57158" y="1857364"/>
            <a:ext cx="8143932" cy="44291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осознать проблемы современной семьи, воспитывающей дошкольника;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способствовать поиску и освоению новых подходов в работе с родителями по физическому воспитания детей;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закрепить теоретические знания и практические навыки педагогов   с целью эффективного решения задач физического воспитания и оздоровления дошкольников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381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znatok.grodno.by/physics_7/files/picture/reb.ht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0"/>
            <a:ext cx="6786578" cy="2285992"/>
          </a:xfrm>
          <a:prstGeom prst="rect">
            <a:avLst/>
          </a:prstGeom>
          <a:noFill/>
        </p:spPr>
      </p:pic>
      <p:pic>
        <p:nvPicPr>
          <p:cNvPr id="2054" name="Picture 6" descr="https://im0-tub-ru.yandex.net/i?id=bb5726ca24dd86e81d71d59c2a00fe19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428868"/>
            <a:ext cx="6858016" cy="2143140"/>
          </a:xfrm>
          <a:prstGeom prst="rect">
            <a:avLst/>
          </a:prstGeom>
          <a:noFill/>
        </p:spPr>
      </p:pic>
      <p:pic>
        <p:nvPicPr>
          <p:cNvPr id="2056" name="Picture 8" descr="https://im0-tub-ru.yandex.net/i?id=bf5f972e7ae9c8b19945d1b265d357f8-l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4714884"/>
            <a:ext cx="6353175" cy="18859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643438" y="1785926"/>
            <a:ext cx="1899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Georgia" pitchFamily="18" charset="0"/>
              </a:rPr>
              <a:t>здоровье</a:t>
            </a:r>
            <a:endParaRPr lang="ru-RU" sz="3200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00760" y="428625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Georgia" pitchFamily="18" charset="0"/>
              </a:rPr>
              <a:t>физкультура</a:t>
            </a:r>
            <a:endParaRPr lang="ru-RU" sz="3200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29322" y="5929330"/>
            <a:ext cx="28536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Georgia" pitchFamily="18" charset="0"/>
              </a:rPr>
              <a:t>подтягивание</a:t>
            </a:r>
            <a:endParaRPr lang="ru-RU" sz="3200" dirty="0">
              <a:solidFill>
                <a:srgbClr val="00B05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8288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4756"/>
          <a:stretch/>
        </p:blipFill>
        <p:spPr bwMode="auto">
          <a:xfrm>
            <a:off x="-27486" y="2658"/>
            <a:ext cx="9171485" cy="6856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"/>
            <a:ext cx="9144000" cy="8572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Проблемное поле взаимодействия детского сада и современной семьи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1\Desktop\Юля\Дети_рисунок_Салифова_ТВен6ег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485" y="2112267"/>
            <a:ext cx="2400300" cy="474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500043"/>
            <a:ext cx="8463884" cy="1285884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8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1357298"/>
            <a:ext cx="6858048" cy="4643470"/>
          </a:xfrm>
          <a:prstGeom prst="rect">
            <a:avLst/>
          </a:prstGeom>
          <a:solidFill>
            <a:srgbClr val="FFE5E6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Говорят, обращаются, но не слышат друг друга, не откликаются….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Требуют ответственности от другого, но желают снять ответственность с себя…..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Критика превалирует, напряжение растет! Неизбежны жалобы и конфликты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420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4756"/>
          <a:stretch/>
        </p:blipFill>
        <p:spPr bwMode="auto">
          <a:xfrm>
            <a:off x="-27486" y="2658"/>
            <a:ext cx="9171485" cy="6856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"/>
            <a:ext cx="9144000" cy="8572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Проблемное поле взаимодействия детского сада и современной семьи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1\Desktop\Юля\Дети_рисунок_Салифова_ТВен6ег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485" y="2112267"/>
            <a:ext cx="2400300" cy="474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500043"/>
            <a:ext cx="8463884" cy="1285884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8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1071546"/>
            <a:ext cx="6858048" cy="5357850"/>
          </a:xfrm>
          <a:prstGeom prst="rect">
            <a:avLst/>
          </a:prstGeom>
          <a:solidFill>
            <a:srgbClr val="FFE5E6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низкий культурный уровень (общий и педагогический);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насыщение пространства семьи отрицательной информацией, неспособность контролировать её потоки;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доминирование в семье материальных ценностей над духовными;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перенос ответственности в воспитании ребенка на плечи детского сада;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пассивность в установлении контактов с образовательным учреждением </a:t>
            </a: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endParaRPr lang="ru-RU" sz="28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420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4756"/>
          <a:stretch/>
        </p:blipFill>
        <p:spPr bwMode="auto">
          <a:xfrm>
            <a:off x="-27486" y="2658"/>
            <a:ext cx="9171485" cy="6856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"/>
            <a:ext cx="9144000" cy="8572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Проблемное поле взаимодействия детского сада и современной семьи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1\Desktop\Юля\Дети_рисунок_Салифова_ТВен6ег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485" y="2112267"/>
            <a:ext cx="2400300" cy="474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500043"/>
            <a:ext cx="8463884" cy="1285884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28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1071546"/>
            <a:ext cx="6858048" cy="5357850"/>
          </a:xfrm>
          <a:prstGeom prst="rect">
            <a:avLst/>
          </a:prstGeom>
          <a:solidFill>
            <a:srgbClr val="FFE5E6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Родители: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отсутствие всестороннего внимания к ребенку, его физическому и интеллектуальному развитию;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отсутствие веры в способности ребенка;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пассивность в установлении разнообразных социокультурных контактов с семьей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endParaRPr lang="ru-RU" sz="28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420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-8538"/>
            <a:ext cx="91598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63" y="191683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556792"/>
            <a:ext cx="9144000" cy="5301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Установки ФГОС дошкольного образования:</a:t>
            </a: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Стремление к взаимодействию;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Стремление к сотрудничеству и сотворчеству, совместным проектам;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Стремление к открытости;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Стремление к диалогу, желание быть услышанными педагогами;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Усталость от декларативности в общении, желание перейти от слов к делу;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Стремление к пониманию связи «ребенок-мать», «ребенок-отец»</a:t>
            </a:r>
          </a:p>
          <a:p>
            <a:pPr>
              <a:buFont typeface="Wingdings" pitchFamily="2" charset="2"/>
              <a:buChar char="Ø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C:\Users\1\Desktop\Юля\рр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0773"/>
            <a:ext cx="99060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1\Desktop\Юля\people-vector_1335895003614птт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0"/>
            <a:ext cx="9048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1\Desktop\Юля\people-vector_1335895003614кенкнываа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473"/>
            <a:ext cx="3124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57158" y="1857364"/>
            <a:ext cx="8143932" cy="44291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381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-8538"/>
            <a:ext cx="91598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63" y="191683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556792"/>
            <a:ext cx="9144000" cy="5301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Установки ФГОС дошкольного образования:</a:t>
            </a: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«Семья и детский сад связаны формой преемственности, что обеспечивает непрерывность воспитания и обучения детей. Важным условием преемственности является установление доверительного контакта между семьей и детским садом, в ходе которого корректируется воспитательная позиция родителей и педагогов»</a:t>
            </a: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C:\Users\1\Desktop\Юля\рр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0773"/>
            <a:ext cx="99060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1\Desktop\Юля\people-vector_1335895003614птт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0"/>
            <a:ext cx="9048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1\Desktop\Юля\people-vector_1335895003614кенкнываа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473"/>
            <a:ext cx="3124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57158" y="1857364"/>
            <a:ext cx="8143932" cy="44291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381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-8538"/>
            <a:ext cx="915986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063" y="191683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556792"/>
            <a:ext cx="9144000" cy="53012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Picture 5" descr="C:\Users\1\Desktop\Юля\рр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0773"/>
            <a:ext cx="99060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1\Desktop\Юля\people-vector_1335895003614птт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0"/>
            <a:ext cx="904875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1\Desktop\Юля\people-vector_1335895003614кенкнывааа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473"/>
            <a:ext cx="3124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57158" y="1857364"/>
            <a:ext cx="8143932" cy="44291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857364"/>
            <a:ext cx="8001024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1.Часто ли, на Ваш взгляд, болеет Ваш ребенок?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6%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Да ; 94% -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2.Причины болезни: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Недостаточное физическое развитие -  8%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Недостаточное физическое воспитание ребенка в детском саду – 0%;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Недостаточное физическое воспитание в семье -0%;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то и другое –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6 %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Наследственность, предрасположенность -12%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4% уверены, что источником заболевания у детей являются вирусы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2%  - совершенно другое! </a:t>
            </a: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68 %  -  причин для заболеваемости нет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3.Знаете ли Вы физические показатели, по которым можете следить за правильным развитием ребенка?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Да – 80%                 Нет   - 0%             Частично – 20%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381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988</Words>
  <Application>Microsoft Office PowerPoint</Application>
  <PresentationFormat>Экран (4:3)</PresentationFormat>
  <Paragraphs>279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30</vt:i4>
      </vt:variant>
    </vt:vector>
  </HeadingPairs>
  <TitlesOfParts>
    <vt:vector size="34" baseType="lpstr">
      <vt:lpstr>Тема Office</vt:lpstr>
      <vt:lpstr>1_Тема Office</vt:lpstr>
      <vt:lpstr>2_Тема Office</vt:lpstr>
      <vt:lpstr>3_Тема Office</vt:lpstr>
      <vt:lpstr>     МДОУ «Детский сад № 50»  Педагогический совет  «Совершенствование взаимодействия коллектива ДОУ и семьи с целью эффективного решения задач физического воспитания и оздоровления дошкольников, поиска оптимальных форм работы с родителями в условиях реализации ООП ДО в соответствии с ФГОС ДО»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Что? Где? Когда?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COMP-XP</cp:lastModifiedBy>
  <cp:revision>63</cp:revision>
  <dcterms:created xsi:type="dcterms:W3CDTF">2015-02-19T19:49:34Z</dcterms:created>
  <dcterms:modified xsi:type="dcterms:W3CDTF">2017-06-23T09:49:53Z</dcterms:modified>
</cp:coreProperties>
</file>