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1"/>
  </p:notesMasterIdLst>
  <p:sldIdLst>
    <p:sldId id="256" r:id="rId2"/>
    <p:sldId id="258" r:id="rId3"/>
    <p:sldId id="257" r:id="rId4"/>
    <p:sldId id="279" r:id="rId5"/>
    <p:sldId id="284" r:id="rId6"/>
    <p:sldId id="280" r:id="rId7"/>
    <p:sldId id="282" r:id="rId8"/>
    <p:sldId id="259" r:id="rId9"/>
    <p:sldId id="260" r:id="rId10"/>
    <p:sldId id="264" r:id="rId11"/>
    <p:sldId id="261" r:id="rId12"/>
    <p:sldId id="281" r:id="rId13"/>
    <p:sldId id="265" r:id="rId14"/>
    <p:sldId id="262" r:id="rId15"/>
    <p:sldId id="263" r:id="rId16"/>
    <p:sldId id="267" r:id="rId17"/>
    <p:sldId id="266" r:id="rId18"/>
    <p:sldId id="269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713" autoAdjust="0"/>
  </p:normalViewPr>
  <p:slideViewPr>
    <p:cSldViewPr>
      <p:cViewPr>
        <p:scale>
          <a:sx n="100" d="100"/>
          <a:sy n="100" d="100"/>
        </p:scale>
        <p:origin x="-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1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A4FF9-F8B0-4F93-97BA-24DCAB88E0D7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FB2378-9371-4795-8E34-7C252EB1B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782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FB2378-9371-4795-8E34-7C252EB1B2BA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530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2420888"/>
            <a:ext cx="3313355" cy="9365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«Клин - моя малая Родина»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365" y="3429000"/>
            <a:ext cx="3309803" cy="2592288"/>
          </a:xfrm>
        </p:spPr>
        <p:txBody>
          <a:bodyPr/>
          <a:lstStyle/>
          <a:p>
            <a:r>
              <a:rPr lang="ru-RU" dirty="0" smtClean="0"/>
              <a:t>Авторы: ученики 3 класса МОУ-ПРОФИЛЬНОЙ ШКОЛЫ №4 </a:t>
            </a:r>
            <a:r>
              <a:rPr lang="ru-RU" dirty="0" err="1" smtClean="0"/>
              <a:t>г.Клин</a:t>
            </a:r>
            <a:endParaRPr lang="ru-RU" dirty="0" smtClean="0"/>
          </a:p>
          <a:p>
            <a:r>
              <a:rPr lang="ru-RU" dirty="0" smtClean="0"/>
              <a:t>Руководитель проекта: Шеварова Елена Борисовна</a:t>
            </a:r>
            <a:endParaRPr lang="ru-RU" dirty="0"/>
          </a:p>
          <a:p>
            <a:r>
              <a:rPr lang="ru-RU" dirty="0" err="1"/>
              <a:t>г</a:t>
            </a:r>
            <a:r>
              <a:rPr lang="ru-RU" dirty="0" err="1" smtClean="0"/>
              <a:t>.Клин</a:t>
            </a:r>
            <a:endParaRPr lang="ru-RU" dirty="0" smtClean="0"/>
          </a:p>
          <a:p>
            <a:r>
              <a:rPr lang="ru-RU" dirty="0" smtClean="0"/>
              <a:t>2017г.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1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1584176"/>
          </a:xfrm>
        </p:spPr>
        <p:txBody>
          <a:bodyPr>
            <a:normAutofit/>
          </a:bodyPr>
          <a:lstStyle/>
          <a:p>
            <a:pPr marL="68580" lvl="0" indent="0">
              <a:buNone/>
            </a:pPr>
            <a:r>
              <a:rPr lang="ru-RU" sz="1700" dirty="0">
                <a:solidFill>
                  <a:prstClr val="black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городе построили гостиный и почтовый дворы, торговые ряды и дом городничего. Уездный город получил свою администрацию и собственный герб, на котором был изображён на зелёном поле почтарь, скачущий на коне и трубящий в рожок. В нём отразилось главное назначение города - доставка почты. 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429000"/>
            <a:ext cx="2114011" cy="2622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187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608" y="692696"/>
            <a:ext cx="8229600" cy="115212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</a:t>
            </a: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мской 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промысел наложил отпечаток на развитие местных ремёсел и земледелия. Появился спрос на дуги, кожи, хомуты, сено и овёс, широко распространилось кузнечное дело. Вдоль дороги открывались постоялые дворы, торговые лавки, склады и винные погреба. Сам город вытягивался вдоль </a:t>
            </a: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тракта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(дороги).</a:t>
            </a:r>
            <a:endParaRPr lang="ru-RU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852936"/>
            <a:ext cx="3096344" cy="207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022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80728"/>
            <a:ext cx="7704856" cy="115212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Строительство Николаевской железной дороги 1851 г. изменило облик города и быт горожан. Здесь открываются стекольные заводы, лентоткацкая фабрика, чугунолитейное производство</a:t>
            </a: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Постепенно Клин теряет значение как ямской город.</a:t>
            </a:r>
            <a:endParaRPr lang="ru-RU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212976"/>
            <a:ext cx="4032448" cy="245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99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7920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сквере у Торговых рядов стоит известная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всему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Клину скульптура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</a:t>
            </a:r>
          </a:p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"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Девочка-грибница". Фигурка, отлитая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из </a:t>
            </a:r>
            <a:r>
              <a:rPr lang="ru-RU" sz="1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каслинского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чугуна, стала символом города. Автор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этой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замечательной работы - скульптор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Фёдор Фёдорович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Каменский (1838-1913). </a:t>
            </a:r>
            <a:endParaRPr lang="ru-RU" sz="1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1871 гипсовый оригинал скульптуры экспонировался на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передвижной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выставке в Петербурге, а позднее на Каслинском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заводе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было отлито несколько копий из чугуна. </a:t>
            </a:r>
            <a:endParaRPr lang="ru-RU" sz="1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Одна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из копий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появилась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затем в усадьбе Золино под Клином, где и застали </a:t>
            </a:r>
            <a:endParaRPr lang="ru-RU" sz="1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ее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революционные события, чуть было не погубившие чугунную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грибницу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Непонятно каким образом "Девочка-грибница" оказалась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дне усадебного пруда, и только в 1935, когда усадьбу </a:t>
            </a:r>
            <a:r>
              <a:rPr lang="ru-RU" sz="1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Золино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превратили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санаторий, "утопленницу" вытащили из воды и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установили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Клину, в сквере у Торговых рядов, где она и стоит поныне.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736" y="3501008"/>
            <a:ext cx="1916236" cy="268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789040"/>
            <a:ext cx="1726694" cy="181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7639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89626"/>
            <a:ext cx="8229600" cy="1080120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ru-RU" sz="19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Одной из достопримечательностей </a:t>
            </a:r>
            <a:r>
              <a:rPr lang="ru-RU" sz="19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Подмосковья, несомненно, </a:t>
            </a:r>
            <a:r>
              <a:rPr lang="ru-RU" sz="19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является единственный в России музей елочной игрушки «Клинское подворье». Богатые залежи кварцевого песка в крае способствовали раннему развитию здесь стекольной промышленности. </a:t>
            </a:r>
          </a:p>
          <a:p>
            <a:pPr marL="68580" indent="0">
              <a:buNone/>
            </a:pP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068960"/>
            <a:ext cx="3528392" cy="235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43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375" y="692696"/>
            <a:ext cx="8229600" cy="187220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1848 году </a:t>
            </a:r>
            <a:r>
              <a:rPr lang="ru-RU" sz="16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князь </a:t>
            </a:r>
            <a:r>
              <a:rPr lang="ru-RU" sz="16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Александр  Меньшиков </a:t>
            </a: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получает 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разрешение на строительство небольшого стекольного завода в своем имении </a:t>
            </a:r>
            <a:r>
              <a:rPr lang="ru-RU" sz="1600" dirty="0" err="1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Александрово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близ Клина. С этого момента зарождается Клинский стеклодувный промысел.</a:t>
            </a:r>
          </a:p>
          <a:p>
            <a:pPr marL="68580" indent="0">
              <a:buNone/>
            </a:pP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 этом заводе изготавливали лампы, бутылки, стеклянные изделия для аптек. Стеклянная и хрустальная посуда с </a:t>
            </a: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этого завода 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прославилась по всей России чистотой выделки стекла, высоким качеством гранения и шлифовки хрусталя.</a:t>
            </a:r>
          </a:p>
          <a:p>
            <a:endParaRPr lang="ru-RU" dirty="0"/>
          </a:p>
        </p:txBody>
      </p:sp>
      <p:sp>
        <p:nvSpPr>
          <p:cNvPr id="4" name="AutoShape 4" descr="http://cstor.nn2.ru/userfiles/data/ufiles/17/09/05/5444e054639fb_elochnaya_igrushka_matreshka_zvonkaya_8_sm_-_280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4190578" cy="1679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861048"/>
            <a:ext cx="2957512" cy="232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71600" y="4797152"/>
            <a:ext cx="4687689" cy="10081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наше время в музее хранятся удивительные по красоте современные ёлочные украшения. Но есть и совсем старинные, с большой историей. </a:t>
            </a:r>
            <a:endParaRPr lang="ru-RU" sz="16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152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1168" y="3068960"/>
            <a:ext cx="3384376" cy="2538283"/>
          </a:xfrm>
        </p:spPr>
      </p:pic>
      <p:sp>
        <p:nvSpPr>
          <p:cNvPr id="3" name="TextBox 2"/>
          <p:cNvSpPr txBox="1"/>
          <p:nvPr/>
        </p:nvSpPr>
        <p:spPr>
          <a:xfrm>
            <a:off x="1259632" y="827420"/>
            <a:ext cx="6367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Посещение дома-музея Петра Ильича Чайковского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ru-RU" dirty="0" smtClean="0"/>
              <a:t>столовая.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240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4176464" cy="2776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0890" y="727899"/>
            <a:ext cx="6101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Инструмент в гостиной Петра Ильича Чайковского.</a:t>
            </a:r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12976"/>
            <a:ext cx="5114925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4736976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Посещение концертного зала им. Петра Ильича Чайковского, </a:t>
            </a:r>
          </a:p>
          <a:p>
            <a:pPr algn="ctr"/>
            <a:r>
              <a:rPr lang="ru-RU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посвящение в ученики школы искусств</a:t>
            </a:r>
            <a:endParaRPr lang="ru-RU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3404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978950"/>
            <a:ext cx="3816424" cy="28623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05062" y="836712"/>
            <a:ext cx="5022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ПОСЕЩЕНИЕ  ШКОЛЬНОЙ  БИБЛИОТЕКИ, </a:t>
            </a:r>
          </a:p>
          <a:p>
            <a:pPr algn="ctr"/>
            <a:r>
              <a:rPr lang="ru-RU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КРАЕВЕДЧЕСКОЕ  ЗАНЯТИЕ   </a:t>
            </a:r>
            <a:endParaRPr lang="ru-RU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8925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124743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Дорогие ребята,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берегите свою малую родину,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изучайте её историю,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будьте активными и ответственными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гражданами своей страны!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Будьте патриотами – с гордостью несите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по жизни звание жителя города Клин!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Сохраняйте и приумножайте богатства </a:t>
            </a:r>
          </a:p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родного края!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60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1916832"/>
            <a:ext cx="75608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Цель проекта: обобщить и систематизировать уже знакомый краеведческий материал, пополнить свои знания о Клине и его истории.</a:t>
            </a:r>
          </a:p>
          <a:p>
            <a:r>
              <a:rPr lang="ru-RU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Задачи: 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Самостоятельно найти и изучить материалы об истории Клина.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Посетить школьную библиотеку и изучить краеведческие материалы.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Посетить детскую городскую библиотеку, познакомиться с представленным там краеведческим материалом.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Создать презентацию, обобщающую собранный краеведческий материал.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Познакомить учащихся других классов с собранным краеведческим материалом.</a:t>
            </a:r>
            <a:endParaRPr lang="ru-RU" sz="14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61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Посещение краеведческого мероприятия в детской городской библиотеке </a:t>
            </a:r>
            <a:endParaRPr lang="ru-RU" sz="2800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68960"/>
            <a:ext cx="3384376" cy="253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0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76672"/>
            <a:ext cx="437646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Первобытнообщинные поселения на </a:t>
            </a:r>
            <a:r>
              <a:rPr lang="ru-RU" sz="900" dirty="0" smtClean="0"/>
              <a:t>территории Клинского района, </a:t>
            </a:r>
          </a:p>
          <a:p>
            <a:r>
              <a:rPr lang="ru-RU" sz="900" dirty="0" smtClean="0"/>
              <a:t>существовали </a:t>
            </a:r>
            <a:r>
              <a:rPr lang="ru-RU" sz="900" dirty="0"/>
              <a:t>несколько тысяч лет назад. </a:t>
            </a:r>
            <a:r>
              <a:rPr lang="ru-RU" sz="900" dirty="0" smtClean="0"/>
              <a:t> </a:t>
            </a:r>
          </a:p>
          <a:p>
            <a:r>
              <a:rPr lang="ru-RU" sz="900" dirty="0" smtClean="0"/>
              <a:t>Первое </a:t>
            </a:r>
            <a:r>
              <a:rPr lang="ru-RU" sz="900" dirty="0"/>
              <a:t>упоминание о Клине в одном из древнейших письменных </a:t>
            </a:r>
            <a:endParaRPr lang="ru-RU" sz="900" dirty="0" smtClean="0"/>
          </a:p>
          <a:p>
            <a:r>
              <a:rPr lang="ru-RU" sz="900" dirty="0" smtClean="0"/>
              <a:t>источников </a:t>
            </a:r>
            <a:r>
              <a:rPr lang="ru-RU" sz="900" dirty="0"/>
              <a:t>— Никоновской </a:t>
            </a:r>
            <a:r>
              <a:rPr lang="ru-RU" sz="900" dirty="0" smtClean="0"/>
              <a:t> летописи — </a:t>
            </a:r>
            <a:r>
              <a:rPr lang="ru-RU" sz="900" dirty="0"/>
              <a:t>относится к 1317. </a:t>
            </a:r>
            <a:endParaRPr lang="ru-RU" sz="900" dirty="0" smtClean="0"/>
          </a:p>
          <a:p>
            <a:r>
              <a:rPr lang="ru-RU" sz="900" b="1" dirty="0" smtClean="0">
                <a:solidFill>
                  <a:schemeClr val="accent3"/>
                </a:solidFill>
              </a:rPr>
              <a:t>«</a:t>
            </a:r>
            <a:r>
              <a:rPr lang="ru-RU" sz="900" b="1" dirty="0">
                <a:solidFill>
                  <a:schemeClr val="accent3"/>
                </a:solidFill>
              </a:rPr>
              <a:t>В лето 6825-е, — повествует летопись, — тое зимн князь великий </a:t>
            </a:r>
            <a:endParaRPr lang="ru-RU" sz="900" b="1" dirty="0" smtClean="0">
              <a:solidFill>
                <a:schemeClr val="accent3"/>
              </a:solidFill>
            </a:endParaRPr>
          </a:p>
          <a:p>
            <a:r>
              <a:rPr lang="ru-RU" sz="900" b="1" dirty="0" smtClean="0">
                <a:solidFill>
                  <a:schemeClr val="accent3"/>
                </a:solidFill>
              </a:rPr>
              <a:t>Юрьи </a:t>
            </a:r>
            <a:r>
              <a:rPr lang="ru-RU" sz="900" b="1" dirty="0">
                <a:solidFill>
                  <a:schemeClr val="accent3"/>
                </a:solidFill>
              </a:rPr>
              <a:t>Данилович Московский с Кавдычаем и со многими татары, </a:t>
            </a:r>
            <a:endParaRPr lang="ru-RU" sz="900" b="1" dirty="0" smtClean="0">
              <a:solidFill>
                <a:schemeClr val="accent3"/>
              </a:solidFill>
            </a:endParaRPr>
          </a:p>
          <a:p>
            <a:r>
              <a:rPr lang="ru-RU" sz="900" b="1" dirty="0" smtClean="0">
                <a:solidFill>
                  <a:schemeClr val="accent3"/>
                </a:solidFill>
              </a:rPr>
              <a:t>и </a:t>
            </a:r>
            <a:r>
              <a:rPr lang="ru-RU" sz="900" b="1" dirty="0">
                <a:solidFill>
                  <a:schemeClr val="accent3"/>
                </a:solidFill>
              </a:rPr>
              <a:t>со князи суздальскими, и со иными князи, и со многими силами </a:t>
            </a:r>
            <a:endParaRPr lang="ru-RU" sz="900" b="1" dirty="0" smtClean="0">
              <a:solidFill>
                <a:schemeClr val="accent3"/>
              </a:solidFill>
            </a:endParaRPr>
          </a:p>
          <a:p>
            <a:r>
              <a:rPr lang="ru-RU" sz="900" b="1" dirty="0" smtClean="0">
                <a:solidFill>
                  <a:schemeClr val="accent3"/>
                </a:solidFill>
              </a:rPr>
              <a:t>поиде </a:t>
            </a:r>
            <a:r>
              <a:rPr lang="ru-RU" sz="900" b="1" dirty="0">
                <a:solidFill>
                  <a:schemeClr val="accent3"/>
                </a:solidFill>
              </a:rPr>
              <a:t>с Костромы к Ростову, а от Ростова поиде к Дмитрову, а </a:t>
            </a:r>
            <a:r>
              <a:rPr lang="ru-RU" sz="900" b="1" dirty="0" smtClean="0">
                <a:solidFill>
                  <a:schemeClr val="accent3"/>
                </a:solidFill>
              </a:rPr>
              <a:t>из</a:t>
            </a:r>
          </a:p>
          <a:p>
            <a:r>
              <a:rPr lang="ru-RU" sz="900" b="1" dirty="0" smtClean="0">
                <a:solidFill>
                  <a:schemeClr val="accent3"/>
                </a:solidFill>
              </a:rPr>
              <a:t> </a:t>
            </a:r>
            <a:r>
              <a:rPr lang="ru-RU" sz="900" b="1" dirty="0">
                <a:solidFill>
                  <a:schemeClr val="accent3"/>
                </a:solidFill>
              </a:rPr>
              <a:t>Дмитрова к Клину</a:t>
            </a:r>
            <a:r>
              <a:rPr lang="ru-RU" sz="900" b="1" dirty="0" smtClean="0">
                <a:solidFill>
                  <a:schemeClr val="accent3"/>
                </a:solidFill>
              </a:rPr>
              <a:t>».</a:t>
            </a:r>
          </a:p>
          <a:p>
            <a:r>
              <a:rPr lang="ru-RU" sz="900" dirty="0"/>
              <a:t>В «Истории...» </a:t>
            </a:r>
            <a:r>
              <a:rPr lang="ru-RU" sz="900" dirty="0" smtClean="0"/>
              <a:t>Василия Никитича </a:t>
            </a:r>
            <a:r>
              <a:rPr lang="ru-RU" sz="900" dirty="0"/>
              <a:t>Татищева </a:t>
            </a:r>
            <a:r>
              <a:rPr lang="ru-RU" sz="900" dirty="0" smtClean="0"/>
              <a:t>и </a:t>
            </a:r>
            <a:r>
              <a:rPr lang="ru-RU" sz="900" dirty="0"/>
              <a:t>«Энциклопедическом </a:t>
            </a:r>
            <a:endParaRPr lang="ru-RU" sz="900" dirty="0" smtClean="0"/>
          </a:p>
          <a:p>
            <a:r>
              <a:rPr lang="ru-RU" sz="900" dirty="0" smtClean="0"/>
              <a:t>словаре</a:t>
            </a:r>
            <a:r>
              <a:rPr lang="ru-RU" sz="900" dirty="0"/>
              <a:t>» Брокгауза и Ефрона другая дата, более </a:t>
            </a:r>
            <a:r>
              <a:rPr lang="ru-RU" sz="900" dirty="0" smtClean="0"/>
              <a:t>ранняя, 1234 год.</a:t>
            </a:r>
            <a:endParaRPr lang="ru-RU" sz="900" b="1" dirty="0">
              <a:solidFill>
                <a:schemeClr val="accent3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15" t="-4825"/>
          <a:stretch/>
        </p:blipFill>
        <p:spPr bwMode="auto">
          <a:xfrm>
            <a:off x="2659199" y="3103575"/>
            <a:ext cx="3456384" cy="2488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50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764704"/>
            <a:ext cx="541686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Долгое время историки спорили о дате основания города.</a:t>
            </a:r>
          </a:p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Троицкой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летописи тоже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упоминается Клин, </a:t>
            </a:r>
            <a:endParaRPr lang="ru-RU" sz="1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но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Клин, находящийся в Троицком уезде Псковской губернии. </a:t>
            </a:r>
            <a:endParaRPr lang="ru-RU" sz="1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Кстати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говоря, в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России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населенных пунктов с названием </a:t>
            </a:r>
            <a:endParaRPr lang="ru-RU" sz="1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"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Клин"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много. Как в поговорке – «куда </a:t>
            </a:r>
            <a:r>
              <a:rPr lang="ru-RU" sz="1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ни кинь - </a:t>
            </a:r>
            <a:r>
              <a:rPr lang="ru-RU" sz="1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всюду Клин»</a:t>
            </a:r>
            <a:endParaRPr lang="ru-RU" sz="1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051" name="Picture 3"/>
          <p:cNvPicPr preferRelativeResize="0">
            <a:picLocks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39566" y="3212976"/>
            <a:ext cx="4589884" cy="156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79712" y="5445224"/>
            <a:ext cx="5509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err="1"/>
              <a:t>Альбомъ</a:t>
            </a:r>
            <a:r>
              <a:rPr lang="ru-RU" sz="1600" dirty="0"/>
              <a:t> </a:t>
            </a:r>
            <a:r>
              <a:rPr lang="ru-RU" sz="1600" dirty="0" err="1"/>
              <a:t>Мейерберга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Виды и </a:t>
            </a:r>
            <a:r>
              <a:rPr lang="ru-RU" sz="1600" dirty="0" err="1"/>
              <a:t>бытовыя</a:t>
            </a:r>
            <a:r>
              <a:rPr lang="ru-RU" sz="1600" dirty="0"/>
              <a:t> картины </a:t>
            </a:r>
            <a:r>
              <a:rPr lang="ru-RU" sz="1600" dirty="0" err="1"/>
              <a:t>Россiи</a:t>
            </a:r>
            <a:r>
              <a:rPr lang="ru-RU" sz="1600" dirty="0"/>
              <a:t> XVII века</a:t>
            </a:r>
          </a:p>
        </p:txBody>
      </p:sp>
    </p:spTree>
    <p:extLst>
      <p:ext uri="{BB962C8B-B14F-4D97-AF65-F5344CB8AC3E}">
        <p14:creationId xmlns:p14="http://schemas.microsoft.com/office/powerpoint/2010/main" val="3853892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02246" y="692696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 основной версии, Клин получил имя по своей первоначальной конфигурации: он был построен в узкой излучине реки Сестры, крепостные стены опоясывали площадь клинообразной формы, т. е. город имел </a:t>
            </a:r>
            <a:r>
              <a:rPr lang="ru-RU" dirty="0">
                <a:solidFill>
                  <a:schemeClr val="accent3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форму клина. </a:t>
            </a:r>
            <a:r>
              <a:rPr lang="ru-RU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Другая, менее распространенная версия гласит, что Клин назван так из-за местонахождения </a:t>
            </a:r>
            <a:r>
              <a:rPr lang="ru-RU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между Московским </a:t>
            </a:r>
            <a:r>
              <a:rPr lang="ru-RU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и Тверским княжествами.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8168" y="3212976"/>
            <a:ext cx="3925019" cy="211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344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764704"/>
            <a:ext cx="6777317" cy="230425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начале XIII века владимирский </a:t>
            </a:r>
            <a:r>
              <a:rPr lang="ru-RU" sz="16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князь Юрий Всеволодович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стремясь обезопасить границы своего обширного княжества, велел заложить ряд городов-крепостей на правых притоках Волги. Так на крутом высоком холме, окружённом с трёх сторон рекой Сестрой, возникла крепость, которая несколько веков оставалась важным стратегическим пунктом на пути из Москвы в Великий Новгород.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212976"/>
            <a:ext cx="3456384" cy="1714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4551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165618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Постепенно Клин терял военно-стратегическое значение, всё больше становясь центром ремесла и торговли. Жители занимались изготовлением колёс и дуг, добывали дёготь и древесный уголь, плели корзины и лапти, делали медные и стеклянные украшения, занимались извозом. Город окружал великолепный строевой лес, бывший предметом зависти соседей. Из этого леса возводились важнейшие постройки Московского Кремля.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140968"/>
            <a:ext cx="4320480" cy="230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42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201622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 начале XVIII </a:t>
            </a: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века, во время царствования </a:t>
            </a:r>
            <a:r>
              <a:rPr lang="ru-RU" sz="16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Петра </a:t>
            </a:r>
            <a:r>
              <a:rPr lang="ru-RU" sz="1600" dirty="0" smtClean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</a:t>
            </a:r>
            <a:r>
              <a:rPr lang="ru-RU" sz="16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Клин 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оказался на дороге между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Москвой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и строящейся новой столицей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Санкт-Петербургом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 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Царским указом от 25 января 1702 года жители Клина были определены в </a:t>
            </a:r>
            <a:r>
              <a:rPr lang="ru-RU" sz="1600" dirty="0">
                <a:solidFill>
                  <a:srgbClr val="FF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ямщики</a:t>
            </a:r>
            <a:r>
              <a:rPr lang="ru-RU" sz="16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и с этого времени почти полтора века Клин обслуживал дорогу между столицами, став большим постоялым двором.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550" b="8550"/>
          <a:stretch/>
        </p:blipFill>
        <p:spPr bwMode="auto">
          <a:xfrm>
            <a:off x="2555776" y="2963122"/>
            <a:ext cx="4032448" cy="256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3906" y="6089006"/>
            <a:ext cx="16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Ямская изба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586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</TotalTime>
  <Words>956</Words>
  <Application>Microsoft Office PowerPoint</Application>
  <PresentationFormat>Экран (4:3)</PresentationFormat>
  <Paragraphs>63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Остин</vt:lpstr>
      <vt:lpstr>«Клин - моя малая Родина»</vt:lpstr>
      <vt:lpstr>Презентация PowerPoint</vt:lpstr>
      <vt:lpstr>Посещение краеведческого мероприятия в детской городской библиотеке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Иванова</dc:creator>
  <cp:lastModifiedBy>Windows User</cp:lastModifiedBy>
  <cp:revision>62</cp:revision>
  <dcterms:modified xsi:type="dcterms:W3CDTF">2017-06-24T20:36:51Z</dcterms:modified>
</cp:coreProperties>
</file>