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1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/>
                </a:solidFill>
              </a:rPr>
              <a:t>МКОУ </a:t>
            </a:r>
            <a:r>
              <a:rPr lang="ru-RU" dirty="0" err="1" smtClean="0">
                <a:solidFill>
                  <a:schemeClr val="accent5"/>
                </a:solidFill>
              </a:rPr>
              <a:t>Краснореченская</a:t>
            </a:r>
            <a:r>
              <a:rPr lang="ru-RU" dirty="0" smtClean="0">
                <a:solidFill>
                  <a:schemeClr val="accent5"/>
                </a:solidFill>
              </a:rPr>
              <a:t> ООШ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928926" y="2786058"/>
            <a:ext cx="521497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«Правописание приставок и предлогов»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D:\клипарты\Дети\4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738563"/>
            <a:ext cx="2232025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072198" y="6400800"/>
            <a:ext cx="65007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Учитель: Филиппова Г.И.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accent5"/>
                </a:solidFill>
                <a:latin typeface="Calibri" pitchFamily="34" charset="0"/>
              </a:rPr>
              <a:t>Развитие речи.</a:t>
            </a:r>
            <a:r>
              <a:rPr lang="ru-RU" sz="3600" u="sng" dirty="0" smtClean="0">
                <a:solidFill>
                  <a:schemeClr val="accent5"/>
                </a:solidFill>
                <a:latin typeface="Calibri" pitchFamily="34" charset="0"/>
              </a:rPr>
              <a:t/>
            </a:r>
            <a:br>
              <a:rPr lang="ru-RU" sz="3600" u="sng" dirty="0" smtClean="0">
                <a:solidFill>
                  <a:schemeClr val="accent5"/>
                </a:solidFill>
                <a:latin typeface="Calibri" pitchFamily="34" charset="0"/>
              </a:rPr>
            </a:br>
            <a:endParaRPr lang="ru-RU" sz="3600" u="sng" dirty="0">
              <a:solidFill>
                <a:schemeClr val="accent5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  <a:latin typeface="Calibri" pitchFamily="34" charset="0"/>
              </a:rPr>
              <a:t>- Я предлагаю  вам составить несколько предложений по любой из картин. Докажите, что в нём есть слова с приставками и предлогами.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768" y="3714752"/>
            <a:ext cx="1789920" cy="21431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sp>
        <p:nvSpPr>
          <p:cNvPr id="35842" name="AutoShape 2" descr="http://sch967.mskobr.ru/files/2575/irjk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8" name="Picture 8" descr="http://sch967.mskobr.ru/files/2575/irjk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571588"/>
            <a:ext cx="4000496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21429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chemeClr val="accent5"/>
                </a:solidFill>
                <a:latin typeface="Calibri" pitchFamily="34" charset="0"/>
              </a:rPr>
              <a:t>Физкультминутка.</a:t>
            </a:r>
            <a:r>
              <a:rPr lang="ru-RU" dirty="0" smtClean="0">
                <a:solidFill>
                  <a:schemeClr val="accent5"/>
                </a:solidFill>
                <a:latin typeface="Calibri" pitchFamily="34" charset="0"/>
              </a:rPr>
              <a:t/>
            </a:r>
            <a:br>
              <a:rPr lang="ru-RU" dirty="0" smtClean="0">
                <a:solidFill>
                  <a:schemeClr val="accent5"/>
                </a:solidFill>
                <a:latin typeface="Calibri" pitchFamily="34" charset="0"/>
              </a:rPr>
            </a:br>
            <a:endParaRPr lang="ru-RU" dirty="0">
              <a:solidFill>
                <a:schemeClr val="accent5"/>
              </a:solidFill>
              <a:latin typeface="Calibri" pitchFamily="34" charset="0"/>
            </a:endParaRPr>
          </a:p>
        </p:txBody>
      </p:sp>
      <p:pic>
        <p:nvPicPr>
          <p:cNvPr id="3" name="Picture 1" descr="D:\клипарты\Дети\4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32025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:\клипарты\Дети\3a5a206b3ed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4381500"/>
            <a:ext cx="28003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:\клипарты\Дети\3e13bbc7ab2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1071546"/>
            <a:ext cx="286385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клипарты\Дети\0adb6f8fee7d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4508500"/>
            <a:ext cx="2125662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chemeClr val="accent5"/>
                </a:solidFill>
                <a:latin typeface="Calibri" pitchFamily="34" charset="0"/>
              </a:rPr>
              <a:t>Рефлексия.</a:t>
            </a:r>
            <a:r>
              <a:rPr lang="ru-RU" dirty="0" smtClean="0">
                <a:solidFill>
                  <a:schemeClr val="accent5"/>
                </a:solidFill>
                <a:latin typeface="Calibri" pitchFamily="34" charset="0"/>
              </a:rPr>
              <a:t/>
            </a:r>
            <a:br>
              <a:rPr lang="ru-RU" dirty="0" smtClean="0">
                <a:solidFill>
                  <a:schemeClr val="accent5"/>
                </a:solidFill>
                <a:latin typeface="Calibri" pitchFamily="34" charset="0"/>
              </a:rPr>
            </a:br>
            <a:endParaRPr lang="ru-RU" dirty="0">
              <a:solidFill>
                <a:schemeClr val="accent5"/>
              </a:solidFill>
              <a:latin typeface="Calibri" pitchFamily="34" charset="0"/>
            </a:endParaRPr>
          </a:p>
        </p:txBody>
      </p:sp>
      <p:pic>
        <p:nvPicPr>
          <p:cNvPr id="36866" name="Picture 2" descr="http://dou-176.ru/sites/default/files/field/image/1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929066"/>
            <a:ext cx="3214678" cy="2928934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643042" y="1928802"/>
            <a:ext cx="585791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Хороша у Алёны коса,                                                                                                                                              И трава на лугу ей (по)косу.                                                                                                                     Скоро лугом пройдётся коса:                                                                                                        Приближается время к (по)косу.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571744"/>
            <a:ext cx="7498080" cy="3676656"/>
          </a:xfrm>
        </p:spPr>
        <p:txBody>
          <a:bodyPr/>
          <a:lstStyle/>
          <a:p>
            <a:pPr algn="r">
              <a:buNone/>
            </a:pPr>
            <a:r>
              <a:rPr lang="ru-RU" b="1" u="sng" dirty="0" smtClean="0"/>
              <a:t> </a:t>
            </a:r>
            <a:r>
              <a:rPr lang="ru-RU" b="1" u="sng" dirty="0" smtClean="0">
                <a:solidFill>
                  <a:schemeClr val="accent5"/>
                </a:solidFill>
                <a:latin typeface="Calibri" pitchFamily="34" charset="0"/>
              </a:rPr>
              <a:t>Домашнее задание</a:t>
            </a:r>
            <a:r>
              <a:rPr lang="ru-RU" b="1" dirty="0" smtClean="0">
                <a:solidFill>
                  <a:schemeClr val="accent5"/>
                </a:solidFill>
                <a:latin typeface="Calibri" pitchFamily="34" charset="0"/>
              </a:rPr>
              <a:t>.  № 255 (с. 130).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1" descr="D:\клипарты\Дети\4[1]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32025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www.clipartbest.com/cliparts/9ip/L9g/9ipL9gek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929174"/>
            <a:ext cx="2571736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www.metod-kopilka.ru/images/doc/47/42486/img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клипарты\осень\2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1221"/>
          <a:stretch>
            <a:fillRect/>
          </a:stretch>
        </p:blipFill>
        <p:spPr bwMode="auto">
          <a:xfrm>
            <a:off x="2700338" y="1412875"/>
            <a:ext cx="3600450" cy="510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clipartbest.com/cliparts/9ip/L9g/9ipL9gek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929174"/>
            <a:ext cx="2571736" cy="1928826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142976" y="357166"/>
            <a:ext cx="707236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урока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формировать умения различать предлоги и приставки, правильно писать их и употреблять в речи.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учить различать приставку и предлог на письме; группировать орфограммы по типу орфограммы.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Развивать: орфографическую зоркость; развивать фонематический слух; умение сотрудничать, сравнивать, обобщать.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Воспитывать: аккуратность; культуру поведения.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2.infourok.ru/uploads/ex/0beb/000207ba-c51c4546/img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81439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2.infourok.ru/uploads/ex/0beb/000207ba-c51c4546/img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1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chemeClr val="accent5"/>
                </a:solidFill>
                <a:latin typeface="Calibri" pitchFamily="34" charset="0"/>
              </a:rPr>
              <a:t>Проверка домашнего задания.</a:t>
            </a:r>
            <a:br>
              <a:rPr lang="ru-RU" b="1" u="sng" dirty="0" smtClean="0">
                <a:solidFill>
                  <a:schemeClr val="accent5"/>
                </a:solidFill>
                <a:latin typeface="Calibri" pitchFamily="34" charset="0"/>
              </a:rPr>
            </a:br>
            <a:endParaRPr lang="ru-RU" b="1" u="sng" dirty="0">
              <a:solidFill>
                <a:schemeClr val="accent5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chemeClr val="accent5"/>
                </a:solidFill>
                <a:latin typeface="Calibri" pitchFamily="34" charset="0"/>
              </a:rPr>
              <a:t>Прочитайте стихотворение.                                                                                                                  - Какие слова произносятся одинаково? Что они обозначают?                                                                 - Назовите предлоги и приставки. Обоснуйте.                                                                                         - Что такое приставка? Для чего она служит?                                                                                          - Что такое предлог? Для чего он служит?</a:t>
            </a:r>
          </a:p>
          <a:p>
            <a:endParaRPr lang="ru-RU" dirty="0"/>
          </a:p>
        </p:txBody>
      </p:sp>
      <p:pic>
        <p:nvPicPr>
          <p:cNvPr id="4" name="Picture 2" descr="http://www.clipartbest.com/cliparts/9ip/L9g/9ipL9gek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929174"/>
            <a:ext cx="2571736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786057"/>
            <a:ext cx="6400800" cy="2100267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200" dirty="0" smtClean="0"/>
              <a:t> </a:t>
            </a:r>
            <a:r>
              <a:rPr lang="ru-RU" sz="2200" dirty="0" smtClean="0">
                <a:latin typeface="Calibri" pitchFamily="34" charset="0"/>
              </a:rPr>
              <a:t>Закрутила метель. Белка поспешила к гнезду. Гнездо у зверька тёплое. Забралась белка в гнездо, прикрылась пушистым хвостиком. Холодный ветер и мороз не страшны зверьку. Утихла непогода. Вылезла белка из гнезда. Она ловко поскакала с дерева на дерево.</a:t>
            </a:r>
            <a:br>
              <a:rPr lang="ru-RU" sz="2200" dirty="0" smtClean="0">
                <a:latin typeface="Calibri" pitchFamily="34" charset="0"/>
              </a:rPr>
            </a:br>
            <a:r>
              <a:rPr lang="ru-RU" sz="2200" dirty="0" smtClean="0">
                <a:latin typeface="Calibri" pitchFamily="34" charset="0"/>
              </a:rPr>
              <a:t/>
            </a:r>
            <a:br>
              <a:rPr lang="ru-RU" sz="2200" dirty="0" smtClean="0">
                <a:latin typeface="Calibri" pitchFamily="34" charset="0"/>
              </a:rPr>
            </a:br>
            <a:r>
              <a:rPr lang="ru-RU" sz="1300" dirty="0" smtClean="0">
                <a:latin typeface="Calibri" pitchFamily="34" charset="0"/>
              </a:rPr>
              <a:t/>
            </a:r>
            <a:br>
              <a:rPr lang="ru-RU" sz="1300" dirty="0" smtClean="0">
                <a:latin typeface="Calibri" pitchFamily="34" charset="0"/>
              </a:rPr>
            </a:br>
            <a:r>
              <a:rPr lang="ru-RU" sz="1800" u="sng" dirty="0" smtClean="0">
                <a:latin typeface="Calibri" pitchFamily="34" charset="0"/>
              </a:rPr>
              <a:t>Задание</a:t>
            </a:r>
            <a:r>
              <a:rPr lang="ru-RU" sz="1300" dirty="0" smtClean="0">
                <a:latin typeface="Calibri" pitchFamily="34" charset="0"/>
              </a:rPr>
              <a:t>: запишите слова с приставками. Выделите приставки.</a:t>
            </a:r>
            <a:endParaRPr lang="ru-RU" sz="1300" dirty="0">
              <a:latin typeface="Calibri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43372" y="0"/>
            <a:ext cx="5614982" cy="785818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accent5"/>
                </a:solidFill>
                <a:latin typeface="Calibri" pitchFamily="34" charset="0"/>
              </a:rPr>
              <a:t>Актуализация знаний</a:t>
            </a:r>
            <a:endParaRPr lang="ru-RU" sz="3200" dirty="0">
              <a:solidFill>
                <a:schemeClr val="accent5"/>
              </a:solidFill>
              <a:latin typeface="Calibri" pitchFamily="34" charset="0"/>
            </a:endParaRPr>
          </a:p>
        </p:txBody>
      </p:sp>
      <p:pic>
        <p:nvPicPr>
          <p:cNvPr id="4" name="Picture 2" descr="http://www.clipartbest.com/cliparts/9ip/L9g/9ipL9gek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12" y="5429264"/>
            <a:ext cx="1857388" cy="1428736"/>
          </a:xfrm>
          <a:prstGeom prst="rect">
            <a:avLst/>
          </a:prstGeom>
          <a:noFill/>
        </p:spPr>
      </p:pic>
      <p:pic>
        <p:nvPicPr>
          <p:cNvPr id="27650" name="Picture 2" descr="http://4.bp.blogspot.com/-cajrHB3Rqs8/U5l2AV2LghI/AAAAAAAAGE0/n8W2R-aQukk/s1600/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071546"/>
            <a:ext cx="5133975" cy="1714513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chemeClr val="accent5"/>
                </a:solidFill>
                <a:latin typeface="Calibri" pitchFamily="34" charset="0"/>
              </a:rPr>
              <a:t>Работа группами</a:t>
            </a:r>
            <a:endParaRPr lang="ru-RU" u="sng" dirty="0">
              <a:solidFill>
                <a:schemeClr val="accent5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71802" y="3714752"/>
            <a:ext cx="214314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b="1" u="sng" dirty="0" smtClean="0">
                <a:solidFill>
                  <a:schemeClr val="accent5"/>
                </a:solidFill>
                <a:latin typeface="Calibri" pitchFamily="34" charset="0"/>
              </a:rPr>
              <a:t>Запишите каждый своё слово и разберите его по составу</a:t>
            </a:r>
            <a:r>
              <a:rPr lang="ru-RU" sz="2000" dirty="0" smtClean="0">
                <a:solidFill>
                  <a:schemeClr val="accent5"/>
                </a:solidFill>
                <a:latin typeface="Calibri" pitchFamily="34" charset="0"/>
              </a:rPr>
              <a:t>. </a:t>
            </a:r>
          </a:p>
          <a:p>
            <a:endParaRPr lang="ru-RU" sz="2000" dirty="0" smtClean="0">
              <a:latin typeface="Calibri" pitchFamily="34" charset="0"/>
            </a:endParaRPr>
          </a:p>
          <a:p>
            <a:endParaRPr lang="ru-RU" sz="2000" dirty="0" smtClean="0">
              <a:latin typeface="Calibri" pitchFamily="34" charset="0"/>
            </a:endParaRPr>
          </a:p>
          <a:p>
            <a:r>
              <a:rPr lang="ru-RU" sz="2000" b="1" dirty="0" smtClean="0">
                <a:solidFill>
                  <a:schemeClr val="accent5"/>
                </a:solidFill>
                <a:latin typeface="Calibri" pitchFamily="34" charset="0"/>
              </a:rPr>
              <a:t>1 группа - а, по, ход, к;  (походка)</a:t>
            </a:r>
          </a:p>
          <a:p>
            <a:r>
              <a:rPr lang="ru-RU" sz="2000" b="1" dirty="0" smtClean="0">
                <a:solidFill>
                  <a:schemeClr val="accent5"/>
                </a:solidFill>
                <a:latin typeface="Calibri" pitchFamily="34" charset="0"/>
              </a:rPr>
              <a:t>2 группа – по, а, к, </a:t>
            </a:r>
            <a:r>
              <a:rPr lang="ru-RU" sz="2000" b="1" dirty="0" err="1" smtClean="0">
                <a:solidFill>
                  <a:schemeClr val="accent5"/>
                </a:solidFill>
                <a:latin typeface="Calibri" pitchFamily="34" charset="0"/>
              </a:rPr>
              <a:t>крас</a:t>
            </a:r>
            <a:r>
              <a:rPr lang="ru-RU" sz="2000" b="1" dirty="0" smtClean="0">
                <a:solidFill>
                  <a:schemeClr val="accent5"/>
                </a:solidFill>
                <a:latin typeface="Calibri" pitchFamily="34" charset="0"/>
              </a:rPr>
              <a:t>;  (покраска)</a:t>
            </a:r>
          </a:p>
          <a:p>
            <a:r>
              <a:rPr lang="ru-RU" sz="2000" b="1" dirty="0" smtClean="0">
                <a:solidFill>
                  <a:schemeClr val="accent5"/>
                </a:solidFill>
                <a:latin typeface="Calibri" pitchFamily="34" charset="0"/>
              </a:rPr>
              <a:t>3 группа– бел, по, к, а. (побелка)</a:t>
            </a:r>
          </a:p>
          <a:p>
            <a:endParaRPr lang="ru-RU" sz="2000" dirty="0">
              <a:solidFill>
                <a:schemeClr val="accent5"/>
              </a:solidFill>
              <a:latin typeface="Calibri" pitchFamily="34" charset="0"/>
            </a:endParaRPr>
          </a:p>
        </p:txBody>
      </p:sp>
      <p:pic>
        <p:nvPicPr>
          <p:cNvPr id="31746" name="Picture 2" descr="http://img1.liveinternet.ru/images/attach/c/6/91/482/91482023_0c23369cc712ace5dde8868a5354eed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14422"/>
            <a:ext cx="4071966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u="sng" dirty="0" smtClean="0">
                <a:solidFill>
                  <a:schemeClr val="accent5"/>
                </a:solidFill>
                <a:latin typeface="Calibri" pitchFamily="34" charset="0"/>
              </a:rPr>
              <a:t>Закрепление изученного материала.</a:t>
            </a: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592935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000" b="1" dirty="0" smtClean="0">
                <a:solidFill>
                  <a:schemeClr val="accent5"/>
                </a:solidFill>
                <a:latin typeface="Calibri" pitchFamily="34" charset="0"/>
              </a:rPr>
              <a:t> Выполнение упражнения  253,254.</a:t>
            </a:r>
            <a:endParaRPr lang="ru-RU" sz="2000" dirty="0" smtClean="0">
              <a:solidFill>
                <a:schemeClr val="accent5"/>
              </a:solidFill>
              <a:latin typeface="Calibri" pitchFamily="34" charset="0"/>
            </a:endParaRPr>
          </a:p>
          <a:p>
            <a:endParaRPr lang="ru-RU" sz="2000" dirty="0">
              <a:latin typeface="Calibri" pitchFamily="34" charset="0"/>
            </a:endParaRPr>
          </a:p>
        </p:txBody>
      </p:sp>
      <p:pic>
        <p:nvPicPr>
          <p:cNvPr id="4" name="Picture 2" descr="H:\моя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214554"/>
            <a:ext cx="4248150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320"/>
            <a:ext cx="714777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solidFill>
                  <a:schemeClr val="accent5"/>
                </a:solidFill>
                <a:latin typeface="Calibri" pitchFamily="34" charset="0"/>
              </a:rPr>
              <a:t>Работа группами</a:t>
            </a:r>
            <a:endParaRPr lang="ru-RU" sz="3200" u="sng" dirty="0">
              <a:solidFill>
                <a:schemeClr val="accent5"/>
              </a:solidFill>
              <a:latin typeface="Calibri" pitchFamily="34" charset="0"/>
            </a:endParaRPr>
          </a:p>
        </p:txBody>
      </p:sp>
      <p:pic>
        <p:nvPicPr>
          <p:cNvPr id="3" name="Picture 2" descr="http://www.clipartbest.com/cliparts/9ip/L9g/9ipL9gek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929174"/>
            <a:ext cx="2571736" cy="1928826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643042" y="1500174"/>
            <a:ext cx="707233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Природа  (до) жила (до) весны. (1 группа)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(С)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текает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вода (с) сосулек.  (2 группа)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Скоро (по) бегут (по) дорогам ручейки. (3 группа)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(На) деревьях (на) бухнут почки.   (4 группа)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(За) ивой (за) зеленеет весь лес.  (5 группа)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Признаки какого времени года здесь описаны? (….весны)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111</TotalTime>
  <Words>209</Words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МКОУ Краснореченская ООШ</vt:lpstr>
      <vt:lpstr>Слайд 2</vt:lpstr>
      <vt:lpstr>Слайд 3</vt:lpstr>
      <vt:lpstr>Слайд 4</vt:lpstr>
      <vt:lpstr>Проверка домашнего задания. </vt:lpstr>
      <vt:lpstr> Закрутила метель. Белка поспешила к гнезду. Гнездо у зверька тёплое. Забралась белка в гнездо, прикрылась пушистым хвостиком. Холодный ветер и мороз не страшны зверьку. Утихла непогода. Вылезла белка из гнезда. Она ловко поскакала с дерева на дерево.   Задание: запишите слова с приставками. Выделите приставки.</vt:lpstr>
      <vt:lpstr>Работа группами</vt:lpstr>
      <vt:lpstr>Закрепление изученного материала. </vt:lpstr>
      <vt:lpstr>Работа группами</vt:lpstr>
      <vt:lpstr>Развитие речи. </vt:lpstr>
      <vt:lpstr>Физкультминутка. </vt:lpstr>
      <vt:lpstr>Рефлексия. 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14</cp:revision>
  <dcterms:created xsi:type="dcterms:W3CDTF">2017-06-10T11:48:47Z</dcterms:created>
  <dcterms:modified xsi:type="dcterms:W3CDTF">2017-06-10T13:51:33Z</dcterms:modified>
</cp:coreProperties>
</file>