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2" r:id="rId18"/>
    <p:sldId id="276" r:id="rId19"/>
    <p:sldId id="273" r:id="rId20"/>
    <p:sldId id="274" r:id="rId21"/>
    <p:sldId id="275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94660"/>
  </p:normalViewPr>
  <p:slideViewPr>
    <p:cSldViewPr>
      <p:cViewPr varScale="1">
        <p:scale>
          <a:sx n="82" d="100"/>
          <a:sy n="82" d="100"/>
        </p:scale>
        <p:origin x="131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40051-C136-496F-A0C3-019441092C39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8481C-0A55-41F0-B773-A759C37196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003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8481C-0A55-41F0-B773-A759C37196F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315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16BED52-FA50-4C35-84DA-2CF7CE069CD5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A621D7C-63E7-464C-BCA0-5115FC1B0C2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6080" y="260648"/>
            <a:ext cx="8207920" cy="4293096"/>
          </a:xfrm>
        </p:spPr>
        <p:txBody>
          <a:bodyPr>
            <a:normAutofit/>
          </a:bodyPr>
          <a:lstStyle/>
          <a:p>
            <a:r>
              <a:rPr lang="ru-RU" dirty="0"/>
              <a:t>Транспортная </a:t>
            </a:r>
            <a:r>
              <a:rPr lang="ru-RU" dirty="0" err="1"/>
              <a:t>иммобилизация.Правила</a:t>
            </a:r>
            <a:r>
              <a:rPr lang="ru-RU" dirty="0"/>
              <a:t> наложения транспортных шин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494825" y="2250280"/>
            <a:ext cx="45719" cy="1706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678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Этапы наложения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I этап — моделирование шины по форме той части тела, где шина будет наложена. Так, при переломе плечевой кости шина должна начинаться с внутреннего края лопатки здоровой стороны и выступать из-за кончиков пальцев на 2—3 см с больной стороны. Поэтому перед тем, как начать моделирование, нужно измерить расстояние от края лопатки до плечевого сустава и на этом месте согнуть шину под тупым углом; затем измерить расстояние от плечевого до локтевого суставов и в этом месте согнуть ее под прямым углом.</a:t>
            </a:r>
          </a:p>
          <a:p>
            <a:endParaRPr lang="ru-RU" dirty="0"/>
          </a:p>
          <a:p>
            <a:r>
              <a:rPr lang="ru-RU" dirty="0"/>
              <a:t>Потом, примерив шину к здоровой конечности, внести соответствующие поправки.</a:t>
            </a:r>
          </a:p>
          <a:p>
            <a:endParaRPr lang="ru-RU" dirty="0"/>
          </a:p>
          <a:p>
            <a:r>
              <a:rPr lang="ru-RU" dirty="0"/>
              <a:t>II этап — покрытие внутренней поверхности шины слоем ваты и закрепление его бинтом.</a:t>
            </a:r>
          </a:p>
          <a:p>
            <a:endParaRPr lang="ru-RU" dirty="0"/>
          </a:p>
          <a:p>
            <a:r>
              <a:rPr lang="ru-RU" dirty="0"/>
              <a:t>III этап — непосредственное наложение самой шины. Для закрепления ее применяется бинт. При закреплении следует руководствоваться правилами </a:t>
            </a:r>
            <a:r>
              <a:rPr lang="ru-RU" dirty="0" err="1"/>
              <a:t>бинтования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2043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Наложение лестничной шины на нижнюю конечность, при переломе голени состоит также из трех этапов: моделирование, покрытие внутренней поверхности шины мягкой прокладкой и непосредственное наложение шины. Шина моделируется по задней поверхности голени, захватывая коленный и голеностопный суставы. Для лучшей фиксации рекомендуется наложить еще две шины </a:t>
            </a:r>
            <a:r>
              <a:rPr lang="ru-RU" dirty="0" err="1"/>
              <a:t>Крамера</a:t>
            </a:r>
            <a:r>
              <a:rPr lang="ru-RU" dirty="0"/>
              <a:t>: одна укладывается на внутренней, а другая на наружной поверхности голени. Обе шины располагаются выше коленного сустава и сгибаются у подошвенной поверхности стопы в виде стремени для фиксации голеностопного сустава.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112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50144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Шина </a:t>
            </a:r>
            <a:r>
              <a:rPr lang="ru-RU" sz="18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Дитерихса</a:t>
            </a:r>
            <a:r>
              <a:rPr lang="ru-RU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800" dirty="0"/>
              <a:t>состоит из раздвижной наружной и внутренней пластин, фанерной подошвы с металлическими скобами и закрутки. Шина применяется при переломах бедра, костей, образующих тазобедренный и коленный суставы. Преимуществом шины является возможность создать с ее помощью вытяжение.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132856"/>
            <a:ext cx="3456384" cy="411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55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Последовательность действий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568952" cy="633670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1. Успокоить пациента</a:t>
            </a:r>
          </a:p>
          <a:p>
            <a:r>
              <a:rPr lang="ru-RU" dirty="0"/>
              <a:t>2. Объяснить ход предстоящей манипуляции</a:t>
            </a:r>
          </a:p>
          <a:p>
            <a:r>
              <a:rPr lang="ru-RU" dirty="0"/>
              <a:t>З. Разрезать одежду по шву (если одежда туго облегает конечность)</a:t>
            </a:r>
          </a:p>
          <a:p>
            <a:r>
              <a:rPr lang="ru-RU" dirty="0"/>
              <a:t>4. Осмотреть место травмы, убедиться в наличии перелома</a:t>
            </a:r>
          </a:p>
          <a:p>
            <a:r>
              <a:rPr lang="ru-RU" dirty="0"/>
              <a:t>5. Приложить внутреннюю и наружную детали шины </a:t>
            </a:r>
            <a:r>
              <a:rPr lang="ru-RU" dirty="0" err="1"/>
              <a:t>Дитерихса</a:t>
            </a:r>
            <a:r>
              <a:rPr lang="ru-RU" dirty="0"/>
              <a:t> к здоровой конечности пациента (уменьшить или увеличить длину шины, в зависимости роста пациента).</a:t>
            </a:r>
          </a:p>
          <a:p>
            <a:r>
              <a:rPr lang="ru-RU" dirty="0"/>
              <a:t>6. Зафиксировать восьмиобразной повязкой подошвенную часть шины к стопе травмированной конечности пациента (обувь не снимать). Уложить в подмышечную впадину со стороны травмированной конечности наружную часть шины и закрепить так, чтобы она выступала за подошвенную поверхность стопы на 8-10 см.</a:t>
            </a:r>
          </a:p>
          <a:p>
            <a:r>
              <a:rPr lang="ru-RU" dirty="0"/>
              <a:t>7. Вставить в металлическое ушко подошвенной части шины наружную деталь шины </a:t>
            </a:r>
            <a:r>
              <a:rPr lang="ru-RU" dirty="0" err="1"/>
              <a:t>Дитерихса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7996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66936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8. Уложить в паховую область со стороны травмированной конечности внутреннюю часть шины и провести через внутреннее металлическое ушко подошвенной части, застегнуть перемычку подошвенной части.</a:t>
            </a:r>
          </a:p>
          <a:p>
            <a:endParaRPr lang="ru-RU" dirty="0"/>
          </a:p>
          <a:p>
            <a:r>
              <a:rPr lang="ru-RU" dirty="0"/>
              <a:t>9. Вложить под костные выступы (лодыжек, коленного сустава, большого вертела и крыла подвздошной кости) прокладку из ваты для предупреждения сдавления и развития некроза.</a:t>
            </a:r>
          </a:p>
          <a:p>
            <a:endParaRPr lang="ru-RU" dirty="0"/>
          </a:p>
          <a:p>
            <a:r>
              <a:rPr lang="ru-RU" dirty="0"/>
              <a:t>10. Закрепить ремни из подмышечной впадины больной конечности на здоровое </a:t>
            </a:r>
            <a:r>
              <a:rPr lang="ru-RU" dirty="0" err="1"/>
              <a:t>надплечье</a:t>
            </a:r>
            <a:r>
              <a:rPr lang="ru-RU" dirty="0"/>
              <a:t> и на уровне бедра.</a:t>
            </a:r>
          </a:p>
          <a:p>
            <a:endParaRPr lang="ru-RU" dirty="0"/>
          </a:p>
          <a:p>
            <a:r>
              <a:rPr lang="ru-RU" dirty="0"/>
              <a:t>11. Продернуть через отверстие в перемычке шнур и прикрепить палочку-закрутку.</a:t>
            </a:r>
          </a:p>
          <a:p>
            <a:endParaRPr lang="ru-RU" dirty="0"/>
          </a:p>
          <a:p>
            <a:r>
              <a:rPr lang="ru-RU" dirty="0"/>
              <a:t>12. Закрутить ее, создавая вытяжение ноги до тех пор, пока поперечные </a:t>
            </a:r>
            <a:r>
              <a:rPr lang="ru-RU" dirty="0" err="1"/>
              <a:t>перекпадины</a:t>
            </a:r>
            <a:r>
              <a:rPr lang="ru-RU" dirty="0"/>
              <a:t> не упрутся в паховую и подмышечную область.</a:t>
            </a:r>
          </a:p>
          <a:p>
            <a:endParaRPr lang="ru-RU" dirty="0"/>
          </a:p>
          <a:p>
            <a:r>
              <a:rPr lang="ru-RU" dirty="0"/>
              <a:t>13. Зафиксировать палочку-закрутку за выступ наружной шины.</a:t>
            </a:r>
          </a:p>
          <a:p>
            <a:endParaRPr lang="ru-RU" dirty="0"/>
          </a:p>
          <a:p>
            <a:r>
              <a:rPr lang="ru-RU" dirty="0"/>
              <a:t>14. Зафиксировать шину на травмированной конечности спиральными ходами бинта от голеностопного сустава до тазобедренного сустава.</a:t>
            </a:r>
          </a:p>
          <a:p>
            <a:pPr marL="64008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Примечание. </a:t>
            </a:r>
            <a:r>
              <a:rPr lang="ru-RU" dirty="0"/>
              <a:t>для предупреждения провисания голени и возможного смещения отломков кзади рекомендуется дополнительно использовать шину </a:t>
            </a:r>
            <a:r>
              <a:rPr lang="ru-RU" dirty="0" err="1"/>
              <a:t>Крамера</a:t>
            </a:r>
            <a:r>
              <a:rPr lang="ru-RU" dirty="0"/>
              <a:t>, которую располагают по задней поверхности конечности</a:t>
            </a:r>
          </a:p>
        </p:txBody>
      </p:sp>
    </p:spTree>
    <p:extLst>
      <p:ext uri="{BB962C8B-B14F-4D97-AF65-F5344CB8AC3E}">
        <p14:creationId xmlns:p14="http://schemas.microsoft.com/office/powerpoint/2010/main" val="1440153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7848872" cy="2664296"/>
          </a:xfrm>
        </p:spPr>
        <p:txBody>
          <a:bodyPr>
            <a:normAutofit fontScale="70000" lnSpcReduction="20000"/>
          </a:bodyPr>
          <a:lstStyle/>
          <a:p>
            <a:pPr marL="64008" indent="0">
              <a:buNone/>
            </a:pP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Пневматически шины </a:t>
            </a:r>
            <a:r>
              <a:rPr lang="ru-RU" dirty="0"/>
              <a:t>представляют собой двухслойный герметичный чехол с застежкой-молнией. Чехол надевают на конечность, застегивают молнию, через трубку нагнетают воздух для придания шине жесткости. Для снятия шины из нее выпускают воздух и </a:t>
            </a:r>
            <a:r>
              <a:rPr lang="ru-RU" dirty="0" err="1"/>
              <a:t>растегивают</a:t>
            </a:r>
            <a:r>
              <a:rPr lang="ru-RU" dirty="0"/>
              <a:t> застежку-молнию. Шина проста и удобна в обращении, проницаема для рентгеновских лучей. Применяют шины для иммобилизации кисти, предплечья, локтевого сустава, стопы, голени, коленного сустава.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924944"/>
            <a:ext cx="4687168" cy="367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211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579296" cy="6266168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  Недопустимы перенос и транспортировка без иммобилизации пострадавших, особенно с переломами, даже на короткое расстояние, т.к. это может привести к увеличению смещения костных отломков, повреждению нервов и сосудов, расположенных рядом с подвижными отломками кости. При больших ранах мягких тканей, а также при открытых переломах, иммобилизация поврежденной части тела препятствует быстрому распространению инфекции, при тяжелых ожогах (особенно конечностей) способствует менее тяжелому их течению в дальнейшем. Транспортная иммобилизация занимает одно из ведущих мест в профилактике такого грозного осложнения тяжелых повреждений, как травматический шок.</a:t>
            </a:r>
          </a:p>
          <a:p>
            <a:r>
              <a:rPr lang="ru-RU" dirty="0"/>
              <a:t>          На месте происшествия чаще всего приходится пользоваться для иммобилизации подручными средствами (например, досками, ветками, палками, лыжами), к которым фиксируют (прибинтовывают, укрепляют бинтами, ремнями и т.п.) поврежденную часть тела. Иногда, если нет подручных средств, можно обеспечить достаточное обездвижение, притянув поврежденную руку к туловищу, подвесив ее на косынке, а при травме ноги, прибинтовав одну ногу к другой</a:t>
            </a:r>
          </a:p>
        </p:txBody>
      </p:sp>
    </p:spTree>
    <p:extLst>
      <p:ext uri="{BB962C8B-B14F-4D97-AF65-F5344CB8AC3E}">
        <p14:creationId xmlns:p14="http://schemas.microsoft.com/office/powerpoint/2010/main" val="979095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39903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Иммобилизация при помощи подручных средств: а, б - при переломе позвоночника; в, г - иммобилизация бедра; д - предплечья; е - ключицы; ж - голени.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348880"/>
            <a:ext cx="6074026" cy="4251819"/>
          </a:xfrm>
        </p:spPr>
      </p:pic>
    </p:spTree>
    <p:extLst>
      <p:ext uri="{BB962C8B-B14F-4D97-AF65-F5344CB8AC3E}">
        <p14:creationId xmlns:p14="http://schemas.microsoft.com/office/powerpoint/2010/main" val="3933644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6194160"/>
          </a:xfrm>
        </p:spPr>
        <p:txBody>
          <a:bodyPr>
            <a:normAutofit fontScale="70000" lnSpcReduction="20000"/>
          </a:bodyPr>
          <a:lstStyle/>
          <a:p>
            <a:pPr marL="64008" indent="0">
              <a:buNone/>
            </a:pPr>
            <a:r>
              <a:rPr lang="ru-RU" sz="4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Общие правила наложения шин при переломах костей конечностей.</a:t>
            </a:r>
          </a:p>
          <a:p>
            <a:endParaRPr lang="ru-RU" dirty="0"/>
          </a:p>
          <a:p>
            <a:r>
              <a:rPr lang="ru-RU" dirty="0"/>
              <a:t>шины должны быть надежно закреплены, хорошо фиксировать область перелома;</a:t>
            </a:r>
          </a:p>
          <a:p>
            <a:r>
              <a:rPr lang="ru-RU" dirty="0"/>
              <a:t>шину нельзя накладывать непосредственно на обнаженную конечность, последнюю предварительно надо обложить ватой или какой-нибудь тканью;</a:t>
            </a:r>
          </a:p>
          <a:p>
            <a:r>
              <a:rPr lang="ru-RU" dirty="0"/>
              <a:t>создавая неподвижность в зоне перелома, необходимо произвести фиксацию двух суставов выше и ниже места перелома (например, при переломе голени фиксируют голеностопный и коленный сустав) в положении, удобном для больного и для транспортировки;</a:t>
            </a:r>
          </a:p>
          <a:p>
            <a:r>
              <a:rPr lang="ru-RU" dirty="0"/>
              <a:t>при переломах бедра следует фиксировать все суставы нижней конечности (коленный, голеностопный тазобедренный).</a:t>
            </a:r>
          </a:p>
        </p:txBody>
      </p:sp>
    </p:spTree>
    <p:extLst>
      <p:ext uri="{BB962C8B-B14F-4D97-AF65-F5344CB8AC3E}">
        <p14:creationId xmlns:p14="http://schemas.microsoft.com/office/powerpoint/2010/main" val="41667610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336704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000" dirty="0"/>
              <a:t>Перелом грудного и поясничного отделов, крестца</a:t>
            </a:r>
          </a:p>
          <a:p>
            <a:r>
              <a:rPr lang="ru-RU" sz="2000" dirty="0"/>
              <a:t>(иммобилизация подручными средствами)</a:t>
            </a:r>
          </a:p>
          <a:p>
            <a:r>
              <a:rPr lang="ru-RU" sz="2000" dirty="0"/>
              <a:t>Пострадавшего укладывают на щит или иммобилизуют подручными средствами. Короткие планки прикрепляют к паре длинных на уровне </a:t>
            </a:r>
            <a:r>
              <a:rPr lang="ru-RU" sz="2000" dirty="0" err="1"/>
              <a:t>надплечий</a:t>
            </a:r>
            <a:r>
              <a:rPr lang="ru-RU" sz="2000" dirty="0"/>
              <a:t>, таза и стоп. На эту крестовину осторожно укладывают пострадавшего и фиксируют матерчатыми полосами в области груди, живота, бедер, голеней, голеностопных суставов, стоп и кистей. Таз фиксируют к средней перекладине ходами полос через промежность, а </a:t>
            </a:r>
            <a:r>
              <a:rPr lang="ru-RU" sz="2000" dirty="0" err="1"/>
              <a:t>надплечья</a:t>
            </a:r>
            <a:r>
              <a:rPr lang="ru-RU" sz="2000" dirty="0"/>
              <a:t> и кисти рук - к верхней косыми ходами.</a:t>
            </a:r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92083" y="2388637"/>
            <a:ext cx="2574032" cy="5662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68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280920" cy="612215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Транспортная иммобилизация </a:t>
            </a:r>
            <a:r>
              <a:rPr lang="ru-RU" dirty="0"/>
              <a:t>- создание неподвижности и покоя для органа, части или всего тела на период транспортировки пострадавшего с места травмы в лечебное учреждение. Цель транспортной иммобилизации — предупредить дополнительные повреждения тканей и органов, развитие шока при перекладывании и транспортировке пострадавшего.</a:t>
            </a:r>
          </a:p>
        </p:txBody>
      </p:sp>
    </p:spTree>
    <p:extLst>
      <p:ext uri="{BB962C8B-B14F-4D97-AF65-F5344CB8AC3E}">
        <p14:creationId xmlns:p14="http://schemas.microsoft.com/office/powerpoint/2010/main" val="678620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927" y="2663215"/>
            <a:ext cx="5922050" cy="24675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405878"/>
          </a:xfrm>
        </p:spPr>
        <p:txBody>
          <a:bodyPr/>
          <a:lstStyle/>
          <a:p>
            <a:r>
              <a:rPr lang="ru-RU" dirty="0"/>
              <a:t>Перелом бедра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540568" y="935950"/>
            <a:ext cx="8784976" cy="5400600"/>
          </a:xfrm>
        </p:spPr>
        <p:txBody>
          <a:bodyPr>
            <a:normAutofit/>
          </a:bodyPr>
          <a:lstStyle/>
          <a:p>
            <a:r>
              <a:rPr lang="ru-RU" sz="2000" dirty="0"/>
              <a:t>Иммобилизация поврежденной конечности методом «нога к ноге» должна быть заменена на иммобилизацию стандартными шинами при первой возможности.</a:t>
            </a:r>
          </a:p>
          <a:p>
            <a:r>
              <a:rPr lang="ru-RU" sz="2000" dirty="0"/>
              <a:t>Эвакуация пострадавших с повреждениями бедра осуществляется на носилках в положении лежа. Для предупреждения и своевременного выявления осложнений транспортной иммобилизации необходимо следить за состоянием кровообращения в периферических отделах конечности. Если конечность обнажена, то следят за окраской кожи. При неснятой одежде и обуви необходимо обращать внимание на жалобы пострадавшего. Онемение, похолодание, покалывание, усиление боли, появление пульсирующей боли, судороги в икроножных мышцах являются признаками нарушения кровообращения в конечности. Необходимо немедленно расслабить или рассечь повязку в месте сдавления.</a:t>
            </a:r>
          </a:p>
        </p:txBody>
      </p:sp>
    </p:spTree>
    <p:extLst>
      <p:ext uri="{BB962C8B-B14F-4D97-AF65-F5344CB8AC3E}">
        <p14:creationId xmlns:p14="http://schemas.microsoft.com/office/powerpoint/2010/main" val="2791009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Перелом предплечья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556792"/>
            <a:ext cx="3600400" cy="4696174"/>
          </a:xfrm>
        </p:spPr>
      </p:pic>
    </p:spTree>
    <p:extLst>
      <p:ext uri="{BB962C8B-B14F-4D97-AF65-F5344CB8AC3E}">
        <p14:creationId xmlns:p14="http://schemas.microsoft.com/office/powerpoint/2010/main" val="804646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Перелом голени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1800" dirty="0"/>
              <a:t>Подручные предметы: палки, дощечки, ветки и т.д.</a:t>
            </a:r>
          </a:p>
          <a:p>
            <a:endParaRPr lang="ru-RU" sz="1800" dirty="0"/>
          </a:p>
          <a:p>
            <a:r>
              <a:rPr lang="ru-RU" sz="1800" dirty="0"/>
              <a:t>Шины прибинтовывают с двух сторон голени. Вверху шина должна заходить выше коленного сустава, внизу – ниже голеностопного.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955" y="4336936"/>
            <a:ext cx="6349207" cy="181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8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399032"/>
          </a:xfrm>
        </p:spPr>
        <p:txBody>
          <a:bodyPr/>
          <a:lstStyle/>
          <a:p>
            <a:r>
              <a:rPr lang="ru-RU" dirty="0"/>
              <a:t>Транспортировка пострадавших.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581034"/>
          </a:xfrm>
        </p:spPr>
        <p:txBody>
          <a:bodyPr>
            <a:normAutofit fontScale="55000" lnSpcReduction="20000"/>
          </a:bodyPr>
          <a:lstStyle/>
          <a:p>
            <a:pPr marL="64008" indent="0">
              <a:buNone/>
            </a:pPr>
            <a:r>
              <a:rPr lang="ru-RU" dirty="0"/>
              <a:t>            Важнейшей задачей первой помощи является организация быстрой, безопасной, щадящей транспортировки (доставки) больного или пострадавшего в лечебное учреждение. Причинение боли во время транспортировки способствует ухудшению состояния пострадавшего, развитию шока. Выбор способа транспортировки зависит от состояния пострадавшего, характера травмы или заболевания и возможностей, которыми располагает оказывающий первую помощь.</a:t>
            </a:r>
          </a:p>
          <a:p>
            <a:pPr marL="64008" indent="0">
              <a:buNone/>
            </a:pPr>
            <a:r>
              <a:rPr lang="ru-RU" dirty="0"/>
              <a:t>          При отсутствии какого-либо транспорта следует осуществить переноску пострадавшего в лечебное учреждение на носилках, в т. ч. импровизированных . Первую помощь приходится оказывать и в таких условиях, когда нет никаких подручных средств или нет времени для изготовления импровизированных носилок. В этих случаях больного необходимо перенести на руках. Первую помощь приходится оказывать и в таких условиях, когда нет никаких подручных средств или нет времени для изготовления импровизированных носилок. В этих случаях больного необходимо перенести на руках. Один человек может нести больного на руках, на спине, на плече . Переноску способом "на руках впереди" и "на плече" применяют в случаях, если пострадавший очень слаб или без сознания. Если больной в состоянии держаться, то удобнее переносить его способом "на спине". Эти способы требуют большой физической силы и применяются при переноске на небольшие расстояния. На руках значительно легче переносить вдвоем. Пострадавшего, находящегося в бессознательном состоянии, наиболее удобно переносить способом "друг за другом"</a:t>
            </a:r>
          </a:p>
        </p:txBody>
      </p:sp>
    </p:spTree>
    <p:extLst>
      <p:ext uri="{BB962C8B-B14F-4D97-AF65-F5344CB8AC3E}">
        <p14:creationId xmlns:p14="http://schemas.microsoft.com/office/powerpoint/2010/main" val="2075419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r>
              <a:rPr lang="ru-RU" dirty="0"/>
              <a:t>Носилки </a:t>
            </a:r>
          </a:p>
          <a:p>
            <a:r>
              <a:rPr lang="ru-RU" dirty="0"/>
              <a:t>а - медицинские; </a:t>
            </a:r>
          </a:p>
          <a:p>
            <a:r>
              <a:rPr lang="ru-RU" dirty="0"/>
              <a:t>б, в - импровизированные.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77" y="214163"/>
            <a:ext cx="3334666" cy="40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115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89854"/>
          </a:xfrm>
        </p:spPr>
        <p:txBody>
          <a:bodyPr>
            <a:normAutofit fontScale="90000"/>
          </a:bodyPr>
          <a:lstStyle/>
          <a:p>
            <a:r>
              <a:rPr lang="ru-RU" dirty="0"/>
              <a:t>Показаниями к транспортной иммобилизации: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75400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Повреждения костей и суставов</a:t>
            </a:r>
          </a:p>
          <a:p>
            <a:r>
              <a:rPr lang="ru-RU" dirty="0"/>
              <a:t>Обширные повреждения мягких тканей конечности</a:t>
            </a:r>
          </a:p>
          <a:p>
            <a:r>
              <a:rPr lang="ru-RU" dirty="0"/>
              <a:t>Повреждения крупных сосудов и нервов конечности</a:t>
            </a:r>
          </a:p>
          <a:p>
            <a:r>
              <a:rPr lang="ru-RU" dirty="0"/>
              <a:t>Воспалительные заболевания конечности (острый остеомиелит, острый тромбофлебит).</a:t>
            </a:r>
          </a:p>
        </p:txBody>
      </p:sp>
    </p:spTree>
    <p:extLst>
      <p:ext uri="{BB962C8B-B14F-4D97-AF65-F5344CB8AC3E}">
        <p14:creationId xmlns:p14="http://schemas.microsoft.com/office/powerpoint/2010/main" val="397192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8985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Правила транспортной иммобилизации:</a:t>
            </a:r>
            <a:b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9217024" cy="604867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иммобилизацию следует производить на месте происшествия; перекладывание, перенос пострадавшего без иммобилизации недопустимы;</a:t>
            </a:r>
          </a:p>
          <a:p>
            <a:r>
              <a:rPr lang="ru-RU" dirty="0"/>
              <a:t>перед иммобилизацией необходимо введение обезболивающих средств (морфин, </a:t>
            </a:r>
            <a:r>
              <a:rPr lang="ru-RU" dirty="0" err="1"/>
              <a:t>промедол</a:t>
            </a:r>
            <a:r>
              <a:rPr lang="ru-RU" dirty="0"/>
              <a:t>);</a:t>
            </a:r>
          </a:p>
          <a:p>
            <a:r>
              <a:rPr lang="ru-RU" dirty="0"/>
              <a:t>при наличии кровотечения оно должно быть остановлено наложением жгута или давящей повязки; повязка на рану должна быть асептической;</a:t>
            </a:r>
          </a:p>
          <a:p>
            <a:r>
              <a:rPr lang="ru-RU" dirty="0"/>
              <a:t>шину накладывают непосредственно на одежду, если же ее приходится накладывать на голое тело, то под нее подкладывают вату, полотенце, одежду пострадавшего;</a:t>
            </a:r>
          </a:p>
          <a:p>
            <a:r>
              <a:rPr lang="ru-RU" dirty="0"/>
              <a:t>на конечностях необходимо иммобилизовать два близлежащих к повреждению сустава, а при травме бедра — все три сустава конечности;</a:t>
            </a:r>
          </a:p>
        </p:txBody>
      </p:sp>
    </p:spTree>
    <p:extLst>
      <p:ext uri="{BB962C8B-B14F-4D97-AF65-F5344CB8AC3E}">
        <p14:creationId xmlns:p14="http://schemas.microsoft.com/office/powerpoint/2010/main" val="77745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33006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при закрытых переломах во время наложения шины необходимо произвести легкое вытяжение по оси конечности за дистальную часть руки или ноги и в таком положении зафиксировать конечность;</a:t>
            </a:r>
          </a:p>
          <a:p>
            <a:r>
              <a:rPr lang="ru-RU" dirty="0"/>
              <a:t>при открытых переломах вытяжение недопустимо; конечность фиксируют в том положении, в котором она оказалась в момент травмы;</a:t>
            </a:r>
          </a:p>
          <a:p>
            <a:r>
              <a:rPr lang="ru-RU" dirty="0"/>
              <a:t>наложенный на конечность жгут нельзя закрывать повязкой, фиксирующей шину;</a:t>
            </a:r>
          </a:p>
          <a:p>
            <a:r>
              <a:rPr lang="ru-RU" dirty="0"/>
              <a:t>при перекладывании пострадавшего с наложенной транспортной шиной необходимо, чтобы помощник держал поврежденную конечность.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121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72000"/>
          </a:xfrm>
        </p:spPr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ru-RU" dirty="0"/>
              <a:t>При неправильной мобилизации смещение отломков во время перекладывания и транспортировки может превратить закрытый перелом в открытый, подвижными отломками могут быть повреждены жизненно важные органы — крупные сосуды, нервы, головной и спинной мозг, внутренние органы груди, живота, таза. Дополнительная травма окружающих тканей может привести к развитию шока.</a:t>
            </a:r>
          </a:p>
        </p:txBody>
      </p:sp>
    </p:spTree>
    <p:extLst>
      <p:ext uri="{BB962C8B-B14F-4D97-AF65-F5344CB8AC3E}">
        <p14:creationId xmlns:p14="http://schemas.microsoft.com/office/powerpoint/2010/main" val="195847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54808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000" dirty="0"/>
              <a:t>Для проведения транспортной иммобилизации применяют стандартные шины </a:t>
            </a:r>
            <a:r>
              <a:rPr lang="ru-RU" sz="2000" dirty="0" err="1"/>
              <a:t>Крамера</a:t>
            </a:r>
            <a:r>
              <a:rPr lang="ru-RU" sz="2000" dirty="0"/>
              <a:t>, </a:t>
            </a:r>
            <a:r>
              <a:rPr lang="ru-RU" sz="2000" dirty="0" err="1"/>
              <a:t>Дитерихса</a:t>
            </a:r>
            <a:r>
              <a:rPr lang="ru-RU" sz="2000" dirty="0"/>
              <a:t>, пневматические шины, носилки </a:t>
            </a:r>
            <a:r>
              <a:rPr lang="ru-RU" sz="2000" dirty="0" err="1"/>
              <a:t>иммобилизационные</a:t>
            </a:r>
            <a:r>
              <a:rPr lang="ru-RU" sz="2000" dirty="0"/>
              <a:t> вакуумные, пластмассовые шины.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1525"/>
            <a:ext cx="3968361" cy="16700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620" y="1261525"/>
            <a:ext cx="3458764" cy="21893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73" y="3212976"/>
            <a:ext cx="3810000" cy="14954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02" y="5013176"/>
            <a:ext cx="3432979" cy="15744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400" y="3789039"/>
            <a:ext cx="4554127" cy="256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1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4400" b="1" dirty="0">
                <a:ln w="24500" cmpd="dbl">
                  <a:solidFill>
                    <a:srgbClr val="FFFF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Основное правило при наложении шин — фиксация не менее двух суставов — выше и ниже места перелома, а при переломах крупных костей — желательно даже трёх</a:t>
            </a:r>
          </a:p>
        </p:txBody>
      </p:sp>
    </p:spTree>
    <p:extLst>
      <p:ext uri="{BB962C8B-B14F-4D97-AF65-F5344CB8AC3E}">
        <p14:creationId xmlns:p14="http://schemas.microsoft.com/office/powerpoint/2010/main" val="112090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568952" cy="648072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ru-RU" sz="2400" dirty="0"/>
              <a:t>Универсальной является лестничная </a:t>
            </a:r>
            <a:r>
              <a:rPr lang="ru-RU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шина </a:t>
            </a:r>
            <a:r>
              <a:rPr lang="ru-RU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Крамера</a:t>
            </a:r>
            <a:r>
              <a:rPr lang="ru-RU" sz="2400" dirty="0"/>
              <a:t>. Этим шинам может быть придана любая форма, а соединяя их между собой, можно создать различные конструкции. Их применяют для иммобилизации верхних и нижних конечностей, головы.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204864"/>
            <a:ext cx="2736304" cy="33747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5" y="2204865"/>
            <a:ext cx="2736304" cy="2270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411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90</TotalTime>
  <Words>1384</Words>
  <Application>Microsoft Office PowerPoint</Application>
  <PresentationFormat>Экран (4:3)</PresentationFormat>
  <Paragraphs>88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Calibri</vt:lpstr>
      <vt:lpstr>Century Gothic</vt:lpstr>
      <vt:lpstr>Verdana</vt:lpstr>
      <vt:lpstr>Wingdings 2</vt:lpstr>
      <vt:lpstr>Яркая</vt:lpstr>
      <vt:lpstr>Транспортная иммобилизация.Правила наложения транспортных шин</vt:lpstr>
      <vt:lpstr>Презентация PowerPoint</vt:lpstr>
      <vt:lpstr>Показаниями к транспортной иммобилизации: </vt:lpstr>
      <vt:lpstr>Правила транспортной иммобилизации: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наложения</vt:lpstr>
      <vt:lpstr>Презентация PowerPoint</vt:lpstr>
      <vt:lpstr>Презентация PowerPoint</vt:lpstr>
      <vt:lpstr>Последовательность действий </vt:lpstr>
      <vt:lpstr>Презентация PowerPoint</vt:lpstr>
      <vt:lpstr>Презентация PowerPoint</vt:lpstr>
      <vt:lpstr>Презентация PowerPoint</vt:lpstr>
      <vt:lpstr>Иммобилизация при помощи подручных средств: а, б - при переломе позвоночника; в, г - иммобилизация бедра; д - предплечья; е - ключицы; ж - голени.</vt:lpstr>
      <vt:lpstr>Презентация PowerPoint</vt:lpstr>
      <vt:lpstr>Презентация PowerPoint</vt:lpstr>
      <vt:lpstr>Перелом бедра</vt:lpstr>
      <vt:lpstr>Перелом предплечья</vt:lpstr>
      <vt:lpstr>Перелом голени</vt:lpstr>
      <vt:lpstr>Транспортировка пострадавших.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Транспортная иммобилизация.Правила наложения транспортных шин</dc:title>
  <dc:creator>Наташа</dc:creator>
  <cp:lastModifiedBy>Администратор безопасности</cp:lastModifiedBy>
  <cp:revision>10</cp:revision>
  <dcterms:created xsi:type="dcterms:W3CDTF">2013-05-14T14:40:53Z</dcterms:created>
  <dcterms:modified xsi:type="dcterms:W3CDTF">2017-06-24T05:34:50Z</dcterms:modified>
</cp:coreProperties>
</file>