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3"/>
  </p:notes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1" autoAdjust="0"/>
    <p:restoredTop sz="94660"/>
  </p:normalViewPr>
  <p:slideViewPr>
    <p:cSldViewPr>
      <p:cViewPr varScale="1">
        <p:scale>
          <a:sx n="82" d="100"/>
          <a:sy n="82" d="100"/>
        </p:scale>
        <p:origin x="149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94389-7C4D-4F8C-A7EA-3E95A6529AC9}" type="datetimeFigureOut">
              <a:rPr lang="ru-RU" smtClean="0"/>
              <a:pPr/>
              <a:t>24.06.2017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C0A0F-D926-4AE0-A77A-409CC71887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87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C0A0F-D926-4AE0-A77A-409CC71887F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36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C0A0F-D926-4AE0-A77A-409CC71887F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531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9B02-23D1-40C0-8D17-06EF4AAE38EC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FF947A-B240-442B-8177-9EF72EC6C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BE05C-9DAA-4B0B-A008-AF3319457F9E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0E62-579C-4D1B-9A7A-E0932A86F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BB679-DFC6-4D54-980A-F83BF816FF0C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431B3-9A16-4E33-AB06-E9FA976CD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7BA31-C6B7-428C-8B04-A30FE5920007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2CAC6-9FF7-4248-8B81-846266574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A2651-894C-45C5-AA0A-6F591C5C8E59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D6B3C-772B-4D0D-81CF-40C61420A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57054-410E-40EE-8C72-28D87C678CBD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FA850-3E3B-4A3C-843E-C13E76E57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223DE-1C0C-4296-B379-4A93CF96FB28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ADCD-C6E3-4EDF-B654-ED3B57A02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30E5A-D161-4120-BC75-23F20329050B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3FF78-F5D9-41EA-8EC2-1B8D96693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3D43D-F9FC-4400-A60F-C090BEFD6751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CCF75-88A2-40A2-AB95-F4D425E78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7424-3DB7-4BE8-BCCC-959CB5FE3ACF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8582A-A091-45C3-88A2-5BD0327AB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B140D-4D0C-4179-B8C9-849757DE1857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1D63E-98BE-46FC-8E6F-C6013A49E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D0D0060-687A-4CBB-934A-3120E61987CC}" type="datetimeFigureOut">
              <a:rPr lang="ru-RU"/>
              <a:pPr>
                <a:defRPr/>
              </a:pPr>
              <a:t>24.06.2017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FE5D4AE-64B0-42E7-8DD3-2B705AC00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52" r:id="rId3"/>
    <p:sldLayoutId id="2147483749" r:id="rId4"/>
    <p:sldLayoutId id="2147483748" r:id="rId5"/>
    <p:sldLayoutId id="2147483747" r:id="rId6"/>
    <p:sldLayoutId id="2147483746" r:id="rId7"/>
    <p:sldLayoutId id="2147483745" r:id="rId8"/>
    <p:sldLayoutId id="2147483753" r:id="rId9"/>
    <p:sldLayoutId id="2147483744" r:id="rId10"/>
    <p:sldLayoutId id="214748374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A3171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A3171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928934"/>
            <a:ext cx="9107816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травм.</a:t>
            </a:r>
          </a:p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оказания первой </a:t>
            </a:r>
            <a:r>
              <a:rPr lang="ru-RU" sz="32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медицинской помощи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>
            <a:hlinkClick r:id="rId3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88900" tIns="25400" rIns="88900" bIns="50800" rtlCol="0" anchor="ctr" anchorCtr="1">
            <a:noAutofit/>
          </a:bodyPr>
          <a:lstStyle/>
          <a:p>
            <a:pPr algn="ctr"/>
            <a:r>
              <a:rPr lang="en-US" sz="2000" u="sng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-0.24983 -0.3055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153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11188" y="2420938"/>
            <a:ext cx="77771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Рана</a:t>
            </a:r>
            <a:r>
              <a:rPr lang="ru-RU" sz="1400"/>
              <a:t> — нарушение анатомической целостности покровных или внутренних тканей на всю их толщину, а иногда также и внутренних органов, вызванное механическим воздействием </a:t>
            </a:r>
          </a:p>
        </p:txBody>
      </p:sp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3203575" y="1268413"/>
            <a:ext cx="2190750" cy="690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ранения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11188" y="3429000"/>
            <a:ext cx="6265862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 Первая помощь при любом ранении имеет целью: остановить кровотечение (хотя бы временно), защитить рану от вторичного загрязнения и проникновения в нее микробов, ослабить болевые ощущения у пострадавшего и предоставить покой поврежденной части тела. Для этого необходимо прежде всего обнажить ту часть тела, где имеется ранение: с пострадавшего осторожно и, если возможно, безболезненно снимают одежду или обувь, а если это затруднительно, разрезают их по швам. </a:t>
            </a:r>
          </a:p>
        </p:txBody>
      </p:sp>
      <p:pic>
        <p:nvPicPr>
          <p:cNvPr id="29705" name="Picture 9" descr="image026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DDE8E2"/>
              </a:clrFrom>
              <a:clrTo>
                <a:srgbClr val="DDE8E2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2925" y="3933825"/>
            <a:ext cx="2251075" cy="2924175"/>
          </a:xfrm>
          <a:prstGeom prst="rect">
            <a:avLst/>
          </a:prstGeom>
          <a:noFill/>
        </p:spPr>
      </p:pic>
      <p:sp>
        <p:nvSpPr>
          <p:cNvPr id="29706" name="TextBox 6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 action="ppaction://hlinksldjump"/>
              </a:rPr>
              <a:t>Виды травм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0" grpId="1"/>
      <p:bldP spid="29702" grpId="0" animBg="1"/>
      <p:bldP spid="29702" grpId="1" animBg="1"/>
      <p:bldP spid="29703" grpId="0"/>
      <p:bldP spid="2970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2" action="ppaction://hlinksldjump"/>
              </a:rPr>
              <a:t>Виды травм</a:t>
            </a:r>
            <a:endParaRPr lang="ru-RU" sz="1200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39750" y="2565400"/>
            <a:ext cx="72009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Контузия</a:t>
            </a:r>
            <a:r>
              <a:rPr lang="ru-RU" sz="1400"/>
              <a:t> — общее поражение организма вследствие резкого механического воздействия воздушной, водяной или звуковой волны, удара о землю или воду и т. п.</a:t>
            </a: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2987675" y="1268413"/>
            <a:ext cx="2603500" cy="906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контузия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68313" y="3500438"/>
            <a:ext cx="78486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/>
              <a:t>Пострадавшие нуждаются в полном покое, экстренной медицинской помощи и срочной госпитализации. В дальнейшем при стойких нарушениях движений (парезы, параличи) проводится лечебная физкультура, при нарушении речи — логопедические занятия и другие специальные лечебные мероприятия.</a:t>
            </a:r>
          </a:p>
          <a:p>
            <a:r>
              <a:rPr lang="ru-RU" sz="1400"/>
              <a:t>В остром периоде после травм и контузий головного мозга пострадавшим показан холод на голову, полный покой. Больного необходимо уложить на бок (при рвоте рвотные массы могут попасть в дыхательные пути). При открытой травме черепа на первом плане стоит остановка кровотечения, как внутреннего, так и наружного.</a:t>
            </a:r>
          </a:p>
          <a:p>
            <a:r>
              <a:rPr lang="ru-RU" sz="1400"/>
              <a:t>После травм и контузий больному нежелательно работать в шумных и тесных помещениях, ему противопоказана жара. Хороший эффект оказывает на больных курс хвойных ванн или ванн с применением корня валерианы, корня пиона, травы мелиссы, хмеля.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5" grpId="1"/>
      <p:bldP spid="30726" grpId="0" animBg="1"/>
      <p:bldP spid="30726" grpId="1" animBg="1"/>
      <p:bldP spid="30727" grpId="0"/>
      <p:bldP spid="3072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210909" y="928670"/>
            <a:ext cx="447641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травм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2938" y="2428875"/>
            <a:ext cx="10001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hlinkClick r:id="rId3" action="ppaction://hlinksldjump"/>
              </a:rPr>
              <a:t>Ушиб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29000" y="2357438"/>
            <a:ext cx="19288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hlinkClick r:id="rId4" action="ppaction://hlinksldjump"/>
              </a:rPr>
              <a:t>растяжение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25" y="2357438"/>
            <a:ext cx="15001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hlinkClick r:id="rId5" action="ppaction://hlinksldjump"/>
              </a:rPr>
              <a:t>вывих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9750" y="3860800"/>
            <a:ext cx="2357438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 err="1">
                <a:solidFill>
                  <a:schemeClr val="accent5">
                    <a:lumMod val="75000"/>
                  </a:schemeClr>
                </a:solidFill>
                <a:hlinkClick r:id="rId6" action="ppaction://hlinksldjump"/>
              </a:rPr>
              <a:t>электротравма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48038" y="3716338"/>
            <a:ext cx="2357437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hlinkClick r:id="rId7" action="ppaction://hlinksldjump"/>
              </a:rPr>
              <a:t>Черепно-мозговая</a:t>
            </a:r>
          </a:p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hlinkClick r:id="rId7" action="ppaction://hlinksldjump"/>
              </a:rPr>
              <a:t> травма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TextBox 18">
            <a:hlinkClick r:id="rId8" action="ppaction://hlinksldjump"/>
          </p:cNvPr>
          <p:cNvSpPr txBox="1"/>
          <p:nvPr/>
        </p:nvSpPr>
        <p:spPr>
          <a:xfrm>
            <a:off x="6588125" y="3933825"/>
            <a:ext cx="1643063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Ранения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1188" y="5516563"/>
            <a:ext cx="1357312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hlinkClick r:id="rId9" action="ppaction://hlinksldjump"/>
              </a:rPr>
              <a:t>перелом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TextBox 21">
            <a:hlinkClick r:id="rId10" action="ppaction://hlinksldjump"/>
          </p:cNvPr>
          <p:cNvSpPr txBox="1"/>
          <p:nvPr/>
        </p:nvSpPr>
        <p:spPr>
          <a:xfrm>
            <a:off x="3492500" y="5516563"/>
            <a:ext cx="2428875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sz="2000">
                <a:solidFill>
                  <a:srgbClr val="35385A"/>
                </a:solidFill>
                <a:hlinkClick r:id="rId10" action="ppaction://hlinksldjump"/>
              </a:rPr>
              <a:t>ожоги</a:t>
            </a:r>
            <a:endParaRPr lang="ru-RU" sz="2000">
              <a:solidFill>
                <a:srgbClr val="3538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72225" y="5445125"/>
            <a:ext cx="2214563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</a:rPr>
              <a:t>контузии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0" grpId="0"/>
      <p:bldP spid="22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1071546"/>
            <a:ext cx="200086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ушиб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8" y="2286000"/>
            <a:ext cx="807243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Уши́б</a:t>
            </a:r>
            <a:r>
              <a:rPr lang="ru-RU" sz="1400"/>
              <a:t> — закрытое повреждение тканей и органов без существенного нарушения их структуры. Чаще повреждаются поверхностно расположенные ткани (кожа, подкожная клетчатка, мышцы и надкостница)  Обычно возникает в результате удара тупым предметом или при падении.</a:t>
            </a:r>
          </a:p>
          <a:p>
            <a:endParaRPr lang="ru-RU" sz="1400"/>
          </a:p>
          <a:p>
            <a:r>
              <a:rPr lang="ru-RU" sz="1400"/>
              <a:t>Первая помощь при ушибе</a:t>
            </a:r>
          </a:p>
          <a:p>
            <a:endParaRPr lang="ru-RU" sz="1400"/>
          </a:p>
          <a:p>
            <a:r>
              <a:rPr lang="ru-RU" sz="1400"/>
              <a:t>При ушибе надо наложить что-то холодное, через ткань. Йодная сетка на ушибленное место накладывается только спустя 24 часа. Применять местно-раздражающие средства непосредственно после травмы нельзя, это вызовет ещё больший отёк повреждённых тканей.</a:t>
            </a:r>
          </a:p>
        </p:txBody>
      </p:sp>
      <p:pic>
        <p:nvPicPr>
          <p:cNvPr id="4" name="Рисунок 3" descr="1282743909_sinya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2FDF7"/>
              </a:clrFrom>
              <a:clrTo>
                <a:srgbClr val="F2FD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3" y="4643438"/>
            <a:ext cx="2355850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0" y="0"/>
            <a:ext cx="1143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 action="ppaction://hlinksldjump"/>
              </a:rPr>
              <a:t>Виды травм</a:t>
            </a:r>
            <a:endParaRPr lang="ru-RU" sz="120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1071546"/>
            <a:ext cx="428085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растяжение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4375" y="2286000"/>
            <a:ext cx="764381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Растяжение и разрыв связок</a:t>
            </a:r>
            <a:r>
              <a:rPr lang="ru-RU" sz="1400"/>
              <a:t> — травма, возникающая вследствие воздействия на связочный аппарат сустава нагрузки, превышающей эластичность тканей. возникают при резких движениях в суставе, превышающих его нормальную амплитуду и не совпадающих с его нормальным направлением. Для разрыва связок характерны постоянная боль, кровоизлияние в месте травмы, резкое ограничение функции сустава и болезненность при пальпации. При растяжении и разрыве связок конечность, в отличие от переломов, не деформируется.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38" y="4000500"/>
            <a:ext cx="71437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В первые минуты после травмы наложите лед на поврежденный сустав, затем фиксируйте сустав эластичным бинтом, но не заматывайте слишком туго, чтобы не нарушить кровообращение. Если пострадавший испытывает чувство онемения в забинтованной конечности, повязку следует ослабить. Сверху бинта к травмированному месту полезно снова приложить толченый лед в целлофановом пакете. На следующий день после травмы лед прикладывать не надо, лучше делать теплые ванны и наложить на больной сустав гепариновую мазь. Для обезболивания можно дать анальгин или аспирин. Если через 2-3 дня боли не уменьшились и опухоль в месте травмы не сходит, обратитесь к хирургу.</a:t>
            </a:r>
          </a:p>
        </p:txBody>
      </p:sp>
      <p:pic>
        <p:nvPicPr>
          <p:cNvPr id="5" name="Рисунок 4" descr="image-3197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4250" y="5483225"/>
            <a:ext cx="180975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0" y="0"/>
            <a:ext cx="21431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 action="ppaction://hlinksldjump"/>
              </a:rPr>
              <a:t>Виды травм</a:t>
            </a:r>
            <a:endParaRPr lang="ru-RU" sz="120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1142984"/>
            <a:ext cx="247215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вывих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71563" y="2428875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Вывих</a:t>
            </a:r>
            <a:r>
              <a:rPr lang="ru-RU" sz="1400"/>
              <a:t> — нарушение целостности суставных поверхностей костей под действием механических сил, либо разрушительных процессов в суставе 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3214688"/>
            <a:ext cx="7643812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Первая помощь</a:t>
            </a:r>
          </a:p>
          <a:p>
            <a:endParaRPr lang="ru-RU" sz="1400"/>
          </a:p>
          <a:p>
            <a:r>
              <a:rPr lang="ru-RU" sz="1400"/>
              <a:t>Фиксация повреждённой конечности косынкой, шиной и т.п.  Приложить что нибудь холодное на область поражения. Небольшие вывихи могут быть вправлены самостоятельно, если есть уверенность в отсутствии повреждения костей. Вправление осуществляется обратно механизму травмы. Вправление суставных концов производится только врачом во избежание дополнительной травм  дальнейшем — функциональное лечение (гимнастика, массаж и т. д.). При застарелых вывихах (3 недели после повреждения) — хирургическая операция. При патологических вывихах — лечение заболевания, приведшего к вывиху. Для восстановления функции иногда необходима хирургическая операция.</a:t>
            </a:r>
          </a:p>
        </p:txBody>
      </p:sp>
      <p:pic>
        <p:nvPicPr>
          <p:cNvPr id="5" name="Рисунок 4" descr="20419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ECF5F0"/>
              </a:clrFrom>
              <a:clrTo>
                <a:srgbClr val="ECF5F0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5357813"/>
            <a:ext cx="18780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 action="ppaction://hlinksldjump"/>
              </a:rPr>
              <a:t>Виды травм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928670"/>
            <a:ext cx="54175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электротравма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0063" y="2428875"/>
            <a:ext cx="6786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Электротравма</a:t>
            </a:r>
            <a:r>
              <a:rPr lang="ru-RU" sz="1400"/>
              <a:t>  — болезненное состояние организма, вызванное воздействием электрического тока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3429000"/>
            <a:ext cx="828675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Человека, получившего электротравму общую, или местную следует положить на ровную поверхность, обязательно вызвать скорую помощь и предпринять следующие действия:</a:t>
            </a:r>
          </a:p>
          <a:p>
            <a:r>
              <a:rPr lang="ru-RU" sz="1400"/>
              <a:t>1. Проверить пульс, и при его отсутствии (остановке кровообращения) провести непрямой массаж сердца;</a:t>
            </a:r>
          </a:p>
          <a:p>
            <a:r>
              <a:rPr lang="ru-RU" sz="1400"/>
              <a:t>2. Проверить дыхание, и если его нет, провести искусственное дыхание;</a:t>
            </a:r>
          </a:p>
          <a:p>
            <a:r>
              <a:rPr lang="ru-RU" sz="1400"/>
              <a:t>3. Если есть пульс и дыхание, следует положить пострадавшего на живот и при этом  повернуть его голову на бок. Так человек сможет свободно дышать и не захлебнется рвотными массами;</a:t>
            </a:r>
          </a:p>
          <a:p>
            <a:r>
              <a:rPr lang="ru-RU" sz="1400"/>
              <a:t>4. На ожоги, полученные при электротравме, следует наложить повязку, обязательно сухую и чистую. Если обожжены стопы или кисти, надо проложить между пальцами свернутые бинты или ватные тампоны;</a:t>
            </a:r>
          </a:p>
          <a:p>
            <a:r>
              <a:rPr lang="ru-RU" sz="1400"/>
              <a:t>5. Провести осмотр пострадавшего на предмет других сопутствующих травм и при необходимости оказать помощь;</a:t>
            </a:r>
          </a:p>
          <a:p>
            <a:r>
              <a:rPr lang="ru-RU" sz="1400"/>
              <a:t>6. Если человек в сознании, рекомендуется давать ему пить жидкость в больших количествах;</a:t>
            </a:r>
          </a:p>
          <a:p>
            <a:endParaRPr lang="ru-RU"/>
          </a:p>
        </p:txBody>
      </p:sp>
      <p:pic>
        <p:nvPicPr>
          <p:cNvPr id="5" name="Рисунок 4" descr="elektrotravma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4F3FB"/>
              </a:clrFrom>
              <a:clrTo>
                <a:srgbClr val="F4F3FB">
                  <a:alpha val="0"/>
                </a:srgbClr>
              </a:clrTo>
            </a:clrChange>
            <a:grayscl/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1000125"/>
            <a:ext cx="17954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 action="ppaction://hlinksldjump"/>
              </a:rPr>
              <a:t>Виды травм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325549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Черепно-мозговая травма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900113" y="2349500"/>
            <a:ext cx="74168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Че́репно-мозгова́я тра́вма</a:t>
            </a:r>
            <a:r>
              <a:rPr lang="ru-RU" sz="1400"/>
              <a:t>  — повреждение костей черепа или мягких тканей, таких как ткани мозга, сосуды, нервы, мозговые оболочки.</a:t>
            </a:r>
          </a:p>
          <a:p>
            <a:endParaRPr lang="ru-RU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3429000"/>
            <a:ext cx="74898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Первая помощь</a:t>
            </a:r>
          </a:p>
          <a:p>
            <a:r>
              <a:rPr lang="ru-RU" sz="1400"/>
              <a:t>уложить пострадавшего на спину и контролировать его состояние (пульс, дыхание)</a:t>
            </a:r>
          </a:p>
          <a:p>
            <a:r>
              <a:rPr lang="ru-RU" sz="1400"/>
              <a:t>если пострадавший находится без сознания, то его нужно повернуть на бок (профилактика западения языка, а также попадания в дыхательные пути рвотных масс при возникновении рвоты)</a:t>
            </a:r>
          </a:p>
          <a:p>
            <a:r>
              <a:rPr lang="ru-RU" sz="1400"/>
              <a:t>наложить повязку на рану на голове</a:t>
            </a:r>
          </a:p>
          <a:p>
            <a:r>
              <a:rPr lang="ru-RU" sz="1400"/>
              <a:t>при открытой черепно-мозговой травме обложить края раны бинтами, а затем наложить повязку</a:t>
            </a:r>
          </a:p>
          <a:p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68313" y="2852738"/>
            <a:ext cx="8316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Признаки. общая слабость, сонливость, головокружение, головная боль, тошнота, рвота, потеря сознания, амнезия</a:t>
            </a: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2" action="ppaction://hlinksldjump"/>
              </a:rPr>
              <a:t>Виды травм</a:t>
            </a:r>
            <a:endParaRPr lang="ru-RU" sz="1200"/>
          </a:p>
        </p:txBody>
      </p:sp>
      <p:pic>
        <p:nvPicPr>
          <p:cNvPr id="7" name="Рисунок 6" descr="injured01.gif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357813"/>
            <a:ext cx="1785938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1000108"/>
            <a:ext cx="32778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Перелом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00063" y="2143125"/>
            <a:ext cx="81438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/>
              <a:t>Перело́м ко́сти</a:t>
            </a:r>
            <a:r>
              <a:rPr lang="ru-RU" sz="1400"/>
              <a:t> — полное или частичное нарушение целостности кости при нагрузке, превышающей прочность травмируемого участка скелета. Переломы могут возникать как вследствие травмы, так и в результате различных заболеваний, сопровождающихся изменениями в прочностных характеристиках костной ткани.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63" y="3214688"/>
            <a:ext cx="82867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Первая помощь</a:t>
            </a:r>
          </a:p>
          <a:p>
            <a:r>
              <a:rPr lang="ru-RU" sz="1400"/>
              <a:t>При наличии кровотечения — остановить его.</a:t>
            </a:r>
          </a:p>
          <a:p>
            <a:r>
              <a:rPr lang="ru-RU" sz="1400"/>
              <a:t>Определить, возможно ли перемещение пострадавшего, до прибытия квалифицированного медицинского персонала. Не рекомендуется переносить или передвигать больного при травмах позвоночника и множественных переломах.</a:t>
            </a:r>
          </a:p>
          <a:p>
            <a:r>
              <a:rPr lang="ru-RU" sz="1400"/>
              <a:t>наложить шину. Шиной может служить любой предмет, который предотвратит движения в повреждённой конечности (захватывая суставы выше и ниже места перелома).</a:t>
            </a:r>
          </a:p>
          <a:p>
            <a:r>
              <a:rPr lang="ru-RU" sz="1400"/>
              <a:t>Если доступ медицинского персонала затруднён или невозможен и имеются противопоказания к перемещению пострадавшего, обеспечивают по возможности полную неподвижность повреждённых участков, после чего используются носилки с твёрдым основанием, к которым надёжно фиксируется пострадавший.</a:t>
            </a:r>
          </a:p>
          <a:p>
            <a:endParaRPr lang="ru-RU" sz="1400"/>
          </a:p>
        </p:txBody>
      </p:sp>
      <p:pic>
        <p:nvPicPr>
          <p:cNvPr id="5" name="Рисунок 4" descr="38393577-obrazec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1050" y="5429250"/>
            <a:ext cx="2012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ereloms.gif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5695950"/>
            <a:ext cx="20002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4" action="ppaction://hlinksldjump"/>
              </a:rPr>
              <a:t>Виды травм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900113" y="1989138"/>
            <a:ext cx="77041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/>
              <a:t>Ожог</a:t>
            </a:r>
            <a:r>
              <a:rPr lang="ru-RU" sz="1400"/>
              <a:t> — повреждение тканей организма, вызванное действием высокой температуры или действием некоторых химических веществ (щелочей, кислот, солей тяжёлых металлов и др.).</a:t>
            </a:r>
            <a:r>
              <a:rPr lang="ru-RU"/>
              <a:t> </a:t>
            </a:r>
          </a:p>
        </p:txBody>
      </p:sp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3132138" y="908050"/>
            <a:ext cx="2627312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 spc="640">
                <a:ln w="9525">
                  <a:noFill/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Ожог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6335713" y="2636838"/>
            <a:ext cx="2808287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1400"/>
              <a:t>Различают 4 степени ожога:</a:t>
            </a:r>
          </a:p>
          <a:p>
            <a:pPr marL="342900" indent="-342900"/>
            <a:r>
              <a:rPr lang="ru-RU" sz="1400"/>
              <a:t>1)покраснение кожи</a:t>
            </a:r>
          </a:p>
          <a:p>
            <a:pPr marL="342900" indent="-342900"/>
            <a:r>
              <a:rPr lang="ru-RU" sz="1400"/>
              <a:t>2)образование пузырей,</a:t>
            </a:r>
          </a:p>
          <a:p>
            <a:pPr marL="342900" indent="-342900"/>
            <a:r>
              <a:rPr lang="ru-RU" sz="1400"/>
              <a:t>3)омертвение всей толщи кожи,</a:t>
            </a:r>
          </a:p>
          <a:p>
            <a:pPr marL="342900" indent="-342900"/>
            <a:r>
              <a:rPr lang="ru-RU" sz="1400"/>
              <a:t>4)обугливание тканей.</a:t>
            </a:r>
          </a:p>
          <a:p>
            <a:pPr marL="342900" indent="-342900">
              <a:spcBef>
                <a:spcPct val="50000"/>
              </a:spcBef>
            </a:pPr>
            <a:endParaRPr lang="ru-RU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755650" y="2997200"/>
            <a:ext cx="5329238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Первая помощь</a:t>
            </a:r>
          </a:p>
          <a:p>
            <a:pPr>
              <a:spcBef>
                <a:spcPct val="50000"/>
              </a:spcBef>
            </a:pPr>
            <a:r>
              <a:rPr lang="ru-RU" sz="1400"/>
              <a:t>Важную роль играет оказание само- и взаимопомощи. Основной её целью является прекращение действия поражающего фактора на пострадавшего. Так, например, при термическом ожоге необходимо устранить контакт пострадавшего с источником ожога и охладить поражённую поверхность (под прохладной проточной водой, не менее 15-20 минут (только в том случае, если не нарушена целостность кожного покрова); актуально не позднее 2 часов после получения ожога), при электрическом поражении — прервать контакт с источником тока, при химических ожогах — смыть или нейтрализовать активное вещество и т. п </a:t>
            </a:r>
          </a:p>
        </p:txBody>
      </p:sp>
      <p:pic>
        <p:nvPicPr>
          <p:cNvPr id="28680" name="Picture 8" descr="i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5240338"/>
            <a:ext cx="2124075" cy="1617662"/>
          </a:xfrm>
          <a:prstGeom prst="rect">
            <a:avLst/>
          </a:prstGeom>
          <a:noFill/>
        </p:spPr>
      </p:pic>
      <p:sp>
        <p:nvSpPr>
          <p:cNvPr id="28681" name="TextBox 6"/>
          <p:cNvSpPr txBox="1">
            <a:spLocks noChangeArrowheads="1"/>
          </p:cNvSpPr>
          <p:nvPr/>
        </p:nvSpPr>
        <p:spPr bwMode="auto">
          <a:xfrm>
            <a:off x="0" y="0"/>
            <a:ext cx="1714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hlinkClick r:id="rId3" action="ppaction://hlinksldjump"/>
              </a:rPr>
              <a:t>Виды травм</a:t>
            </a: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  <p:bldP spid="28676" grpId="1"/>
      <p:bldP spid="28677" grpId="0" animBg="1"/>
      <p:bldP spid="28677" grpId="1" animBg="1"/>
      <p:bldP spid="28678" grpId="0"/>
      <p:bldP spid="28678" grpId="1"/>
      <p:bldP spid="28679" grpId="0"/>
      <p:bldP spid="28679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4">
      <a:dk1>
        <a:srgbClr val="000000"/>
      </a:dk1>
      <a:lt1>
        <a:sysClr val="window" lastClr="FFFFFF"/>
      </a:lt1>
      <a:dk2>
        <a:srgbClr val="FFFFFF"/>
      </a:dk2>
      <a:lt2>
        <a:srgbClr val="FFFFFF"/>
      </a:lt2>
      <a:accent1>
        <a:srgbClr val="FFFF00"/>
      </a:accent1>
      <a:accent2>
        <a:srgbClr val="DA1F28"/>
      </a:accent2>
      <a:accent3>
        <a:srgbClr val="A3171E"/>
      </a:accent3>
      <a:accent4>
        <a:srgbClr val="39639D"/>
      </a:accent4>
      <a:accent5>
        <a:srgbClr val="474B78"/>
      </a:accent5>
      <a:accent6>
        <a:srgbClr val="FFFF65"/>
      </a:accent6>
      <a:hlink>
        <a:srgbClr val="000000"/>
      </a:hlink>
      <a:folHlink>
        <a:srgbClr val="00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4">
    <a:dk1>
      <a:srgbClr val="000000"/>
    </a:dk1>
    <a:lt1>
      <a:sysClr val="window" lastClr="FFFFFF"/>
    </a:lt1>
    <a:dk2>
      <a:srgbClr val="FFFFFF"/>
    </a:dk2>
    <a:lt2>
      <a:srgbClr val="FFFFFF"/>
    </a:lt2>
    <a:accent1>
      <a:srgbClr val="FFFF00"/>
    </a:accent1>
    <a:accent2>
      <a:srgbClr val="DA1F28"/>
    </a:accent2>
    <a:accent3>
      <a:srgbClr val="A3171E"/>
    </a:accent3>
    <a:accent4>
      <a:srgbClr val="39639D"/>
    </a:accent4>
    <a:accent5>
      <a:srgbClr val="474B78"/>
    </a:accent5>
    <a:accent6>
      <a:srgbClr val="FFFF65"/>
    </a:accent6>
    <a:hlink>
      <a:srgbClr val="000000"/>
    </a:hlink>
    <a:folHlink>
      <a:srgbClr val="000000"/>
    </a:folHlink>
  </a:clrScheme>
</a:themeOverride>
</file>

<file path=ppt/theme/themeOverride2.xml><?xml version="1.0" encoding="utf-8"?>
<a:themeOverride xmlns:a="http://schemas.openxmlformats.org/drawingml/2006/main">
  <a:clrScheme name="Другая 14">
    <a:dk1>
      <a:srgbClr val="000000"/>
    </a:dk1>
    <a:lt1>
      <a:sysClr val="window" lastClr="FFFFFF"/>
    </a:lt1>
    <a:dk2>
      <a:srgbClr val="FFFFFF"/>
    </a:dk2>
    <a:lt2>
      <a:srgbClr val="FFFFFF"/>
    </a:lt2>
    <a:accent1>
      <a:srgbClr val="FFFF00"/>
    </a:accent1>
    <a:accent2>
      <a:srgbClr val="DA1F28"/>
    </a:accent2>
    <a:accent3>
      <a:srgbClr val="A3171E"/>
    </a:accent3>
    <a:accent4>
      <a:srgbClr val="39639D"/>
    </a:accent4>
    <a:accent5>
      <a:srgbClr val="474B78"/>
    </a:accent5>
    <a:accent6>
      <a:srgbClr val="FFFF65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353</TotalTime>
  <Words>354</Words>
  <Application>Microsoft Office PowerPoint</Application>
  <PresentationFormat>Экран (4:3)</PresentationFormat>
  <Paragraphs>80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Преподавателя ЕТК ВГТУ Маслова Николая Ивановича</dc:title>
  <dc:creator>Admin</dc:creator>
  <cp:lastModifiedBy>Администратор безопасности</cp:lastModifiedBy>
  <cp:revision>36</cp:revision>
  <dcterms:created xsi:type="dcterms:W3CDTF">2013-05-10T15:26:05Z</dcterms:created>
  <dcterms:modified xsi:type="dcterms:W3CDTF">2017-06-24T05:34:34Z</dcterms:modified>
</cp:coreProperties>
</file>