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83" r:id="rId5"/>
    <p:sldId id="259" r:id="rId6"/>
    <p:sldId id="264" r:id="rId7"/>
    <p:sldId id="265" r:id="rId8"/>
    <p:sldId id="266" r:id="rId9"/>
    <p:sldId id="267" r:id="rId10"/>
    <p:sldId id="268" r:id="rId11"/>
    <p:sldId id="290" r:id="rId12"/>
    <p:sldId id="292" r:id="rId13"/>
    <p:sldId id="275" r:id="rId14"/>
    <p:sldId id="285" r:id="rId15"/>
    <p:sldId id="289" r:id="rId16"/>
    <p:sldId id="293" r:id="rId17"/>
    <p:sldId id="295" r:id="rId18"/>
    <p:sldId id="287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DD"/>
    <a:srgbClr val="CC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22" autoAdjust="0"/>
    <p:restoredTop sz="94660"/>
  </p:normalViewPr>
  <p:slideViewPr>
    <p:cSldViewPr>
      <p:cViewPr varScale="1">
        <p:scale>
          <a:sx n="44" d="100"/>
          <a:sy n="44" d="100"/>
        </p:scale>
        <p:origin x="48" y="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10" Type="http://schemas.openxmlformats.org/officeDocument/2006/relationships/image" Target="../media/image9.gif"/><Relationship Id="rId4" Type="http://schemas.openxmlformats.org/officeDocument/2006/relationships/image" Target="../media/image3.gif"/><Relationship Id="rId9" Type="http://schemas.openxmlformats.org/officeDocument/2006/relationships/image" Target="../media/image8.gi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46489442_1247982706_3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24300"/>
            <a:ext cx="91440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Группа 28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8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1" descr="63637715_2caa93e6683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2" descr="лев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365625"/>
            <a:ext cx="14446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3" descr="просьба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652963"/>
            <a:ext cx="12827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4" descr="кувырок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1364">
            <a:off x="3465513" y="4073525"/>
            <a:ext cx="14827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пугает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724400"/>
            <a:ext cx="1335087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6" descr="смеется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868863"/>
            <a:ext cx="15494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7" descr="машет лапкой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357563"/>
            <a:ext cx="11303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3" descr="68776316_94ac70e4f77f3074a94043f2f6e6845d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13" y="5903913"/>
            <a:ext cx="3074987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C27EA-6B81-4FC3-9848-F85079C62FD1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88704-CCFB-4F8E-8DFB-918810625A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601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1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5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11" descr="лев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508500"/>
            <a:ext cx="15906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7CE30-5ED0-4A3F-8D14-CE6321F2A47B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758A3-5358-4975-8668-1D8C5D879E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9305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93578a989ca4d5625deac32e5a4513a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581525"/>
            <a:ext cx="1512888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D9B96-9754-4DE1-A548-F15949DA0585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BDB6E-6C4A-4CDF-A6C8-115A33C127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792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5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11" descr="кувырок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94138"/>
            <a:ext cx="1800225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EFA78-482F-41C3-B268-364C27C6783F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3A976-D2E8-4E6A-A633-AFEF1E33CC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3700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3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Рисунок 11" descr="146217b1ded284022cfde1884793a28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508500"/>
            <a:ext cx="1476375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C2F4D-ECEE-4E62-841E-3D2A767EBEF3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E0606-FFF0-470D-BA57-C191E22177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3053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bcf6a3f2b43bb0d7607ba6139faafab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940300"/>
            <a:ext cx="1979613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C436E-4963-44B7-9325-00F6E96E9DAD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B23C1-1B56-4A52-BA42-E31781CB216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31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7"/>
          <p:cNvGrpSpPr>
            <a:grpSpLocks/>
          </p:cNvGrpSpPr>
          <p:nvPr/>
        </p:nvGrpSpPr>
        <p:grpSpPr bwMode="auto">
          <a:xfrm>
            <a:off x="-50800" y="-12700"/>
            <a:ext cx="9220200" cy="6896100"/>
            <a:chOff x="-51516" y="-12879"/>
            <a:chExt cx="9221274" cy="6896637"/>
          </a:xfrm>
        </p:grpSpPr>
        <p:pic>
          <p:nvPicPr>
            <p:cNvPr id="4" name="Рисунок 7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 flipV="1">
              <a:off x="6039820" y="3728062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Рисунок 8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1516" y="-12879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Рисунок 9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039820" y="57996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Рисунок 10" descr="63637715_2caa93e66836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-109512" y="3753820"/>
              <a:ext cx="3200813" cy="3059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Рисунок 11" descr="машет лапкой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365625"/>
            <a:ext cx="1562100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01AC8-795A-423F-BEF5-89E5B0DB534D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0E133-4085-4926-8838-4B3E5C5471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7198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FFCC"/>
            </a:gs>
            <a:gs pos="50000">
              <a:srgbClr val="FFFFCC"/>
            </a:gs>
            <a:gs pos="99001">
              <a:srgbClr val="FFDDDD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9DDAB2-EFAD-48A5-A816-D87CFB7D55D5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Times New Roman" panose="02020603050405020304" pitchFamily="18" charset="0"/>
              </a:defRPr>
            </a:lvl1pPr>
          </a:lstStyle>
          <a:p>
            <a:fld id="{914C0045-09F5-4590-831A-E454B16D4CD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043608" y="1556792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b="1" dirty="0">
                <a:latin typeface="+mn-lt"/>
                <a:cs typeface="Times New Roman" panose="02020603050405020304" pitchFamily="18" charset="0"/>
              </a:rPr>
              <a:t>Опыт работы. «Сотрудничество воспитателей ДОУ и родителей по формированию </a:t>
            </a:r>
            <a:r>
              <a:rPr lang="ru-RU" sz="2400" b="1" dirty="0" smtClean="0">
                <a:latin typeface="+mn-lt"/>
                <a:cs typeface="Times New Roman" panose="02020603050405020304" pitchFamily="18" charset="0"/>
              </a:rPr>
              <a:t>КГН посредством русского народного фольклора».</a:t>
            </a:r>
            <a:endParaRPr lang="ru-RU" sz="2400" b="1" dirty="0"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b="1" dirty="0">
              <a:latin typeface="+mn-lt"/>
              <a:cs typeface="Times New Roman" panose="02020603050405020304" pitchFamily="18" charset="0"/>
            </a:endParaRPr>
          </a:p>
          <a:p>
            <a:endParaRPr lang="ru-RU" sz="2400" dirty="0">
              <a:latin typeface="+mn-lt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400" b="1" dirty="0">
                <a:latin typeface="+mn-lt"/>
                <a:cs typeface="Times New Roman" panose="02020603050405020304" pitchFamily="18" charset="0"/>
              </a:rPr>
              <a:t>Подготовила </a:t>
            </a:r>
          </a:p>
          <a:p>
            <a:pPr marL="0" indent="0" algn="r">
              <a:buNone/>
            </a:pPr>
            <a:r>
              <a:rPr lang="ru-RU" sz="2400" b="1" dirty="0">
                <a:latin typeface="+mn-lt"/>
                <a:cs typeface="Times New Roman" panose="02020603050405020304" pitchFamily="18" charset="0"/>
              </a:rPr>
              <a:t>Воспитатель </a:t>
            </a:r>
          </a:p>
          <a:p>
            <a:pPr marL="0" indent="0" algn="r">
              <a:buNone/>
            </a:pPr>
            <a:r>
              <a:rPr lang="ru-RU" sz="2400" b="1" dirty="0">
                <a:latin typeface="+mn-lt"/>
                <a:cs typeface="Times New Roman" panose="02020603050405020304" pitchFamily="18" charset="0"/>
              </a:rPr>
              <a:t>группы раннего возраста №2</a:t>
            </a:r>
          </a:p>
          <a:p>
            <a:pPr marL="0" indent="0" algn="r">
              <a:buNone/>
            </a:pPr>
            <a:r>
              <a:rPr lang="ru-RU" sz="2400" b="1" dirty="0">
                <a:latin typeface="+mn-lt"/>
                <a:cs typeface="Times New Roman" panose="02020603050405020304" pitchFamily="18" charset="0"/>
              </a:rPr>
              <a:t>«Светлячок»</a:t>
            </a:r>
          </a:p>
          <a:p>
            <a:pPr marL="0" indent="0" algn="r">
              <a:buNone/>
            </a:pPr>
            <a:r>
              <a:rPr lang="ru-RU" sz="2400" b="1" dirty="0">
                <a:latin typeface="+mn-lt"/>
                <a:cs typeface="Times New Roman" panose="02020603050405020304" pitchFamily="18" charset="0"/>
              </a:rPr>
              <a:t>Широкова Е.А.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260648"/>
            <a:ext cx="54726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№6 «КРИСТАЛЛИК»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68760"/>
            <a:ext cx="7632848" cy="5112568"/>
          </a:xfrm>
        </p:spPr>
        <p:txBody>
          <a:bodyPr/>
          <a:lstStyle/>
          <a:p>
            <a:pPr algn="ctr"/>
            <a:r>
              <a:rPr lang="ru-RU" sz="2400" dirty="0">
                <a:latin typeface="+mn-lt"/>
                <a:cs typeface="Times New Roman" panose="02020603050405020304" pitchFamily="18" charset="0"/>
              </a:rPr>
              <a:t>анкетирование, родительское </a:t>
            </a:r>
            <a:r>
              <a:rPr lang="ru-RU" sz="2400" dirty="0" smtClean="0">
                <a:latin typeface="+mn-lt"/>
                <a:cs typeface="Times New Roman" panose="02020603050405020304" pitchFamily="18" charset="0"/>
              </a:rPr>
              <a:t>собрание, консультации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+mn-lt"/>
                <a:cs typeface="Times New Roman" panose="02020603050405020304" pitchFamily="18" charset="0"/>
              </a:rPr>
              <a:t>КНИЖКИ-МАЛЫШКИ, 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рекомендации</a:t>
            </a:r>
            <a:r>
              <a:rPr lang="ru-RU" sz="2400" dirty="0" smtClean="0">
                <a:latin typeface="+mn-lt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2400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+mn-lt"/>
                <a:cs typeface="Times New Roman" panose="02020603050405020304" pitchFamily="18" charset="0"/>
              </a:rPr>
            </a:br>
            <a:r>
              <a:rPr lang="ru-RU" sz="2400" u="sng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Средства обучения:</a:t>
            </a:r>
            <a:r>
              <a:rPr lang="ru-RU" sz="2400" dirty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7030A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+mn-lt"/>
                <a:cs typeface="Times New Roman" panose="02020603050405020304" pitchFamily="18" charset="0"/>
              </a:rPr>
              <a:t>алгоритмы по режимным моментам, мнемотаблицы по заучиванию потешек, атрибуты к сюжетно-ролевым играм, различные виды театра, дидактические </a:t>
            </a:r>
            <a:r>
              <a:rPr lang="ru-RU" sz="2400" dirty="0" smtClean="0">
                <a:latin typeface="+mn-lt"/>
                <a:cs typeface="Times New Roman" panose="02020603050405020304" pitchFamily="18" charset="0"/>
              </a:rPr>
              <a:t>куклы, ВЫСТАВКА ХУДОЖЕСТВЕННОЙ ЛИТЕРАТУРЫ.</a:t>
            </a:r>
            <a:endParaRPr lang="ru-RU" sz="2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39" y="188641"/>
            <a:ext cx="6624737" cy="1656183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Формы работы с родителями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458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85821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Мнемотаблица для заучивания </a:t>
            </a:r>
            <a:r>
              <a:rPr lang="ru-RU" sz="4000" b="1" dirty="0" err="1" smtClean="0">
                <a:solidFill>
                  <a:srgbClr val="FF0000"/>
                </a:solidFill>
                <a:latin typeface="+mn-lt"/>
              </a:rPr>
              <a:t>потешки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«Как у нашего кота» 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Объект 3" descr="http://www.maam.ru/upload/blogs/detsad-168451-1413825727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628801"/>
            <a:ext cx="2520280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006280" y="1628801"/>
            <a:ext cx="467017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«Как у нашего кота»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у нашего кота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Шубка очень хороша,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у котика усы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Удивительной красы,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Глаза смелые,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Зубки белые.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245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Выставка художественной литературы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32" name="Picture 8" descr="http://img.labirint.ru/images/comments_pic/0950/01labqj1p12605639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66914"/>
            <a:ext cx="3888432" cy="195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pt4web.ru/images/1413/42019/310/img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90552"/>
            <a:ext cx="2952750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xxlbook.ru/imgh32883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812" y="3212976"/>
            <a:ext cx="3384376" cy="227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972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Анкета для родителей «Навыки самообслуживания у детей раннего возраста»</a:t>
            </a:r>
            <a:endParaRPr lang="ru-RU" sz="2400" b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7093537"/>
              </p:ext>
            </p:extLst>
          </p:nvPr>
        </p:nvGraphicFramePr>
        <p:xfrm>
          <a:off x="457200" y="1600200"/>
          <a:ext cx="8507289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763"/>
                <a:gridCol w="2835763"/>
                <a:gridCol w="2835763"/>
              </a:tblGrid>
              <a:tr h="75579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Критерии самообслуживания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Самостоятельно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 помощью взрослого</a:t>
                      </a:r>
                      <a:endParaRPr lang="ru-RU" sz="2400" dirty="0"/>
                    </a:p>
                  </a:txBody>
                  <a:tcPr/>
                </a:tc>
              </a:tr>
              <a:tr h="4378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Прием пищи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32%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68%</a:t>
                      </a:r>
                      <a:endParaRPr lang="ru-RU" sz="2400" dirty="0"/>
                    </a:p>
                  </a:txBody>
                  <a:tcPr/>
                </a:tc>
              </a:tr>
              <a:tr h="75579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Пользуется носовым</a:t>
                      </a:r>
                      <a:r>
                        <a:rPr lang="ru-RU" sz="2400" b="1" baseline="0" dirty="0" smtClean="0"/>
                        <a:t> платком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89%</a:t>
                      </a:r>
                      <a:endParaRPr lang="ru-RU" sz="2400" dirty="0"/>
                    </a:p>
                  </a:txBody>
                  <a:tcPr/>
                </a:tc>
              </a:tr>
              <a:tr h="4378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Может раздеться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89%</a:t>
                      </a:r>
                      <a:endParaRPr lang="ru-RU" sz="2400" dirty="0"/>
                    </a:p>
                  </a:txBody>
                  <a:tcPr/>
                </a:tc>
              </a:tr>
              <a:tr h="4378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Может одеться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89%</a:t>
                      </a:r>
                      <a:endParaRPr lang="ru-RU" sz="2400" dirty="0"/>
                    </a:p>
                  </a:txBody>
                  <a:tcPr/>
                </a:tc>
              </a:tr>
              <a:tr h="4378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Моет и вытирает руки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89%</a:t>
                      </a:r>
                      <a:endParaRPr lang="ru-RU" sz="2400" dirty="0"/>
                    </a:p>
                  </a:txBody>
                  <a:tcPr/>
                </a:tc>
              </a:tr>
              <a:tr h="43788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Ходит в туалет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11%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89%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1982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93022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родителями на тему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Воспитание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КГН у малышей».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8075240" cy="3921299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Цель:</a:t>
            </a: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b="1" dirty="0"/>
              <a:t>«Просветить родителей по данному вопросу</a:t>
            </a:r>
            <a:r>
              <a:rPr lang="ru-RU" sz="2400" b="1" dirty="0" smtClean="0"/>
              <a:t>». </a:t>
            </a:r>
            <a:endParaRPr lang="ru-RU" sz="2400" b="1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707351"/>
            <a:ext cx="3888433" cy="291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58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7" y="1916832"/>
            <a:ext cx="7488831" cy="3240360"/>
          </a:xfrm>
        </p:spPr>
        <p:txBody>
          <a:bodyPr/>
          <a:lstStyle/>
          <a:p>
            <a:endParaRPr lang="ru-RU" sz="20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3" y="548680"/>
            <a:ext cx="7272806" cy="187220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Книжка-малышка  для родителей «</a:t>
            </a:r>
            <a:r>
              <a:rPr lang="ru-RU" sz="4000" b="1" dirty="0" err="1" smtClean="0">
                <a:solidFill>
                  <a:srgbClr val="FF0000"/>
                </a:solidFill>
              </a:rPr>
              <a:t>Потешки</a:t>
            </a:r>
            <a:r>
              <a:rPr lang="ru-RU" sz="4000" b="1" dirty="0" smtClean="0">
                <a:solidFill>
                  <a:srgbClr val="FF0000"/>
                </a:solidFill>
              </a:rPr>
              <a:t> по формированию КГН</a:t>
            </a:r>
            <a:endParaRPr lang="ru-RU" sz="4000" dirty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cs622122.vk.me/v622122489/3cc5b/7JmMykUBjn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6" y="2688828"/>
            <a:ext cx="2088234" cy="2531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st.stranamam.ru/data/cache/2011feb/18/41/1464782_21217nothumb50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594" y="2688828"/>
            <a:ext cx="2546680" cy="26843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cs33.babysfera.ru/4/a/f/3/236213452.blog.jpe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275" y="2688828"/>
            <a:ext cx="1957022" cy="26843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41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200223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Консультация «Учить детей правильно мыть руки»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latin typeface="+mn-lt"/>
              </a:rPr>
              <a:t>Потешка: «Водичка-водичка, умой мое личико»</a:t>
            </a:r>
            <a:endParaRPr lang="ru-RU" sz="3600" b="1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24944"/>
            <a:ext cx="3156660" cy="23674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708920"/>
            <a:ext cx="3203124" cy="240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570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68"/>
            <a:ext cx="8640960" cy="5890666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  <a:latin typeface="+mn-lt"/>
              </a:rPr>
              <a:t>Консультация «Как научить родителей правильно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одевать ребенка».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latin typeface="+mn-lt"/>
              </a:rPr>
              <a:t>«</a:t>
            </a:r>
            <a:r>
              <a:rPr lang="ru-RU" sz="3600" b="1" dirty="0" smtClean="0">
                <a:latin typeface="+mn-lt"/>
              </a:rPr>
              <a:t>Мы на пухлые ручонки,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Одеваем рубашонку»</a:t>
            </a:r>
            <a:br>
              <a:rPr lang="ru-RU" sz="3600" b="1" dirty="0" smtClean="0">
                <a:latin typeface="+mn-lt"/>
              </a:rPr>
            </a:br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771239"/>
            <a:ext cx="3192087" cy="239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36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7560840" cy="43691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Папка-передвижка «Песенки 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– </a:t>
            </a:r>
            <a:r>
              <a:rPr lang="ru-RU" sz="4000" b="1" dirty="0" err="1">
                <a:solidFill>
                  <a:srgbClr val="FF0000"/>
                </a:solidFill>
                <a:latin typeface="+mn-lt"/>
              </a:rPr>
              <a:t>потешки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 в жизни детей».</a:t>
            </a:r>
            <a:r>
              <a:rPr lang="ru-RU" sz="4000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+mn-lt"/>
              </a:rPr>
            </a:br>
            <a:r>
              <a:rPr lang="ru-RU" sz="4000" b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+mn-lt"/>
              </a:rPr>
            </a:br>
            <a:r>
              <a:rPr lang="ru-RU" sz="2000" b="1" dirty="0">
                <a:solidFill>
                  <a:srgbClr val="7030A0"/>
                </a:solidFill>
              </a:rPr>
              <a:t/>
            </a:r>
            <a:br>
              <a:rPr lang="ru-RU" sz="2000" b="1" dirty="0">
                <a:solidFill>
                  <a:srgbClr val="7030A0"/>
                </a:solidFill>
              </a:rPr>
            </a:br>
            <a:endParaRPr lang="ru-RU" sz="2000" dirty="0"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163417" cy="3872563"/>
          </a:xfrm>
        </p:spPr>
      </p:pic>
    </p:spTree>
    <p:extLst>
      <p:ext uri="{BB962C8B-B14F-4D97-AF65-F5344CB8AC3E}">
        <p14:creationId xmlns:p14="http://schemas.microsoft.com/office/powerpoint/2010/main" val="2501081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4628" y="836712"/>
            <a:ext cx="7821828" cy="5832648"/>
          </a:xfrm>
        </p:spPr>
        <p:txBody>
          <a:bodyPr/>
          <a:lstStyle/>
          <a:p>
            <a:r>
              <a:rPr lang="ru-RU" sz="2400"/>
              <a:t>Результаты работы </a:t>
            </a:r>
            <a:r>
              <a:rPr lang="ru-RU" sz="2400"/>
              <a:t>с </a:t>
            </a:r>
            <a:r>
              <a:rPr lang="ru-RU" sz="2400" smtClean="0"/>
              <a:t>родителями</a:t>
            </a:r>
            <a:br>
              <a:rPr lang="ru-RU" sz="2400" smtClean="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Повысился уровень компетентности у родителей по вопросам формированию культурно-гигиенических навыков у детей группы раннего возраста, через использование форм устного народного творчества.</a:t>
            </a:r>
            <a:br>
              <a:rPr lang="ru-RU" sz="240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3" y="260649"/>
            <a:ext cx="6480721" cy="576063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ВЫВОД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87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124744"/>
            <a:ext cx="6120680" cy="4644231"/>
          </a:xfrm>
        </p:spPr>
        <p:txBody>
          <a:bodyPr/>
          <a:lstStyle/>
          <a:p>
            <a:r>
              <a:rPr lang="ru-RU" sz="2400" dirty="0"/>
              <a:t>Режимные процессы (кормление, подготовка ко сну, подъем, сборы на прогулку и возвращение с нее, проведение гигиенических процедур) занимают существенную часть активного образа жизни детей. Они постоянно нуждаются в непосредственной помощи взрослого. </a:t>
            </a:r>
            <a:br>
              <a:rPr lang="ru-RU" sz="2400" dirty="0"/>
            </a:br>
            <a:r>
              <a:rPr lang="ru-RU" sz="2400" dirty="0" smtClean="0"/>
              <a:t> 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+mn-lt"/>
              </a:rPr>
              <a:t/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 </a:t>
            </a:r>
            <a:endParaRPr lang="ru-RU" sz="2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1" y="332656"/>
            <a:ext cx="7200801" cy="1368152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АКТУАЛЬНОСТЬ</a:t>
            </a:r>
          </a:p>
          <a:p>
            <a:pPr algn="ctr"/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453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0263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907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96752"/>
            <a:ext cx="6984776" cy="3888433"/>
          </a:xfrm>
        </p:spPr>
        <p:txBody>
          <a:bodyPr/>
          <a:lstStyle/>
          <a:p>
            <a:r>
              <a:rPr lang="ru-RU" sz="2400" dirty="0">
                <a:latin typeface="+mn-lt"/>
              </a:rPr>
              <a:t>Просветить родителей в использование фольклора в формировании КГН.</a:t>
            </a:r>
            <a:br>
              <a:rPr lang="ru-RU" sz="2400" dirty="0">
                <a:latin typeface="+mn-lt"/>
              </a:rPr>
            </a:br>
            <a:endParaRPr lang="ru-RU" sz="2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5" y="260649"/>
            <a:ext cx="7344815" cy="43204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ЦЕЛЬ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7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08912" cy="4680520"/>
          </a:xfrm>
        </p:spPr>
        <p:txBody>
          <a:bodyPr/>
          <a:lstStyle/>
          <a:p>
            <a:r>
              <a:rPr lang="ru-RU" sz="2000" dirty="0"/>
              <a:t>Повысить уровень компетентности родителей по вопросам формирования культурно-гигиенических навыков у детей группы раннего возраста посредством использования форм русского народного творчества.</a:t>
            </a:r>
            <a:br>
              <a:rPr lang="ru-RU" sz="2000" dirty="0"/>
            </a:br>
            <a:endParaRPr lang="ru-RU" sz="20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5" y="1"/>
            <a:ext cx="7488831" cy="620687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ЗАДАЧИ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81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418058"/>
          </a:xfrm>
        </p:spPr>
        <p:txBody>
          <a:bodyPr/>
          <a:lstStyle/>
          <a:p>
            <a:r>
              <a:rPr lang="ru-RU" altLang="ru-RU" sz="4000" b="1" dirty="0" smtClean="0">
                <a:solidFill>
                  <a:srgbClr val="FF0000"/>
                </a:solidFill>
                <a:latin typeface="+mn-lt"/>
              </a:rPr>
              <a:t>ОЖИДАЕМЫЕ РЕЗУЛЬТАТЫ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25002" y="764704"/>
            <a:ext cx="8323461" cy="5289451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С детьми</a:t>
            </a:r>
          </a:p>
          <a:p>
            <a:pPr marL="0" indent="0">
              <a:buNone/>
            </a:pPr>
            <a:r>
              <a:rPr lang="ru-RU" sz="2400" dirty="0" smtClean="0"/>
              <a:t>Использование </a:t>
            </a:r>
            <a:r>
              <a:rPr lang="ru-RU" sz="2400" dirty="0"/>
              <a:t>фольклора в период обучения культурно-гигиеническим навыкам будет способствовать повышению эмоционального настроя ребенка;</a:t>
            </a:r>
            <a:br>
              <a:rPr lang="ru-RU" sz="2400" dirty="0"/>
            </a:br>
            <a:r>
              <a:rPr lang="ru-RU" sz="2400" dirty="0"/>
              <a:t> побуждать к совместным действиям со взрослыми; устанавливать доверительные отношения в коллективе;</a:t>
            </a:r>
            <a:br>
              <a:rPr lang="ru-RU" sz="2400" dirty="0"/>
            </a:br>
            <a:r>
              <a:rPr lang="ru-RU" sz="2400" dirty="0"/>
              <a:t> способствовать постепенному вовлечению ребенка в новую социальную среду;</a:t>
            </a:r>
            <a:br>
              <a:rPr lang="ru-RU" sz="2400" dirty="0"/>
            </a:br>
            <a:r>
              <a:rPr lang="ru-RU" sz="2400" dirty="0"/>
              <a:t> обеспечивать непрерывный подъем в развитии возможностей и способностей личности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С родителями</a:t>
            </a:r>
          </a:p>
          <a:p>
            <a:pPr marL="0" indent="0">
              <a:buNone/>
            </a:pPr>
            <a:r>
              <a:rPr lang="ru-RU" sz="2400" dirty="0"/>
              <a:t>Повысить уровень компетентности у родителей по вопросам формированию культурно-гигиенических навыков у детей </a:t>
            </a:r>
            <a:r>
              <a:rPr lang="ru-RU" sz="2400" dirty="0" err="1"/>
              <a:t>групыы</a:t>
            </a:r>
            <a:r>
              <a:rPr lang="ru-RU" sz="2400" dirty="0"/>
              <a:t> раннего возраста, через использование форм устного народного творчества.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/>
              <a:t/>
            </a:r>
            <a:br>
              <a:rPr lang="ru-RU" sz="2400" b="1" dirty="0"/>
            </a:br>
            <a:endParaRPr lang="ru-RU" alt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УЧАСТНИКИ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7637"/>
            <a:ext cx="6768752" cy="2083371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ДЕТИ ГРУППЫ РАННЕГО ВОЗРАСТА;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ВОСПИТАТЕЛЬ;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РОДИТЕЛИ.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21003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НАПРАВЛЕНИЕ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980728"/>
            <a:ext cx="6696744" cy="335710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КНИЖКА-МАЛЫШКА В ПОДАРОК ДЛЯ РОДИТЕЛЕЙ В  КОТОРОМ НАПИСАНЫ ПОТЕШКИ О КУЛЬТУРНО-ГИГИЕНИЧЕСКИХ НАВЫКАХ.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ЦЕЛЬ: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b="1" dirty="0" smtClean="0"/>
              <a:t>ОБОГАТИТЬ ОПЫТЬ РОДИТЕЛЕЙ О ФОРМИРОВАНИИЕ КГН.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78660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772817"/>
            <a:ext cx="7128792" cy="3096344"/>
          </a:xfrm>
        </p:spPr>
        <p:txBody>
          <a:bodyPr/>
          <a:lstStyle/>
          <a:p>
            <a:r>
              <a:rPr lang="ru-RU" sz="2400" dirty="0">
                <a:latin typeface="+mn-lt"/>
              </a:rPr>
              <a:t>Приобщать к русскому народному творчеству,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 развивать художественное творчество  и эстетический вкус.</a:t>
            </a:r>
            <a:endParaRPr lang="ru-RU" sz="24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11560" y="188641"/>
            <a:ext cx="7704856" cy="158417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Художественно-литературное направление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315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484784"/>
            <a:ext cx="5544616" cy="3600399"/>
          </a:xfrm>
        </p:spPr>
        <p:txBody>
          <a:bodyPr/>
          <a:lstStyle/>
          <a:p>
            <a:r>
              <a:rPr lang="ru-RU" sz="2400" dirty="0">
                <a:latin typeface="+mn-lt"/>
              </a:rPr>
              <a:t>Развивать игровую деятельность.</a:t>
            </a:r>
            <a:br>
              <a:rPr lang="ru-RU" sz="2400" dirty="0">
                <a:latin typeface="+mn-lt"/>
              </a:rPr>
            </a:br>
            <a:r>
              <a:rPr lang="ru-RU" sz="2400" dirty="0">
                <a:latin typeface="+mn-lt"/>
              </a:rPr>
              <a:t>Воспитывать дружеские взаимоотношения между детьми, уважительное отношение к взрослым</a:t>
            </a:r>
            <a:r>
              <a:rPr lang="ru-RU" sz="2000" dirty="0">
                <a:latin typeface="+mn-lt"/>
              </a:rPr>
              <a:t>.</a:t>
            </a:r>
            <a:endParaRPr lang="ru-RU" sz="2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7920880" cy="18002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Социально-личностное направление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28138"/>
      </p:ext>
    </p:extLst>
  </p:cSld>
  <p:clrMapOvr>
    <a:masterClrMapping/>
  </p:clrMapOvr>
</p:sld>
</file>

<file path=ppt/theme/theme1.xml><?xml version="1.0" encoding="utf-8"?>
<a:theme xmlns:a="http://schemas.openxmlformats.org/drawingml/2006/main" name="РЫЖИЙ КОТЕН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РЫЖИЙ КОТЕНОК</Template>
  <TotalTime>831</TotalTime>
  <Words>349</Words>
  <Application>Microsoft Office PowerPoint</Application>
  <PresentationFormat>Экран (4:3)</PresentationFormat>
  <Paragraphs>74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Times New Roman</vt:lpstr>
      <vt:lpstr>РЫЖИЙ КОТЕНОК</vt:lpstr>
      <vt:lpstr>Презентация PowerPoint</vt:lpstr>
      <vt:lpstr>Режимные процессы (кормление, подготовка ко сну, подъем, сборы на прогулку и возвращение с нее, проведение гигиенических процедур) занимают существенную часть активного образа жизни детей. Они постоянно нуждаются в непосредственной помощи взрослого.       </vt:lpstr>
      <vt:lpstr>Просветить родителей в использование фольклора в формировании КГН. </vt:lpstr>
      <vt:lpstr>Повысить уровень компетентности родителей по вопросам формирования культурно-гигиенических навыков у детей группы раннего возраста посредством использования форм русского народного творчества. </vt:lpstr>
      <vt:lpstr>ОЖИДАЕМЫЕ РЕЗУЛЬТАТЫ</vt:lpstr>
      <vt:lpstr>УЧАСТНИКИ</vt:lpstr>
      <vt:lpstr>РЕЧЕВОЕ НАПРАВЛЕНИЕ </vt:lpstr>
      <vt:lpstr>Приобщать к русскому народному творчеству,  развивать художественное творчество  и эстетический вкус.</vt:lpstr>
      <vt:lpstr>Развивать игровую деятельность. Воспитывать дружеские взаимоотношения между детьми, уважительное отношение к взрослым.</vt:lpstr>
      <vt:lpstr>анкетирование, родительское собрание, консультации, КНИЖКИ-МАЛЫШКИ, рекомендации.  Средства обучения:  алгоритмы по режимным моментам, мнемотаблицы по заучиванию потешек, атрибуты к сюжетно-ролевым играм, различные виды театра, дидактические куклы, ВЫСТАВКА ХУДОЖЕСТВЕННОЙ ЛИТЕРАТУРЫ.</vt:lpstr>
      <vt:lpstr>Мнемотаблица для заучивания потешки «Как у нашего кота»  </vt:lpstr>
      <vt:lpstr>Выставка художественной литературы</vt:lpstr>
      <vt:lpstr>Анкета для родителей «Навыки самообслуживания у детей раннего возраста»</vt:lpstr>
      <vt:lpstr>Беседа с родителями на тему «Воспитание КГН у малышей».</vt:lpstr>
      <vt:lpstr>Презентация PowerPoint</vt:lpstr>
      <vt:lpstr>Консультация «Учить детей правильно мыть руки» Потешка: «Водичка-водичка, умой мое личико»</vt:lpstr>
      <vt:lpstr>Консультация «Как научить родителей правильно одевать ребенка». «Мы на пухлые ручонки, Одеваем рубашонку»   </vt:lpstr>
      <vt:lpstr>Папка-передвижка «Песенки – потешки в жизни детей».   </vt:lpstr>
      <vt:lpstr>Результаты работы с родителями  Повысился уровень компетентности у родителей по вопросам формированию культурно-гигиенических навыков у детей группы раннего возраста, через использование форм устного народного творчества.      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85</cp:revision>
  <dcterms:created xsi:type="dcterms:W3CDTF">2015-10-11T05:48:29Z</dcterms:created>
  <dcterms:modified xsi:type="dcterms:W3CDTF">2015-11-29T10:48:01Z</dcterms:modified>
</cp:coreProperties>
</file>