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7" r:id="rId11"/>
    <p:sldId id="269" r:id="rId12"/>
    <p:sldId id="265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6396" autoAdjust="0"/>
  </p:normalViewPr>
  <p:slideViewPr>
    <p:cSldViewPr>
      <p:cViewPr varScale="1">
        <p:scale>
          <a:sx n="100" d="100"/>
          <a:sy n="100" d="100"/>
        </p:scale>
        <p:origin x="-30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C7DB3F67-2E69-426F-A90C-8F7D80CD245E}" type="datetimeFigureOut">
              <a:rPr lang="ru-RU" smtClean="0"/>
              <a:pPr/>
              <a:t>23.06.2017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37C1DA81-4F7A-45B2-B1BB-599968841BC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Прямоуголь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Прямоугольник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B3F67-2E69-426F-A90C-8F7D80CD245E}" type="datetimeFigureOut">
              <a:rPr lang="ru-RU" smtClean="0"/>
              <a:pPr/>
              <a:t>23.06.2017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1DA81-4F7A-45B2-B1BB-599968841B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B3F67-2E69-426F-A90C-8F7D80CD245E}" type="datetimeFigureOut">
              <a:rPr lang="ru-RU" smtClean="0"/>
              <a:pPr/>
              <a:t>23.06.2017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1DA81-4F7A-45B2-B1BB-599968841BC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B3F67-2E69-426F-A90C-8F7D80CD245E}" type="datetimeFigureOut">
              <a:rPr lang="ru-RU" smtClean="0"/>
              <a:pPr/>
              <a:t>23.06.2017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1DA81-4F7A-45B2-B1BB-599968841BC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C7DB3F67-2E69-426F-A90C-8F7D80CD245E}" type="datetimeFigureOut">
              <a:rPr lang="ru-RU" smtClean="0"/>
              <a:pPr/>
              <a:t>23.06.2017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37C1DA81-4F7A-45B2-B1BB-599968841BC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B3F67-2E69-426F-A90C-8F7D80CD245E}" type="datetimeFigureOut">
              <a:rPr lang="ru-RU" smtClean="0"/>
              <a:pPr/>
              <a:t>23.06.2017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1DA81-4F7A-45B2-B1BB-599968841BC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B3F67-2E69-426F-A90C-8F7D80CD245E}" type="datetimeFigureOut">
              <a:rPr lang="ru-RU" smtClean="0"/>
              <a:pPr/>
              <a:t>23.06.2017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1DA81-4F7A-45B2-B1BB-599968841BC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B3F67-2E69-426F-A90C-8F7D80CD245E}" type="datetimeFigureOut">
              <a:rPr lang="ru-RU" smtClean="0"/>
              <a:pPr/>
              <a:t>23.06.2017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1DA81-4F7A-45B2-B1BB-599968841BC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B3F67-2E69-426F-A90C-8F7D80CD245E}" type="datetimeFigureOut">
              <a:rPr lang="ru-RU" smtClean="0"/>
              <a:pPr/>
              <a:t>23.06.2017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1DA81-4F7A-45B2-B1BB-599968841BC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B3F67-2E69-426F-A90C-8F7D80CD245E}" type="datetimeFigureOut">
              <a:rPr lang="ru-RU" smtClean="0"/>
              <a:pPr/>
              <a:t>23.06.2017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1DA81-4F7A-45B2-B1BB-599968841BC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B3F67-2E69-426F-A90C-8F7D80CD245E}" type="datetimeFigureOut">
              <a:rPr lang="ru-RU" smtClean="0"/>
              <a:pPr/>
              <a:t>23.06.2017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1DA81-4F7A-45B2-B1BB-599968841BC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C7DB3F67-2E69-426F-A90C-8F7D80CD245E}" type="datetimeFigureOut">
              <a:rPr lang="ru-RU" smtClean="0"/>
              <a:pPr/>
              <a:t>23.06.2017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37C1DA81-4F7A-45B2-B1BB-599968841BC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Сложение однозначных чисел с переходом через десяток вида (□ + 5)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3554" name="Picture 2" descr="http://bts.luninec.edu.by/ru/sm.aspx?guid=1209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9792" y="548680"/>
            <a:ext cx="3043958" cy="26642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lvl="0"/>
            <a:r>
              <a:rPr lang="ru-RU" sz="4000" dirty="0" smtClean="0"/>
              <a:t>8 + 5</a:t>
            </a:r>
          </a:p>
          <a:p>
            <a:pPr lvl="0"/>
            <a:r>
              <a:rPr lang="ru-RU" sz="4000" dirty="0" smtClean="0"/>
              <a:t>6 + 4 + 1</a:t>
            </a:r>
          </a:p>
          <a:p>
            <a:pPr lvl="0"/>
            <a:r>
              <a:rPr lang="ru-RU" sz="4000" dirty="0" smtClean="0"/>
              <a:t>6 + 5</a:t>
            </a:r>
          </a:p>
          <a:p>
            <a:pPr lvl="0"/>
            <a:r>
              <a:rPr lang="ru-RU" sz="4000" dirty="0" smtClean="0"/>
              <a:t>8 + 2 + 3</a:t>
            </a:r>
          </a:p>
          <a:p>
            <a:endParaRPr lang="ru-RU" sz="4000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/>
        <p:txBody>
          <a:bodyPr>
            <a:normAutofit/>
          </a:bodyPr>
          <a:lstStyle/>
          <a:p>
            <a:pPr lvl="0"/>
            <a:r>
              <a:rPr lang="ru-RU" sz="4000" dirty="0" smtClean="0"/>
              <a:t>9 + 5</a:t>
            </a:r>
          </a:p>
          <a:p>
            <a:pPr lvl="0"/>
            <a:r>
              <a:rPr lang="ru-RU" sz="4000" dirty="0" smtClean="0"/>
              <a:t>7 + 3 + 2</a:t>
            </a:r>
          </a:p>
          <a:p>
            <a:pPr lvl="0"/>
            <a:r>
              <a:rPr lang="ru-RU" sz="4000" dirty="0" smtClean="0"/>
              <a:t>7 + 5</a:t>
            </a:r>
          </a:p>
          <a:p>
            <a:pPr lvl="0"/>
            <a:r>
              <a:rPr lang="ru-RU" sz="4000" dirty="0" smtClean="0"/>
              <a:t>9 + 1 + 4</a:t>
            </a:r>
          </a:p>
          <a:p>
            <a:endParaRPr lang="ru-RU" sz="40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r>
              <a:rPr lang="ru-RU" b="1" dirty="0" smtClean="0"/>
              <a:t>1 способ:</a:t>
            </a:r>
          </a:p>
          <a:p>
            <a:r>
              <a:rPr lang="ru-RU" dirty="0" smtClean="0"/>
              <a:t>1)3+2=5 (к.) – родились у кошки</a:t>
            </a:r>
          </a:p>
          <a:p>
            <a:r>
              <a:rPr lang="ru-RU" dirty="0" smtClean="0"/>
              <a:t>2)5-1=4 (к.)</a:t>
            </a:r>
          </a:p>
          <a:p>
            <a:r>
              <a:rPr lang="ru-RU" b="1" dirty="0" smtClean="0"/>
              <a:t>2 способ:</a:t>
            </a:r>
          </a:p>
          <a:p>
            <a:r>
              <a:rPr lang="ru-RU" dirty="0" smtClean="0"/>
              <a:t>- какого котенка подарила? (Не знаем)</a:t>
            </a:r>
          </a:p>
          <a:p>
            <a:r>
              <a:rPr lang="ru-RU" dirty="0" smtClean="0"/>
              <a:t>- если подарила рыжего, сколько их осталось? 3-1=2 (к.)</a:t>
            </a:r>
          </a:p>
          <a:p>
            <a:r>
              <a:rPr lang="ru-RU" dirty="0" smtClean="0"/>
              <a:t>- если рыжих осталось 2, то сколько рыжих и пестрых осталось вместе? (</a:t>
            </a:r>
            <a:r>
              <a:rPr lang="ru-RU" dirty="0" smtClean="0"/>
              <a:t>2+2=4 (к.))</a:t>
            </a:r>
            <a:endParaRPr lang="ru-RU" dirty="0" smtClean="0"/>
          </a:p>
          <a:p>
            <a:r>
              <a:rPr lang="ru-RU" b="1" dirty="0" smtClean="0"/>
              <a:t>3 способ:</a:t>
            </a:r>
          </a:p>
          <a:p>
            <a:r>
              <a:rPr lang="ru-RU" dirty="0" smtClean="0"/>
              <a:t>2-1=1</a:t>
            </a:r>
            <a:r>
              <a:rPr lang="en-US" dirty="0" smtClean="0"/>
              <a:t> (</a:t>
            </a:r>
            <a:r>
              <a:rPr lang="ru-RU" dirty="0" smtClean="0"/>
              <a:t>к.)</a:t>
            </a:r>
            <a:endParaRPr lang="ru-RU" dirty="0" smtClean="0"/>
          </a:p>
          <a:p>
            <a:r>
              <a:rPr lang="ru-RU" dirty="0" smtClean="0"/>
              <a:t>3+1=4 (к.)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52400"/>
            <a:ext cx="8291264" cy="1548408"/>
          </a:xfrm>
        </p:spPr>
        <p:txBody>
          <a:bodyPr>
            <a:noAutofit/>
          </a:bodyPr>
          <a:lstStyle/>
          <a:p>
            <a:r>
              <a:rPr lang="en-US" sz="4800" dirty="0" smtClean="0">
                <a:solidFill>
                  <a:schemeClr val="tx1"/>
                </a:solidFill>
              </a:rPr>
              <a:t/>
            </a:r>
            <a:br>
              <a:rPr lang="en-US" sz="4800" dirty="0" smtClean="0">
                <a:solidFill>
                  <a:schemeClr val="tx1"/>
                </a:solidFill>
              </a:rPr>
            </a:br>
            <a:r>
              <a:rPr lang="en-US" sz="4800" dirty="0" smtClean="0">
                <a:solidFill>
                  <a:schemeClr val="tx1"/>
                </a:solidFill>
              </a:rPr>
              <a:t/>
            </a:r>
            <a:br>
              <a:rPr lang="en-US" sz="4800" dirty="0" smtClean="0">
                <a:solidFill>
                  <a:schemeClr val="tx1"/>
                </a:solidFill>
              </a:rPr>
            </a:br>
            <a:r>
              <a:rPr lang="ru-RU" sz="4800" dirty="0" smtClean="0">
                <a:solidFill>
                  <a:schemeClr val="tx1"/>
                </a:solidFill>
              </a:rPr>
              <a:t>Закончите фразу:</a:t>
            </a:r>
            <a:br>
              <a:rPr lang="ru-RU" sz="4800" dirty="0" smtClean="0">
                <a:solidFill>
                  <a:schemeClr val="tx1"/>
                </a:solidFill>
              </a:rPr>
            </a:br>
            <a:endParaRPr lang="ru-RU" sz="4800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67544" y="1772816"/>
            <a:ext cx="8219256" cy="4384144"/>
          </a:xfrm>
        </p:spPr>
        <p:txBody>
          <a:bodyPr>
            <a:normAutofit/>
          </a:bodyPr>
          <a:lstStyle/>
          <a:p>
            <a:pPr lvl="0"/>
            <a:r>
              <a:rPr lang="ru-RU" sz="4000" dirty="0" smtClean="0"/>
              <a:t>Сегодня я узнал(а)…..</a:t>
            </a:r>
          </a:p>
          <a:p>
            <a:pPr lvl="0"/>
            <a:r>
              <a:rPr lang="ru-RU" sz="4000" dirty="0" smtClean="0"/>
              <a:t>Мне было легко….</a:t>
            </a:r>
          </a:p>
          <a:p>
            <a:pPr lvl="0"/>
            <a:r>
              <a:rPr lang="ru-RU" sz="4000" dirty="0" smtClean="0"/>
              <a:t>Мне пока трудно….</a:t>
            </a:r>
          </a:p>
          <a:p>
            <a:endParaRPr lang="ru-RU" sz="4000" dirty="0"/>
          </a:p>
        </p:txBody>
      </p:sp>
      <p:pic>
        <p:nvPicPr>
          <p:cNvPr id="33794" name="Picture 2" descr="http://image.shutterstock.com/z/stock-vector-lucky-gold-coin-charm-cartoon-illustration-7601183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9057" y="4365104"/>
            <a:ext cx="1485165" cy="1584176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67544" y="5805264"/>
            <a:ext cx="1800200" cy="43204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Picture 2" descr="http://777coins.ru/images/serebro/Canada/2013_canada_1_oz_silver_maple_leaf_bu_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63888" y="4437112"/>
            <a:ext cx="1296144" cy="1296144"/>
          </a:xfrm>
          <a:prstGeom prst="rect">
            <a:avLst/>
          </a:prstGeom>
          <a:noFill/>
        </p:spPr>
      </p:pic>
      <p:pic>
        <p:nvPicPr>
          <p:cNvPr id="7" name="Picture 4" descr="http://8.orange3.ru/images/87579ede9b20ed2001fc4319c194b35d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88224" y="4437112"/>
            <a:ext cx="1379561" cy="137342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://www2.medford.k12.wi.us:8400/researchguide/images/1copybooks-me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908720"/>
            <a:ext cx="6363072" cy="485714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s://www.colourbox.com/preview/3937924-luxury-cruise-ship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60648"/>
            <a:ext cx="4850169" cy="4104456"/>
          </a:xfrm>
          <a:prstGeom prst="rect">
            <a:avLst/>
          </a:prstGeom>
          <a:noFill/>
        </p:spPr>
      </p:pic>
      <p:pic>
        <p:nvPicPr>
          <p:cNvPr id="27652" name="Picture 4" descr="http://www.analysisofexistence.com/wp-content/uploads/2014/06/Treasure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9992" y="3789040"/>
            <a:ext cx="4102582" cy="26642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logoped18.ru/production-sound/images/sound-ch-21.gif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0800000" flipV="1">
            <a:off x="1475656" y="548680"/>
            <a:ext cx="1715814" cy="19577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http://images.akamai.steamusercontent.com/ugc/318997198283186893/F882EBE5AEB71D2EFF26A112634CA90A7457DE3F/?interpolation=lanczos-none&amp;output-format=jpeg&amp;output-quality=95&amp;fit=inside|512:*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19872" y="3789040"/>
            <a:ext cx="1827088" cy="1751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images.akamai.steamusercontent.com/ugc/318997198283186893/F882EBE5AEB71D2EFF26A112634CA90A7457DE3F/?interpolation=lanczos-none&amp;output-format=jpeg&amp;output-quality=95&amp;fit=inside|512:*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2160" y="3789040"/>
            <a:ext cx="1827088" cy="1751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images.akamai.steamusercontent.com/ugc/318997198283186893/F882EBE5AEB71D2EFF26A112634CA90A7457DE3F/?interpolation=lanczos-none&amp;output-format=jpeg&amp;output-quality=95&amp;fit=inside|512:*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3789040"/>
            <a:ext cx="1827088" cy="1751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logoped18.ru/production-sound/images/sound-ch-21.gif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0800000" flipV="1">
            <a:off x="4932040" y="548680"/>
            <a:ext cx="1715814" cy="19577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3275856" y="1844824"/>
            <a:ext cx="7920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1</a:t>
            </a:r>
            <a:endParaRPr lang="ru-RU" sz="4000" dirty="0"/>
          </a:p>
        </p:txBody>
      </p:sp>
      <p:sp>
        <p:nvSpPr>
          <p:cNvPr id="10" name="TextBox 9"/>
          <p:cNvSpPr txBox="1"/>
          <p:nvPr/>
        </p:nvSpPr>
        <p:spPr>
          <a:xfrm>
            <a:off x="7092280" y="1772816"/>
            <a:ext cx="7200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2</a:t>
            </a:r>
            <a:endParaRPr lang="ru-RU" sz="4000" dirty="0"/>
          </a:p>
        </p:txBody>
      </p:sp>
      <p:sp>
        <p:nvSpPr>
          <p:cNvPr id="11" name="TextBox 10"/>
          <p:cNvSpPr txBox="1"/>
          <p:nvPr/>
        </p:nvSpPr>
        <p:spPr>
          <a:xfrm>
            <a:off x="2339752" y="5373216"/>
            <a:ext cx="7920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3</a:t>
            </a:r>
            <a:endParaRPr lang="ru-RU" sz="4000" dirty="0"/>
          </a:p>
        </p:txBody>
      </p:sp>
      <p:sp>
        <p:nvSpPr>
          <p:cNvPr id="12" name="TextBox 11"/>
          <p:cNvSpPr txBox="1"/>
          <p:nvPr/>
        </p:nvSpPr>
        <p:spPr>
          <a:xfrm>
            <a:off x="5220072" y="5301208"/>
            <a:ext cx="7200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4</a:t>
            </a:r>
            <a:endParaRPr lang="ru-RU" sz="4000" dirty="0"/>
          </a:p>
        </p:txBody>
      </p:sp>
      <p:sp>
        <p:nvSpPr>
          <p:cNvPr id="13" name="TextBox 12"/>
          <p:cNvSpPr txBox="1"/>
          <p:nvPr/>
        </p:nvSpPr>
        <p:spPr>
          <a:xfrm>
            <a:off x="8028384" y="5301208"/>
            <a:ext cx="7920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5</a:t>
            </a:r>
            <a:endParaRPr lang="ru-RU" sz="40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95536" y="476672"/>
            <a:ext cx="8291264" cy="5680288"/>
          </a:xfrm>
        </p:spPr>
        <p:txBody>
          <a:bodyPr>
            <a:normAutofit/>
          </a:bodyPr>
          <a:lstStyle/>
          <a:p>
            <a:r>
              <a:rPr lang="ru-RU" dirty="0" smtClean="0"/>
              <a:t>- </a:t>
            </a:r>
            <a:r>
              <a:rPr lang="ru-RU" sz="2800" b="1" dirty="0" smtClean="0"/>
              <a:t>предшествующее числа 15 (14)</a:t>
            </a:r>
          </a:p>
          <a:p>
            <a:r>
              <a:rPr lang="ru-RU" sz="2800" b="1" dirty="0" smtClean="0"/>
              <a:t>- следующее за числом 18 (19)</a:t>
            </a:r>
          </a:p>
          <a:p>
            <a:r>
              <a:rPr lang="ru-RU" sz="2800" b="1" dirty="0" smtClean="0"/>
              <a:t>- 1 слагаемое - 2, второе слагаемое - 5, сумма? (7)</a:t>
            </a:r>
          </a:p>
          <a:p>
            <a:r>
              <a:rPr lang="ru-RU" sz="2800" b="1" dirty="0" smtClean="0"/>
              <a:t>- 1 слагаемое - 7, сумма – 10, 2 слагаемое? (3)</a:t>
            </a:r>
          </a:p>
          <a:p>
            <a:r>
              <a:rPr lang="ru-RU" sz="2800" b="1" dirty="0" smtClean="0"/>
              <a:t>- уменьшаемое – 8, вычитаемое – 6, разность? (2)</a:t>
            </a:r>
          </a:p>
          <a:p>
            <a:r>
              <a:rPr lang="ru-RU" sz="2800" b="1" dirty="0" smtClean="0"/>
              <a:t>- уменьшаемое – 10, разность – 1, вычитаемое? (9)</a:t>
            </a:r>
          </a:p>
          <a:p>
            <a:r>
              <a:rPr lang="ru-RU" sz="2800" b="1" dirty="0" smtClean="0"/>
              <a:t>- вычитаемое – 3, разность – 5, вычитаемое? (8)</a:t>
            </a:r>
          </a:p>
          <a:p>
            <a:r>
              <a:rPr lang="ru-RU" sz="2800" b="1" dirty="0" smtClean="0"/>
              <a:t>- из 11 вычесть 7? (4)</a:t>
            </a:r>
          </a:p>
          <a:p>
            <a:r>
              <a:rPr lang="ru-RU" sz="2800" b="1" dirty="0" smtClean="0"/>
              <a:t>- к 5 прибавить 4? (9)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5" name="Picture 4" descr="http://900igr.net/up/datai/248862/0003-002-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84168" y="4581128"/>
            <a:ext cx="1944215" cy="194421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AutoShape 2" descr="http://vpascale.ru/photos/znachenie-matematiki-dlya-detey-37280-large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" name="Рисунок 3" descr="http://1.bp.blogspot.com/-KGtmlwZ3mL0/U9iy1mdk7UI/AAAAAAAAEnk/ZEcudgWXMls/s1600/0_a59dd_179fd91f_XXL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476672"/>
            <a:ext cx="1573138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s://ds04.infourok.ru/uploads/ex/026a/00017581-9586b532/640/img6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95736" y="2420888"/>
            <a:ext cx="6118720" cy="3672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cdn.momsandkidsca.com/77/b0/77b0bd08ce7bfbeaa05c915a5347d196/elephants-on-the-wall-5-1312-pirate-pete-s-treasure-map-large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260648"/>
            <a:ext cx="8197874" cy="6381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https://img03.rl0.ru/6d07c0a081227066730dfb58d39ecd2e/c435x460/www.playing-field.ru/img/2015/051922/570852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404664"/>
            <a:ext cx="5655543" cy="59805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kingofwallpapers.com/island-clipart/island-clipart-006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692696"/>
            <a:ext cx="1728192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http://kingofwallpapers.com/island-clipart/island-clipart-006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35896" y="764704"/>
            <a:ext cx="1728192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http://kingofwallpapers.com/island-clipart/island-clipart-006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72200" y="764704"/>
            <a:ext cx="1728192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ru.stockfresh.com/files/c/clairev/m/66/1680363_stock-photo-image-with-small-island-1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1640" y="3789040"/>
            <a:ext cx="1978391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s://ds03.infourok.ru/uploads/ex/0867/00027966-882382e2/hello_html_m63797348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64088" y="3933056"/>
            <a:ext cx="1700369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2771800" y="2276872"/>
            <a:ext cx="5040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1</a:t>
            </a:r>
            <a:endParaRPr lang="ru-RU" sz="4000" dirty="0"/>
          </a:p>
        </p:txBody>
      </p:sp>
      <p:sp>
        <p:nvSpPr>
          <p:cNvPr id="10" name="TextBox 9"/>
          <p:cNvSpPr txBox="1"/>
          <p:nvPr/>
        </p:nvSpPr>
        <p:spPr>
          <a:xfrm>
            <a:off x="5508104" y="2276872"/>
            <a:ext cx="4320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2</a:t>
            </a:r>
            <a:endParaRPr lang="ru-RU" sz="4000" dirty="0"/>
          </a:p>
        </p:txBody>
      </p:sp>
      <p:sp>
        <p:nvSpPr>
          <p:cNvPr id="11" name="TextBox 10"/>
          <p:cNvSpPr txBox="1"/>
          <p:nvPr/>
        </p:nvSpPr>
        <p:spPr>
          <a:xfrm>
            <a:off x="8388424" y="2204864"/>
            <a:ext cx="4320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3</a:t>
            </a:r>
            <a:endParaRPr lang="ru-RU" sz="4000" dirty="0"/>
          </a:p>
        </p:txBody>
      </p:sp>
      <p:sp>
        <p:nvSpPr>
          <p:cNvPr id="12" name="TextBox 11"/>
          <p:cNvSpPr txBox="1"/>
          <p:nvPr/>
        </p:nvSpPr>
        <p:spPr>
          <a:xfrm>
            <a:off x="3419872" y="5229200"/>
            <a:ext cx="7200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4</a:t>
            </a:r>
            <a:endParaRPr lang="ru-RU" sz="4000" dirty="0"/>
          </a:p>
        </p:txBody>
      </p:sp>
      <p:sp>
        <p:nvSpPr>
          <p:cNvPr id="13" name="TextBox 12"/>
          <p:cNvSpPr txBox="1"/>
          <p:nvPr/>
        </p:nvSpPr>
        <p:spPr>
          <a:xfrm>
            <a:off x="8100392" y="5373216"/>
            <a:ext cx="5760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5</a:t>
            </a:r>
            <a:endParaRPr lang="ru-RU" sz="40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5292080" y="5661248"/>
            <a:ext cx="1944216" cy="43204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чальная">
  <a:themeElements>
    <a:clrScheme name="Начальная">
      <a:dk1>
        <a:sysClr val="windowText" lastClr="000000"/>
      </a:dk1>
      <a:lt1>
        <a:sysClr val="window" lastClr="FFFE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38</TotalTime>
  <Words>244</Words>
  <Application>Microsoft Office PowerPoint</Application>
  <PresentationFormat>Экран (4:3)</PresentationFormat>
  <Paragraphs>42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Начальная</vt:lpstr>
      <vt:lpstr>Сложение однозначных чисел с переходом через десяток вида (□ + 5)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  Закончите фразу: 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Сложение однозначных чисел с переходом через десяток вида (□ + 5)</dc:title>
  <dc:creator>User</dc:creator>
  <cp:lastModifiedBy>User</cp:lastModifiedBy>
  <cp:revision>5</cp:revision>
  <dcterms:created xsi:type="dcterms:W3CDTF">2017-06-22T21:26:29Z</dcterms:created>
  <dcterms:modified xsi:type="dcterms:W3CDTF">2017-06-22T22:11:02Z</dcterms:modified>
</cp:coreProperties>
</file>