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Default Extension="gif" ContentType="image/gif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7" r:id="rId3"/>
    <p:sldId id="258" r:id="rId4"/>
    <p:sldId id="259" r:id="rId5"/>
    <p:sldId id="266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0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otX val="25"/>
      <c:rotY val="30"/>
      <c:perspective val="0"/>
    </c:view3D>
    <c:plotArea>
      <c:layout>
        <c:manualLayout>
          <c:layoutTarget val="inner"/>
          <c:xMode val="edge"/>
          <c:yMode val="edge"/>
          <c:x val="0.10732644356955386"/>
          <c:y val="3.2343750000000018E-2"/>
          <c:w val="0.76417776981607488"/>
          <c:h val="0.75238533464566948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МСОШ</c:v>
                </c:pt>
              </c:strCache>
            </c:strRef>
          </c:tx>
          <c:dLbls>
            <c:showVal val="1"/>
          </c:dLbls>
          <c:cat>
            <c:strRef>
              <c:f>Лист1!$A$2:$A$4</c:f>
              <c:strCache>
                <c:ptCount val="3"/>
                <c:pt idx="0">
                  <c:v>2013 - 2014</c:v>
                </c:pt>
                <c:pt idx="1">
                  <c:v>2014 - 2015</c:v>
                </c:pt>
                <c:pt idx="2">
                  <c:v>2015 - 2016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94.5</c:v>
                </c:pt>
                <c:pt idx="1">
                  <c:v>91.8</c:v>
                </c:pt>
                <c:pt idx="2">
                  <c:v>92.2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ККО</c:v>
                </c:pt>
              </c:strCache>
            </c:strRef>
          </c:tx>
          <c:dLbls>
            <c:showVal val="1"/>
          </c:dLbls>
          <c:cat>
            <c:strRef>
              <c:f>Лист1!$A$2:$A$4</c:f>
              <c:strCache>
                <c:ptCount val="3"/>
                <c:pt idx="0">
                  <c:v>2013 - 2014</c:v>
                </c:pt>
                <c:pt idx="1">
                  <c:v>2014 - 2015</c:v>
                </c:pt>
                <c:pt idx="2">
                  <c:v>2015 - 2016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0</c:v>
                </c:pt>
                <c:pt idx="1">
                  <c:v>4.5</c:v>
                </c:pt>
                <c:pt idx="2">
                  <c:v>5.2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ВШИ</c:v>
                </c:pt>
              </c:strCache>
            </c:strRef>
          </c:tx>
          <c:dLbls>
            <c:showVal val="1"/>
          </c:dLbls>
          <c:cat>
            <c:strRef>
              <c:f>Лист1!$A$2:$A$4</c:f>
              <c:strCache>
                <c:ptCount val="3"/>
                <c:pt idx="0">
                  <c:v>2013 - 2014</c:v>
                </c:pt>
                <c:pt idx="1">
                  <c:v>2014 - 2015</c:v>
                </c:pt>
                <c:pt idx="2">
                  <c:v>2015 - 2016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0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shape val="box"/>
        <c:axId val="99748864"/>
        <c:axId val="99762944"/>
        <c:axId val="0"/>
      </c:bar3DChart>
      <c:catAx>
        <c:axId val="99748864"/>
        <c:scaling>
          <c:orientation val="minMax"/>
        </c:scaling>
        <c:axPos val="b"/>
        <c:majorGridlines/>
        <c:numFmt formatCode="General" sourceLinked="1"/>
        <c:tickLblPos val="nextTo"/>
        <c:txPr>
          <a:bodyPr/>
          <a:lstStyle/>
          <a:p>
            <a:pPr>
              <a:defRPr sz="1600"/>
            </a:pPr>
            <a:endParaRPr lang="ru-RU"/>
          </a:p>
        </c:txPr>
        <c:crossAx val="99762944"/>
        <c:crosses val="autoZero"/>
        <c:auto val="1"/>
        <c:lblAlgn val="ctr"/>
        <c:lblOffset val="100"/>
      </c:catAx>
      <c:valAx>
        <c:axId val="99762944"/>
        <c:scaling>
          <c:orientation val="minMax"/>
        </c:scaling>
        <c:axPos val="l"/>
        <c:majorGridlines/>
        <c:numFmt formatCode="General" sourceLinked="1"/>
        <c:tickLblPos val="nextTo"/>
        <c:crossAx val="99748864"/>
        <c:crosses val="autoZero"/>
        <c:crossBetween val="between"/>
      </c:valAx>
    </c:plotArea>
    <c:legend>
      <c:legendPos val="r"/>
      <c:layout/>
      <c:txPr>
        <a:bodyPr/>
        <a:lstStyle/>
        <a:p>
          <a:pPr rtl="0">
            <a:defRPr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sz="1400">
                <a:latin typeface="Times New Roman" pitchFamily="18" charset="0"/>
                <a:cs typeface="Times New Roman" pitchFamily="18" charset="0"/>
              </a:rPr>
              <a:t>2015 - 2016 уч.г.</a:t>
            </a:r>
          </a:p>
        </c:rich>
      </c:tx>
      <c:layout>
        <c:manualLayout>
          <c:xMode val="edge"/>
          <c:yMode val="edge"/>
          <c:x val="4.1370078740157447E-2"/>
          <c:y val="7.7669902912621477E-2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0.24077669902912624"/>
          <c:w val="1"/>
          <c:h val="0.7268608414239482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2015 - 2016 уч.г.</c:v>
                </c:pt>
              </c:strCache>
            </c:strRef>
          </c:tx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низкий ур.</c:v>
                </c:pt>
                <c:pt idx="1">
                  <c:v>средний ур.</c:v>
                </c:pt>
                <c:pt idx="2">
                  <c:v>высокий ур.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6</c:v>
                </c:pt>
                <c:pt idx="1">
                  <c:v>6</c:v>
                </c:pt>
                <c:pt idx="2">
                  <c:v>88</c:v>
                </c:pt>
              </c:numCache>
            </c:numRef>
          </c:val>
        </c:ser>
      </c:pie3DChart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sz="1400">
                <a:latin typeface="Times New Roman" pitchFamily="18" charset="0"/>
                <a:cs typeface="Times New Roman" pitchFamily="18" charset="0"/>
              </a:rPr>
              <a:t>2013 - 2014 уч.г</a:t>
            </a:r>
            <a:r>
              <a:rPr lang="ru-RU"/>
              <a:t>.</a:t>
            </a:r>
          </a:p>
        </c:rich>
      </c:tx>
      <c:layout>
        <c:manualLayout>
          <c:xMode val="edge"/>
          <c:yMode val="edge"/>
          <c:x val="3.9310879091655392E-2"/>
          <c:y val="6.6419998471064876E-2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3.3722691138427796E-2"/>
          <c:y val="0.28281731773819535"/>
          <c:w val="0.76948507335863692"/>
          <c:h val="0.5571811533267079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Формирование элементарных математических представлений, 2013 - 2014 уч.г.</c:v>
                </c:pt>
              </c:strCache>
            </c:strRef>
          </c:tx>
          <c:dLbls>
            <c:dLbl>
              <c:idx val="0"/>
              <c:layout>
                <c:manualLayout>
                  <c:x val="-6.3567873746547821E-2"/>
                  <c:y val="3.2619936592612219E-4"/>
                </c:manualLayout>
              </c:layout>
              <c:spPr/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  <c:showVal val="1"/>
            </c:dLbl>
            <c:dLbl>
              <c:idx val="1"/>
              <c:layout>
                <c:manualLayout>
                  <c:x val="-3.2845634964420008E-2"/>
                  <c:y val="0.11606843654213402"/>
                </c:manualLayout>
              </c:layout>
              <c:spPr/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  <c:showVal val="1"/>
            </c:dLbl>
            <c:dLbl>
              <c:idx val="2"/>
              <c:spPr/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</c:dLbl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низкий ур.</c:v>
                </c:pt>
                <c:pt idx="1">
                  <c:v>средний ур.</c:v>
                </c:pt>
                <c:pt idx="2">
                  <c:v>высокий ур.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0</c:v>
                </c:pt>
                <c:pt idx="1">
                  <c:v>5</c:v>
                </c:pt>
                <c:pt idx="2">
                  <c:v>95</c:v>
                </c:pt>
              </c:numCache>
            </c:numRef>
          </c:val>
        </c:ser>
      </c:pie3DChart>
    </c:plotArea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sz="1400">
                <a:latin typeface="Times New Roman" pitchFamily="18" charset="0"/>
                <a:cs typeface="Times New Roman" pitchFamily="18" charset="0"/>
              </a:rPr>
              <a:t>2014 - 2015 уч.г.</a:t>
            </a:r>
          </a:p>
        </c:rich>
      </c:tx>
      <c:layout>
        <c:manualLayout>
          <c:xMode val="edge"/>
          <c:yMode val="edge"/>
          <c:x val="3.3247638916930257E-2"/>
          <c:y val="7.766990291262145E-2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2.6708840882069314E-3"/>
          <c:y val="0.24423769844303458"/>
          <c:w val="0.78792740651008486"/>
          <c:h val="0.6518946054073346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2014 - 2015 уч.г.</c:v>
                </c:pt>
              </c:strCache>
            </c:strRef>
          </c:tx>
          <c:dLbls>
            <c:dLbl>
              <c:idx val="0"/>
              <c:layout>
                <c:manualLayout>
                  <c:x val="-8.6144823327765227E-2"/>
                  <c:y val="2.4800059725449586E-3"/>
                </c:manualLayout>
              </c:layout>
              <c:showVal val="1"/>
            </c:dLbl>
            <c:dLbl>
              <c:idx val="1"/>
              <c:layout>
                <c:manualLayout>
                  <c:x val="-2.8195389319720911E-2"/>
                  <c:y val="9.5726364119936236E-2"/>
                </c:manualLayout>
              </c:layout>
              <c:showVal val="1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низкий ур.</c:v>
                </c:pt>
                <c:pt idx="1">
                  <c:v>средний ур.</c:v>
                </c:pt>
                <c:pt idx="2">
                  <c:v>высокий ур.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0</c:v>
                </c:pt>
                <c:pt idx="1">
                  <c:v>4.5</c:v>
                </c:pt>
                <c:pt idx="2">
                  <c:v>95.5</c:v>
                </c:pt>
              </c:numCache>
            </c:numRef>
          </c:val>
        </c:ser>
      </c:pie3DChart>
    </c:plotArea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sz="1400">
                <a:latin typeface="Times New Roman" pitchFamily="18" charset="0"/>
                <a:cs typeface="Times New Roman" pitchFamily="18" charset="0"/>
              </a:rPr>
              <a:t>2015 - 2016 уч.г.</a:t>
            </a:r>
          </a:p>
        </c:rich>
      </c:tx>
      <c:layout>
        <c:manualLayout>
          <c:xMode val="edge"/>
          <c:yMode val="edge"/>
          <c:x val="4.1370078740157447E-2"/>
          <c:y val="7.766990291262145E-2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0.20194174757281594"/>
          <c:w val="1"/>
          <c:h val="0.7268608414239482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2015 - 2016 уч.г.</c:v>
                </c:pt>
              </c:strCache>
            </c:strRef>
          </c:tx>
          <c:dLbls>
            <c:dLbl>
              <c:idx val="0"/>
              <c:layout>
                <c:manualLayout>
                  <c:x val="-0.12387353758192809"/>
                  <c:y val="3.7657029272136079E-2"/>
                </c:manualLayout>
              </c:layout>
              <c:showVal val="1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низкий ур.</c:v>
                </c:pt>
                <c:pt idx="1">
                  <c:v>средний ур.</c:v>
                </c:pt>
                <c:pt idx="2">
                  <c:v>высокий ур.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0</c:v>
                </c:pt>
                <c:pt idx="1">
                  <c:v>3</c:v>
                </c:pt>
                <c:pt idx="2">
                  <c:v>97</c:v>
                </c:pt>
              </c:numCache>
            </c:numRef>
          </c:val>
        </c:ser>
      </c:pie3DChart>
    </c:plotArea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sz="1400">
                <a:latin typeface="Times New Roman" pitchFamily="18" charset="0"/>
                <a:cs typeface="Times New Roman" pitchFamily="18" charset="0"/>
              </a:rPr>
              <a:t>2013 - 2014 уч.г</a:t>
            </a:r>
            <a:r>
              <a:rPr lang="ru-RU"/>
              <a:t>.</a:t>
            </a:r>
          </a:p>
        </c:rich>
      </c:tx>
      <c:layout>
        <c:manualLayout>
          <c:xMode val="edge"/>
          <c:yMode val="edge"/>
          <c:x val="3.9310879091655392E-2"/>
          <c:y val="6.6419998471064876E-2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3.3722691138427775E-2"/>
          <c:y val="0.28281731773819535"/>
          <c:w val="0.76948507335863714"/>
          <c:h val="0.5571811533267079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Формирование элементарных математических представлений, 2013 - 2014 уч.г.</c:v>
                </c:pt>
              </c:strCache>
            </c:strRef>
          </c:tx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низкий ур.</c:v>
                </c:pt>
                <c:pt idx="1">
                  <c:v>средний ур.</c:v>
                </c:pt>
                <c:pt idx="2">
                  <c:v>высокий ур.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5</c:v>
                </c:pt>
                <c:pt idx="1">
                  <c:v>5</c:v>
                </c:pt>
                <c:pt idx="2">
                  <c:v>95</c:v>
                </c:pt>
              </c:numCache>
            </c:numRef>
          </c:val>
        </c:ser>
      </c:pie3DChart>
    </c:plotArea>
    <c:plotVisOnly val="1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sz="1400">
                <a:latin typeface="Times New Roman" pitchFamily="18" charset="0"/>
                <a:cs typeface="Times New Roman" pitchFamily="18" charset="0"/>
              </a:rPr>
              <a:t>2014 - 2015 уч.г.</a:t>
            </a:r>
          </a:p>
        </c:rich>
      </c:tx>
      <c:layout>
        <c:manualLayout>
          <c:xMode val="edge"/>
          <c:yMode val="edge"/>
          <c:x val="3.3247638916930257E-2"/>
          <c:y val="7.7669902912621477E-2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2.6408389092639772E-2"/>
          <c:y val="0.24423763941947546"/>
          <c:w val="0.7879274065100853"/>
          <c:h val="0.651894605407334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2014 - 2015 уч.г.</c:v>
                </c:pt>
              </c:strCache>
            </c:strRef>
          </c:tx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низкий ур.</c:v>
                </c:pt>
                <c:pt idx="1">
                  <c:v>средний ур.</c:v>
                </c:pt>
                <c:pt idx="2">
                  <c:v>высокий ур.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4.5</c:v>
                </c:pt>
                <c:pt idx="1">
                  <c:v>4.5</c:v>
                </c:pt>
                <c:pt idx="2">
                  <c:v>95.5</c:v>
                </c:pt>
              </c:numCache>
            </c:numRef>
          </c:val>
        </c:ser>
      </c:pie3DChart>
    </c:plotArea>
    <c:plotVisOnly val="1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sz="1400">
                <a:latin typeface="Times New Roman" pitchFamily="18" charset="0"/>
                <a:cs typeface="Times New Roman" pitchFamily="18" charset="0"/>
              </a:rPr>
              <a:t>2015 - 2016 уч.г.</a:t>
            </a:r>
          </a:p>
        </c:rich>
      </c:tx>
      <c:layout>
        <c:manualLayout>
          <c:xMode val="edge"/>
          <c:yMode val="edge"/>
          <c:x val="4.1370078740157447E-2"/>
          <c:y val="7.7669902912621477E-2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0.20194154371622958"/>
          <c:w val="1"/>
          <c:h val="0.7268608414239482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2015 - 2016 уч.г.</c:v>
                </c:pt>
              </c:strCache>
            </c:strRef>
          </c:tx>
          <c:dLbls>
            <c:dLbl>
              <c:idx val="0"/>
              <c:layout>
                <c:manualLayout>
                  <c:x val="-4.9799981957937153E-2"/>
                  <c:y val="4.8036992450329911E-3"/>
                </c:manualLayout>
              </c:layout>
              <c:showVal val="1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низкий ур.</c:v>
                </c:pt>
                <c:pt idx="1">
                  <c:v>средний ур.</c:v>
                </c:pt>
                <c:pt idx="2">
                  <c:v>высокий ур.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0</c:v>
                </c:pt>
                <c:pt idx="1">
                  <c:v>6.5</c:v>
                </c:pt>
                <c:pt idx="2">
                  <c:v>97</c:v>
                </c:pt>
              </c:numCache>
            </c:numRef>
          </c:val>
        </c:ser>
      </c:pie3DChart>
    </c:plotArea>
    <c:plotVisOnly val="1"/>
  </c:chart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sz="1400">
                <a:latin typeface="Times New Roman" pitchFamily="18" charset="0"/>
                <a:cs typeface="Times New Roman" pitchFamily="18" charset="0"/>
              </a:rPr>
              <a:t>2013 - 2014 уч.г</a:t>
            </a:r>
            <a:r>
              <a:rPr lang="ru-RU"/>
              <a:t>.</a:t>
            </a:r>
          </a:p>
        </c:rich>
      </c:tx>
      <c:layout>
        <c:manualLayout>
          <c:xMode val="edge"/>
          <c:yMode val="edge"/>
          <c:x val="3.9310879091655392E-2"/>
          <c:y val="6.6419998471064876E-2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3.3722524772509165E-2"/>
          <c:y val="0.28281731773819535"/>
          <c:w val="0.76948507335863714"/>
          <c:h val="0.5571811533267079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Формирование элементарных математических представлений, 2013 - 2014 уч.г.</c:v>
                </c:pt>
              </c:strCache>
            </c:strRef>
          </c:tx>
          <c:dLbls>
            <c:dLbl>
              <c:idx val="0"/>
              <c:spPr/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</c:dLbl>
            <c:dLbl>
              <c:idx val="1"/>
              <c:spPr/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</c:dLbl>
            <c:dLbl>
              <c:idx val="2"/>
              <c:spPr/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</c:dLbl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низкий ур.</c:v>
                </c:pt>
                <c:pt idx="1">
                  <c:v>средний ур.</c:v>
                </c:pt>
                <c:pt idx="2">
                  <c:v>высокий ур.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0</c:v>
                </c:pt>
                <c:pt idx="1">
                  <c:v>5</c:v>
                </c:pt>
                <c:pt idx="2">
                  <c:v>95</c:v>
                </c:pt>
              </c:numCache>
            </c:numRef>
          </c:val>
        </c:ser>
      </c:pie3DChart>
    </c:plotArea>
    <c:plotVisOnly val="1"/>
  </c:chart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sz="1400">
                <a:latin typeface="Times New Roman" pitchFamily="18" charset="0"/>
                <a:cs typeface="Times New Roman" pitchFamily="18" charset="0"/>
              </a:rPr>
              <a:t>2014 - 2015 уч.г.</a:t>
            </a:r>
          </a:p>
        </c:rich>
      </c:tx>
      <c:layout>
        <c:manualLayout>
          <c:xMode val="edge"/>
          <c:yMode val="edge"/>
          <c:x val="3.3247638916930257E-2"/>
          <c:y val="7.7669902912621477E-2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2.6708840882069336E-3"/>
          <c:y val="0.24423769844303464"/>
          <c:w val="0.7879274065100853"/>
          <c:h val="0.651894605407334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2014 - 2015 уч.г.</c:v>
                </c:pt>
              </c:strCache>
            </c:strRef>
          </c:tx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низкий ур.</c:v>
                </c:pt>
                <c:pt idx="1">
                  <c:v>средний ур.</c:v>
                </c:pt>
                <c:pt idx="2">
                  <c:v>высокий ур.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4.5</c:v>
                </c:pt>
                <c:pt idx="1">
                  <c:v>13</c:v>
                </c:pt>
                <c:pt idx="2">
                  <c:v>82.5</c:v>
                </c:pt>
              </c:numCache>
            </c:numRef>
          </c:val>
        </c:ser>
      </c:pie3DChart>
    </c:plotArea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01.03.2017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01.03.2017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01.03.2017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01.03.2017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01.03.2017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14546" y="1571612"/>
            <a:ext cx="6172200" cy="1894362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ЭФФЕКТИВНОСТЬ РАБОТЫ УЧИТЕЛЯ – ДЕФЕКТОЛОГА </a:t>
            </a:r>
            <a:br>
              <a:rPr lang="ru-RU" sz="28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ЗАВЕРШАЮЩЕМ ЭТАПЕ ДОШКОЛЬНОГО ОБРАЗОВАНИЯ</a:t>
            </a:r>
            <a:endParaRPr lang="ru-RU" sz="28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>
              <a:spcAft>
                <a:spcPts val="600"/>
              </a:spcAft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учитель – дефектолог Говорова А. Ю. </a:t>
            </a:r>
          </a:p>
          <a:p>
            <a:pPr algn="r">
              <a:spcAft>
                <a:spcPts val="600"/>
              </a:spcAft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МКДОУ «Детский сад № 9 компенсирующего вида» </a:t>
            </a:r>
          </a:p>
          <a:p>
            <a:pPr algn="r">
              <a:spcAft>
                <a:spcPts val="600"/>
              </a:spcAft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г. Ефремов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14290"/>
            <a:ext cx="7467600" cy="625966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Рисунок 3 «Обучение грамоте»</a:t>
            </a:r>
            <a:endParaRPr lang="ru-RU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428596" y="1500174"/>
          <a:ext cx="2571768" cy="21431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3000364" y="2071678"/>
          <a:ext cx="2500330" cy="23574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Диаграмма 5"/>
          <p:cNvGraphicFramePr/>
          <p:nvPr/>
        </p:nvGraphicFramePr>
        <p:xfrm>
          <a:off x="5857884" y="2643182"/>
          <a:ext cx="1928826" cy="21431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42844" y="52149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низкий уровень,          средний уровень,         высокий уровень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5357826"/>
            <a:ext cx="142876" cy="142876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857356" y="5357826"/>
            <a:ext cx="142876" cy="14287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357554" y="5357826"/>
            <a:ext cx="142876" cy="14287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28604"/>
            <a:ext cx="7467600" cy="604534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Рисунок 4 «Познавательные процессы»</a:t>
            </a:r>
            <a:endParaRPr lang="ru-RU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285720" y="1428736"/>
          <a:ext cx="2643206" cy="23574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3143240" y="2214554"/>
          <a:ext cx="2619386" cy="23574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Диаграмма 5"/>
          <p:cNvGraphicFramePr/>
          <p:nvPr/>
        </p:nvGraphicFramePr>
        <p:xfrm>
          <a:off x="6143636" y="3071810"/>
          <a:ext cx="2000264" cy="2286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42844" y="52149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низкий уровень,          средний уровень,         высокий уровень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5357826"/>
            <a:ext cx="142876" cy="142876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857356" y="5357826"/>
            <a:ext cx="142876" cy="14287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357554" y="5357826"/>
            <a:ext cx="142876" cy="14287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642918"/>
            <a:ext cx="7467600" cy="583103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Анализ осуществленной </a:t>
            </a:r>
            <a:r>
              <a:rPr lang="ru-RU" dirty="0" err="1" smtClean="0"/>
              <a:t>коррекционно</a:t>
            </a:r>
            <a:r>
              <a:rPr lang="ru-RU" dirty="0" smtClean="0"/>
              <a:t> – развивающей работы показывает стабильность и позитивную динамику по всем направлениям развития детей на завершающем этапе дошкольного образования.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2050" name="Picture 2" descr="E:\гиф_и_картинки_1\igryi-s-myachom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714620"/>
            <a:ext cx="7319984" cy="34541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1214422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СПАСИБО ЗА ВНИМАНИЕ!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E:\гиф_и_картинки_1\cvety-bukety-foto-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2500306"/>
            <a:ext cx="4071946" cy="4024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xfrm>
            <a:off x="457200" y="142852"/>
            <a:ext cx="7467600" cy="6331100"/>
          </a:xfrm>
        </p:spPr>
        <p:txBody>
          <a:bodyPr/>
          <a:lstStyle/>
          <a:p>
            <a:r>
              <a:rPr lang="ru-RU" i="1" dirty="0" smtClean="0"/>
              <a:t>«Школьное обучение не начинается с пустого места, а всегда опирается на определенную стадию развития, проделанную ребенком».</a:t>
            </a:r>
          </a:p>
          <a:p>
            <a:pPr algn="r">
              <a:buNone/>
            </a:pPr>
            <a:r>
              <a:rPr lang="ru-RU" i="1" dirty="0" smtClean="0"/>
              <a:t>Л. С. Выготский</a:t>
            </a:r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7" name="Picture 10" descr="C:\Documents and Settings\Admin\Рабочий стол\фото\DSC053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357298"/>
            <a:ext cx="3509126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11" descr="C:\Documents and Settings\Admin\Рабочий стол\фото\DSC0509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2000240"/>
            <a:ext cx="3333741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214282" y="4071943"/>
            <a:ext cx="492922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+mj-lt"/>
              </a:rPr>
              <a:t>Дети в возрасте 6-7 лет отличаются достаточно высоким уровнем развития. </a:t>
            </a:r>
          </a:p>
          <a:p>
            <a:r>
              <a:rPr lang="ru-RU" dirty="0" smtClean="0">
                <a:latin typeface="+mj-lt"/>
              </a:rPr>
              <a:t>В это время формируется определённый объём знаний и навыков, интенсивно развивается произвольная форма памяти, мышления, воображения, опираясь на которые можно побуждать ребёнка слушать, рассматривать, запоминать, анализировать.</a:t>
            </a:r>
            <a:endParaRPr lang="ru-RU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Картинка 68 из 122283"/>
          <p:cNvPicPr>
            <a:picLocks noGrp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29388" y="142852"/>
            <a:ext cx="2300295" cy="30257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Картинка 3 из 12228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4282" y="4500570"/>
            <a:ext cx="2760541" cy="21570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285720" y="214290"/>
            <a:ext cx="578647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rgbClr val="FFFF00"/>
              </a:buClr>
            </a:pPr>
            <a:r>
              <a:rPr lang="ru-RU" b="1" dirty="0" smtClean="0"/>
              <a:t>Дети с ограниченными возможностями здоровья - это дети, имеющие различные отклонения психического или физического плана, которые обусловливают нарушения общего развития, не позволяющие детям вести полноценную жизнь.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2274838"/>
            <a:ext cx="578647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/>
              <a:t>Деятельность учителя – дефектолога направлена на решение задач обучения и развития детей, трудности которых носят стойкий характер и требуют наблюдения и специализированной помощи на разных возрастных этапах.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143240" y="4357694"/>
            <a:ext cx="557216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/>
              <a:t>Коррекционно-развивающее </a:t>
            </a:r>
          </a:p>
          <a:p>
            <a:pPr algn="just"/>
            <a:r>
              <a:rPr lang="ru-RU" b="1" dirty="0" smtClean="0"/>
              <a:t>и образовательное воздействие на завершающем этапе обучения, должно быть направлено на преодоление и предупреждение нарушений развития, а также на формирование определенного круга знаний и умений, необходимых для успешного усвоения АООП ДО, что формирует способность к обучению в школе.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142852"/>
            <a:ext cx="7467600" cy="42862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cap="none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ФУНКЦИИ УЧИТЕЛЯ - ДЕФЕКТОЛОГА</a:t>
            </a:r>
            <a:endParaRPr lang="ru-RU" dirty="0"/>
          </a:p>
        </p:txBody>
      </p:sp>
      <p:sp>
        <p:nvSpPr>
          <p:cNvPr id="6" name="Блок-схема: типовой процесс 5"/>
          <p:cNvSpPr/>
          <p:nvPr/>
        </p:nvSpPr>
        <p:spPr>
          <a:xfrm>
            <a:off x="571472" y="1142984"/>
            <a:ext cx="3357586" cy="1571636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Диагностическая деятельность</a:t>
            </a:r>
            <a:endParaRPr lang="ru-RU" dirty="0"/>
          </a:p>
        </p:txBody>
      </p:sp>
      <p:sp>
        <p:nvSpPr>
          <p:cNvPr id="7" name="Блок-схема: типовой процесс 6"/>
          <p:cNvSpPr/>
          <p:nvPr/>
        </p:nvSpPr>
        <p:spPr>
          <a:xfrm>
            <a:off x="500034" y="3286124"/>
            <a:ext cx="3357586" cy="1571636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Организация коррекционно-образовательной деятельности</a:t>
            </a:r>
            <a:endParaRPr lang="ru-RU" dirty="0"/>
          </a:p>
        </p:txBody>
      </p:sp>
      <p:sp>
        <p:nvSpPr>
          <p:cNvPr id="8" name="Блок-схема: типовой процесс 7"/>
          <p:cNvSpPr/>
          <p:nvPr/>
        </p:nvSpPr>
        <p:spPr>
          <a:xfrm>
            <a:off x="4786314" y="1142984"/>
            <a:ext cx="3357586" cy="1571636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Создание предметно-развивающей среды</a:t>
            </a:r>
            <a:endParaRPr lang="ru-RU" dirty="0"/>
          </a:p>
        </p:txBody>
      </p:sp>
      <p:sp>
        <p:nvSpPr>
          <p:cNvPr id="9" name="Блок-схема: типовой процесс 8"/>
          <p:cNvSpPr/>
          <p:nvPr/>
        </p:nvSpPr>
        <p:spPr>
          <a:xfrm>
            <a:off x="4786314" y="3286124"/>
            <a:ext cx="3357586" cy="1571636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Взаимодействие со всеми субъектами образовательного процесса</a:t>
            </a:r>
            <a:endParaRPr lang="ru-RU" dirty="0"/>
          </a:p>
        </p:txBody>
      </p:sp>
      <p:sp>
        <p:nvSpPr>
          <p:cNvPr id="10" name="Блок-схема: типовой процесс 9"/>
          <p:cNvSpPr/>
          <p:nvPr/>
        </p:nvSpPr>
        <p:spPr>
          <a:xfrm>
            <a:off x="2714612" y="5143512"/>
            <a:ext cx="3357586" cy="1571636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Повышение собственной профессиональной компетентности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42852"/>
            <a:ext cx="8329642" cy="6331100"/>
          </a:xfrm>
        </p:spPr>
        <p:txBody>
          <a:bodyPr>
            <a:normAutofit/>
          </a:bodyPr>
          <a:lstStyle/>
          <a:p>
            <a:pPr marL="0">
              <a:spcBef>
                <a:spcPts val="0"/>
              </a:spcBef>
              <a:buNone/>
            </a:pPr>
            <a:r>
              <a:rPr lang="ru-RU" dirty="0" smtClean="0"/>
              <a:t>       Непосредственно образовательная деятельность с детьми проводится в соответствии с Адаптированной образовательной программой дошкольного образования МКДОУ №9 компенсирующего вида по следующим блокам:</a:t>
            </a:r>
          </a:p>
          <a:p>
            <a:pPr marL="0">
              <a:spcBef>
                <a:spcPts val="0"/>
              </a:spcBef>
              <a:buNone/>
            </a:pPr>
            <a:endParaRPr lang="ru-RU" dirty="0" smtClean="0"/>
          </a:p>
          <a:p>
            <a:pPr marL="0">
              <a:spcBef>
                <a:spcPts val="0"/>
              </a:spcBef>
              <a:buFont typeface="Wingdings" pitchFamily="2" charset="2"/>
              <a:buChar char="v"/>
            </a:pPr>
            <a:r>
              <a:rPr lang="ru-RU" dirty="0" smtClean="0"/>
              <a:t>  </a:t>
            </a:r>
            <a:r>
              <a:rPr lang="ru-RU" b="1" dirty="0" smtClean="0"/>
              <a:t>Формирование элементарных математических представлений;</a:t>
            </a:r>
          </a:p>
          <a:p>
            <a:pPr marL="0">
              <a:spcBef>
                <a:spcPts val="0"/>
              </a:spcBef>
              <a:buFont typeface="Wingdings" pitchFamily="2" charset="2"/>
              <a:buChar char="v"/>
            </a:pPr>
            <a:r>
              <a:rPr lang="ru-RU" b="1" dirty="0" smtClean="0"/>
              <a:t>  Формирование целостной картины мира;</a:t>
            </a:r>
          </a:p>
          <a:p>
            <a:pPr marL="0">
              <a:spcBef>
                <a:spcPts val="0"/>
              </a:spcBef>
              <a:buFont typeface="Wingdings" pitchFamily="2" charset="2"/>
              <a:buChar char="v"/>
            </a:pPr>
            <a:r>
              <a:rPr lang="ru-RU" b="1" dirty="0" smtClean="0"/>
              <a:t>  Подготовка к обучению грамоте;</a:t>
            </a:r>
          </a:p>
          <a:p>
            <a:pPr marL="0">
              <a:spcBef>
                <a:spcPts val="0"/>
              </a:spcBef>
              <a:buFont typeface="Wingdings" pitchFamily="2" charset="2"/>
              <a:buChar char="v"/>
            </a:pPr>
            <a:r>
              <a:rPr lang="ru-RU" b="1" dirty="0" smtClean="0"/>
              <a:t>  Ознакомление с художественной литературой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4" name="Picture 2" descr="C:\Documents and Settings\Admin\Рабочий стол\фото к презентации\DSCF69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4214818"/>
            <a:ext cx="3176756" cy="23817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E:\фото на презентацию\SAM_124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76750" y="4214818"/>
            <a:ext cx="3238524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IMG_2599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l="11779" t="17003" r="40539" b="34625"/>
          <a:stretch>
            <a:fillRect/>
          </a:stretch>
        </p:blipFill>
        <p:spPr bwMode="auto">
          <a:xfrm>
            <a:off x="5786446" y="214290"/>
            <a:ext cx="3000396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285720" y="285728"/>
            <a:ext cx="592935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    </a:t>
            </a:r>
          </a:p>
          <a:p>
            <a:r>
              <a:rPr lang="ru-RU" b="1" dirty="0" smtClean="0"/>
              <a:t>     В непосредственно организованной деятельности использую как традиционные,            так и нетрадиционные формы проведения, различные современные педагогические технологии, методы и приемы.</a:t>
            </a:r>
            <a:endParaRPr lang="ru-RU" b="1" dirty="0"/>
          </a:p>
        </p:txBody>
      </p:sp>
      <p:pic>
        <p:nvPicPr>
          <p:cNvPr id="2052" name="Picture 4" descr="E:\Новая_папка_(2)\Новая папка\DSC0527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2428868"/>
            <a:ext cx="3048021" cy="250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3" name="Picture 5" descr="E:\Новая_папка_(2)\Новая папка\DSC05246.JPG"/>
          <p:cNvPicPr>
            <a:picLocks noChangeAspect="1" noChangeArrowheads="1"/>
          </p:cNvPicPr>
          <p:nvPr/>
        </p:nvPicPr>
        <p:blipFill>
          <a:blip r:embed="rId4" cstate="print"/>
          <a:srcRect l="46667" t="33778" r="6666"/>
          <a:stretch>
            <a:fillRect/>
          </a:stretch>
        </p:blipFill>
        <p:spPr bwMode="auto">
          <a:xfrm>
            <a:off x="214282" y="3500438"/>
            <a:ext cx="2500330" cy="26610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C:\Users\Говоровы\Desktop\DSC00181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86446" y="3571876"/>
            <a:ext cx="3143272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44" y="428604"/>
            <a:ext cx="6429420" cy="604534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Индивидуальный подход реализую через систему индивидуальных занятий коррекционно-развивающей образовательной деятельности, которые планируются на основе результатов диагностического обследования, а также через индивидуальную образовательную деятельность воспитателя по заданиям учителя - дефектолога во время проведения «коррекционного часа» и через домашнюю работу (индивидуальные тетради).</a:t>
            </a:r>
            <a:endParaRPr lang="ru-RU" dirty="0"/>
          </a:p>
        </p:txBody>
      </p:sp>
      <p:pic>
        <p:nvPicPr>
          <p:cNvPr id="4" name="Picture 3" descr="E:\фото на презентацию\SAM_1239.JPG"/>
          <p:cNvPicPr>
            <a:picLocks noChangeAspect="1" noChangeArrowheads="1"/>
          </p:cNvPicPr>
          <p:nvPr/>
        </p:nvPicPr>
        <p:blipFill>
          <a:blip r:embed="rId2" cstate="print"/>
          <a:srcRect l="22380" r="31460"/>
          <a:stretch>
            <a:fillRect/>
          </a:stretch>
        </p:blipFill>
        <p:spPr bwMode="auto">
          <a:xfrm>
            <a:off x="6643702" y="500042"/>
            <a:ext cx="2071702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4" name="Picture 2" descr="E:\фото на презентацию\SAM_1248.JPG"/>
          <p:cNvPicPr>
            <a:picLocks noChangeAspect="1" noChangeArrowheads="1"/>
          </p:cNvPicPr>
          <p:nvPr/>
        </p:nvPicPr>
        <p:blipFill>
          <a:blip r:embed="rId3" cstate="print"/>
          <a:srcRect l="29374" t="11190" r="20270"/>
          <a:stretch>
            <a:fillRect/>
          </a:stretch>
        </p:blipFill>
        <p:spPr bwMode="auto">
          <a:xfrm>
            <a:off x="5857884" y="3928696"/>
            <a:ext cx="2214578" cy="2929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0"/>
            <a:ext cx="7467600" cy="647395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Результатом проделанной работы является устойчивая положительная динамика по выпуску детей в массовые общеобразовательные школы, чему свидетельствуют данные  за 2013-2014, 2014 – 2015, 2015 – 2016  учебные годы,  рисунок №1.</a:t>
            </a: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714348" y="2214554"/>
          <a:ext cx="681038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42852"/>
            <a:ext cx="7467600" cy="63311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Уровень развития предпосылок к школьному обучению по основным направлениям коррекционно-развивающей деятельности на завершающим этапе дошкольного образования за 2013-2014, 2014 – 2015, 2015 – 2016  учебные годы, рисунок 2 «Формирование элементарных математических представлений».</a:t>
            </a: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285720" y="2857496"/>
          <a:ext cx="2428892" cy="23574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2928926" y="2928934"/>
          <a:ext cx="2571768" cy="21431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Диаграмма 5"/>
          <p:cNvGraphicFramePr/>
          <p:nvPr/>
        </p:nvGraphicFramePr>
        <p:xfrm>
          <a:off x="6215074" y="2928934"/>
          <a:ext cx="1928826" cy="2000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142844" y="52149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низкий уровень,          средний уровень,         высокий уровень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5357826"/>
            <a:ext cx="142876" cy="14287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857356" y="5357826"/>
            <a:ext cx="142876" cy="14287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357554" y="5357826"/>
            <a:ext cx="142876" cy="14287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412</TotalTime>
  <Words>481</Words>
  <Application>Microsoft Office PowerPoint</Application>
  <PresentationFormat>Экран (4:3)</PresentationFormat>
  <Paragraphs>51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Эркер</vt:lpstr>
      <vt:lpstr>ЭФФЕКТИВНОСТЬ РАБОТЫ УЧИТЕЛЯ – ДЕФЕКТОЛОГА  НА ЗАВЕРШАЮЩЕМ ЭТАПЕ ДОШКОЛЬНОГО ОБРАЗОВАНИЯ</vt:lpstr>
      <vt:lpstr>Слайд 2</vt:lpstr>
      <vt:lpstr>Слайд 3</vt:lpstr>
      <vt:lpstr>ФУНКЦИИ УЧИТЕЛЯ - ДЕФЕКТОЛОГА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ЭФФЕКТИВНОСТЬ РАБОТЫ УЧИТЕЛЯ – ДЕФЕКТОЛОГА  НА ЗАВЕРШАЮЩЕМ ЭТАПЕ ДОШКОЛЬНОГО ОБРАЗОВАНИЯ</dc:title>
  <dc:creator>детсад 9</dc:creator>
  <cp:lastModifiedBy>детсад 9</cp:lastModifiedBy>
  <cp:revision>33</cp:revision>
  <dcterms:created xsi:type="dcterms:W3CDTF">2017-02-28T11:13:02Z</dcterms:created>
  <dcterms:modified xsi:type="dcterms:W3CDTF">2017-03-01T13:25:30Z</dcterms:modified>
</cp:coreProperties>
</file>