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B8D72-0D32-4904-873C-F0C096160B48}" type="datetimeFigureOut">
              <a:rPr lang="ru-RU" smtClean="0"/>
              <a:t>09.07.2017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0917738-8303-4BFD-A919-20CE13DDDE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B8D72-0D32-4904-873C-F0C096160B48}" type="datetimeFigureOut">
              <a:rPr lang="ru-RU" smtClean="0"/>
              <a:t>09.07.2017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17738-8303-4BFD-A919-20CE13DDDE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B8D72-0D32-4904-873C-F0C096160B48}" type="datetimeFigureOut">
              <a:rPr lang="ru-RU" smtClean="0"/>
              <a:t>09.07.2017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17738-8303-4BFD-A919-20CE13DDDE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B8D72-0D32-4904-873C-F0C096160B48}" type="datetimeFigureOut">
              <a:rPr lang="ru-RU" smtClean="0"/>
              <a:t>09.07.2017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0917738-8303-4BFD-A919-20CE13DDDE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B8D72-0D32-4904-873C-F0C096160B48}" type="datetimeFigureOut">
              <a:rPr lang="ru-RU" smtClean="0"/>
              <a:t>09.07.2017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17738-8303-4BFD-A919-20CE13DDDE3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B8D72-0D32-4904-873C-F0C096160B48}" type="datetimeFigureOut">
              <a:rPr lang="ru-RU" smtClean="0"/>
              <a:t>09.07.2017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17738-8303-4BFD-A919-20CE13DDDE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B8D72-0D32-4904-873C-F0C096160B48}" type="datetimeFigureOut">
              <a:rPr lang="ru-RU" smtClean="0"/>
              <a:t>09.07.2017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0917738-8303-4BFD-A919-20CE13DDDE3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B8D72-0D32-4904-873C-F0C096160B48}" type="datetimeFigureOut">
              <a:rPr lang="ru-RU" smtClean="0"/>
              <a:t>09.07.2017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17738-8303-4BFD-A919-20CE13DDDE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B8D72-0D32-4904-873C-F0C096160B48}" type="datetimeFigureOut">
              <a:rPr lang="ru-RU" smtClean="0"/>
              <a:t>09.07.2017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17738-8303-4BFD-A919-20CE13DDDE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B8D72-0D32-4904-873C-F0C096160B48}" type="datetimeFigureOut">
              <a:rPr lang="ru-RU" smtClean="0"/>
              <a:t>09.07.2017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17738-8303-4BFD-A919-20CE13DDDE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B8D72-0D32-4904-873C-F0C096160B48}" type="datetimeFigureOut">
              <a:rPr lang="ru-RU" smtClean="0"/>
              <a:t>09.07.2017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17738-8303-4BFD-A919-20CE13DDDE3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21B8D72-0D32-4904-873C-F0C096160B48}" type="datetimeFigureOut">
              <a:rPr lang="ru-RU" smtClean="0"/>
              <a:t>09.07.2017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0917738-8303-4BFD-A919-20CE13DDDE3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9" r:id="rId1"/>
    <p:sldLayoutId id="2147484190" r:id="rId2"/>
    <p:sldLayoutId id="2147484191" r:id="rId3"/>
    <p:sldLayoutId id="2147484192" r:id="rId4"/>
    <p:sldLayoutId id="2147484193" r:id="rId5"/>
    <p:sldLayoutId id="2147484194" r:id="rId6"/>
    <p:sldLayoutId id="2147484195" r:id="rId7"/>
    <p:sldLayoutId id="2147484196" r:id="rId8"/>
    <p:sldLayoutId id="2147484197" r:id="rId9"/>
    <p:sldLayoutId id="2147484198" r:id="rId10"/>
    <p:sldLayoutId id="214748419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857364"/>
            <a:ext cx="845820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Лепбук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как форма совместной деятельности взрослого и ребенка</a:t>
            </a:r>
            <a:br>
              <a:rPr lang="ru-RU" b="1" i="1" dirty="0" smtClean="0">
                <a:solidFill>
                  <a:schemeClr val="tx2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286256"/>
            <a:ext cx="8458200" cy="914400"/>
          </a:xfrm>
        </p:spPr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Мехрякова</a:t>
            </a:r>
            <a:r>
              <a:rPr lang="ru-RU" dirty="0" smtClean="0"/>
              <a:t> Светлана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14348" y="3000372"/>
            <a:ext cx="8058176" cy="1714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500" b="1" dirty="0" smtClean="0"/>
              <a:t>СПАСИБО ЗА ВНИМАНИЕ!</a:t>
            </a:r>
            <a:endParaRPr lang="ru-RU" sz="45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28596" y="1142984"/>
            <a:ext cx="3429024" cy="46910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000496" y="785794"/>
            <a:ext cx="4643470" cy="5072098"/>
          </a:xfrm>
        </p:spPr>
        <p:txBody>
          <a:bodyPr>
            <a:normAutofit fontScale="70000" lnSpcReduction="20000"/>
          </a:bodyPr>
          <a:lstStyle/>
          <a:p>
            <a:pPr indent="0">
              <a:buNone/>
            </a:pPr>
            <a:r>
              <a:rPr lang="ru-RU" dirty="0"/>
              <a:t> Интересной </a:t>
            </a:r>
            <a:r>
              <a:rPr lang="ru-RU" b="1" dirty="0"/>
              <a:t>формой совместной работы детей и взрослых является создание </a:t>
            </a:r>
            <a:r>
              <a:rPr lang="ru-RU" b="1" dirty="0" err="1"/>
              <a:t>лепбука</a:t>
            </a:r>
            <a:r>
              <a:rPr lang="ru-RU" dirty="0"/>
              <a:t>. Дословно </a:t>
            </a:r>
            <a:r>
              <a:rPr lang="ru-RU" b="1" dirty="0" err="1"/>
              <a:t>лепбук</a:t>
            </a:r>
            <a:r>
              <a:rPr lang="ru-RU" b="1" dirty="0"/>
              <a:t> </a:t>
            </a:r>
            <a:r>
              <a:rPr lang="ru-RU" dirty="0"/>
              <a:t>(</a:t>
            </a:r>
            <a:r>
              <a:rPr lang="ru-RU" dirty="0" err="1"/>
              <a:t>leptop</a:t>
            </a:r>
            <a:r>
              <a:rPr lang="ru-RU" dirty="0"/>
              <a:t>) </a:t>
            </a:r>
            <a:r>
              <a:rPr lang="ru-RU" dirty="0" smtClean="0"/>
              <a:t>– «наколенная книга». </a:t>
            </a:r>
            <a:r>
              <a:rPr lang="ru-RU" dirty="0"/>
              <a:t>Это сравнительно новое средство обучения из американской педагогики и представляет собой самодельную книгу, в которой в сжатом виде собраны материалы по изучаемой теме. Это даже не средство обучения, а особая </a:t>
            </a:r>
            <a:r>
              <a:rPr lang="ru-RU" b="1" dirty="0"/>
              <a:t>форма</a:t>
            </a:r>
            <a:r>
              <a:rPr lang="ru-RU" dirty="0"/>
              <a:t> организации учебного материала или своеобразная </a:t>
            </a:r>
            <a:r>
              <a:rPr lang="ru-RU" b="1" dirty="0"/>
              <a:t>форма детской отчетности</a:t>
            </a:r>
            <a:r>
              <a:rPr lang="ru-RU" dirty="0"/>
              <a:t>.</a:t>
            </a:r>
          </a:p>
        </p:txBody>
      </p:sp>
      <p:pic>
        <p:nvPicPr>
          <p:cNvPr id="1026" name="Picture 2" descr="D:\Desktop\фото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71723"/>
            <a:ext cx="3071834" cy="2305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446193"/>
            <a:ext cx="4500594" cy="5054641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Основа </a:t>
            </a:r>
            <a:r>
              <a:rPr lang="ru-RU" b="1" dirty="0" err="1"/>
              <a:t>лепбука</a:t>
            </a:r>
            <a:r>
              <a:rPr lang="ru-RU" dirty="0"/>
              <a:t> </a:t>
            </a:r>
            <a:r>
              <a:rPr lang="ru-RU" dirty="0" smtClean="0"/>
              <a:t>- папка </a:t>
            </a:r>
            <a:r>
              <a:rPr lang="ru-RU" dirty="0"/>
              <a:t>или другая прочная основа (картон, половина </a:t>
            </a:r>
            <a:r>
              <a:rPr lang="ru-RU" dirty="0" smtClean="0"/>
              <a:t>ватмана, </a:t>
            </a:r>
            <a:r>
              <a:rPr lang="ru-RU" dirty="0"/>
              <a:t>на которую наклеены маленькие </a:t>
            </a:r>
            <a:r>
              <a:rPr lang="ru-RU" dirty="0" smtClean="0"/>
              <a:t>книжечки -</a:t>
            </a:r>
            <a:r>
              <a:rPr lang="ru-RU" dirty="0"/>
              <a:t>раскладушки, книжечки-гармошки, кармашки, в которые можно положить разрезные картинки, </a:t>
            </a:r>
            <a:r>
              <a:rPr lang="ru-RU" dirty="0" err="1"/>
              <a:t>пазлы</a:t>
            </a:r>
            <a:r>
              <a:rPr lang="ru-RU" dirty="0"/>
              <a:t>, раскраски, стихи, загадки, маленькие рассказики, ребусы и т. д.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714876" y="1142984"/>
            <a:ext cx="4038600" cy="4525963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2051" name="Picture 3" descr="D:\Desktop\фото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357430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sz="2700" b="1" dirty="0" smtClean="0">
                <a:solidFill>
                  <a:srgbClr val="00B050"/>
                </a:solidFill>
              </a:rPr>
              <a:t>Чем стала привлекательной данная форма работы? 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857364"/>
            <a:ext cx="4929222" cy="464347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sz="3100" b="1" dirty="0" smtClean="0">
              <a:solidFill>
                <a:srgbClr val="00B050"/>
              </a:solidFill>
            </a:endParaRPr>
          </a:p>
          <a:p>
            <a:pPr>
              <a:spcBef>
                <a:spcPts val="1200"/>
              </a:spcBef>
              <a:buNone/>
            </a:pPr>
            <a:r>
              <a:rPr lang="ru-RU" sz="2800" dirty="0" smtClean="0"/>
              <a:t>Во-первых</a:t>
            </a:r>
            <a:r>
              <a:rPr lang="ru-RU" sz="2800" dirty="0"/>
              <a:t>, </a:t>
            </a:r>
            <a:r>
              <a:rPr lang="ru-RU" sz="2800" b="1" dirty="0" err="1"/>
              <a:t>лепбук</a:t>
            </a:r>
            <a:r>
              <a:rPr lang="ru-RU" sz="2800" b="1" dirty="0"/>
              <a:t> помогает ребенку</a:t>
            </a:r>
            <a:r>
              <a:rPr lang="ru-RU" sz="2800" dirty="0"/>
              <a:t> по своему желанию систематизировать </a:t>
            </a:r>
            <a:r>
              <a:rPr lang="ru-RU" sz="2800" b="1" dirty="0"/>
              <a:t>информацию</a:t>
            </a:r>
            <a:r>
              <a:rPr lang="ru-RU" sz="2800" dirty="0"/>
              <a:t> по интересующей его теме, лучше понять и запомнить материал. </a:t>
            </a:r>
            <a:endParaRPr lang="ru-RU" sz="2800" dirty="0" smtClean="0"/>
          </a:p>
          <a:p>
            <a:pPr>
              <a:spcBef>
                <a:spcPts val="1200"/>
              </a:spcBef>
              <a:buNone/>
            </a:pPr>
            <a:r>
              <a:rPr lang="ru-RU" sz="2800" dirty="0" smtClean="0"/>
              <a:t>Во-вторых</a:t>
            </a:r>
            <a:r>
              <a:rPr lang="ru-RU" sz="2800" dirty="0"/>
              <a:t>, это отличный способ для повторения пройденного материала. В любое удобное время </a:t>
            </a:r>
            <a:r>
              <a:rPr lang="ru-RU" sz="2800" b="1" dirty="0"/>
              <a:t>ребенок просто открывает </a:t>
            </a:r>
            <a:r>
              <a:rPr lang="ru-RU" sz="2800" b="1" dirty="0" err="1"/>
              <a:t>лепбук</a:t>
            </a:r>
            <a:r>
              <a:rPr lang="ru-RU" sz="2800" dirty="0"/>
              <a:t> и с радостью повторяет пройденное, рассматривая книжечку, в создании которой он принимал участие. </a:t>
            </a:r>
            <a:endParaRPr lang="ru-RU" sz="2800" dirty="0" smtClean="0"/>
          </a:p>
          <a:p>
            <a:pPr>
              <a:spcBef>
                <a:spcPts val="1200"/>
              </a:spcBef>
              <a:buNone/>
            </a:pPr>
            <a:r>
              <a:rPr lang="ru-RU" sz="2800" dirty="0" smtClean="0"/>
              <a:t>В </a:t>
            </a:r>
            <a:r>
              <a:rPr lang="ru-RU" sz="2800" dirty="0"/>
              <a:t>-третьих, </a:t>
            </a:r>
            <a:r>
              <a:rPr lang="ru-RU" sz="2800" b="1" dirty="0"/>
              <a:t>ребенок</a:t>
            </a:r>
            <a:r>
              <a:rPr lang="ru-RU" sz="2800" dirty="0"/>
              <a:t> учится самостоятельно собирать и организовывать </a:t>
            </a:r>
            <a:r>
              <a:rPr lang="ru-RU" sz="2800" b="1" dirty="0"/>
              <a:t>информацию </a:t>
            </a:r>
            <a:r>
              <a:rPr lang="ru-RU" sz="2800" i="1" dirty="0"/>
              <a:t>(это относится к детям старшего дошкольного возраста)</a:t>
            </a:r>
            <a:r>
              <a:rPr lang="ru-RU" sz="2800" dirty="0"/>
              <a:t>.</a:t>
            </a:r>
          </a:p>
        </p:txBody>
      </p:sp>
      <p:pic>
        <p:nvPicPr>
          <p:cNvPr id="6" name="Picture 2" descr="C:\Users\ELLA\Desktop\лепбук2\detsad-215288-13985851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714620"/>
            <a:ext cx="3426971" cy="25717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857232"/>
            <a:ext cx="8610600" cy="8826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В-четвертых, задания варьируются в зависимости от возраста детей: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285720" y="1643050"/>
            <a:ext cx="5143536" cy="395128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dirty="0"/>
              <a:t> </a:t>
            </a:r>
            <a:endParaRPr lang="ru-RU" dirty="0" smtClean="0"/>
          </a:p>
          <a:p>
            <a:pPr indent="0">
              <a:buNone/>
            </a:pPr>
            <a:r>
              <a:rPr lang="ru-RU" dirty="0" smtClean="0"/>
              <a:t>малышам - кармашки с карточками или фигурками животных;</a:t>
            </a:r>
          </a:p>
          <a:p>
            <a:pPr indent="0">
              <a:buNone/>
            </a:pPr>
            <a:endParaRPr lang="ru-RU" dirty="0" smtClean="0"/>
          </a:p>
          <a:p>
            <a:pPr indent="0">
              <a:buNone/>
            </a:pPr>
            <a:r>
              <a:rPr lang="ru-RU" dirty="0" smtClean="0"/>
              <a:t>старшим </a:t>
            </a:r>
            <a:r>
              <a:rPr lang="ru-RU" dirty="0"/>
              <a:t>детям </a:t>
            </a:r>
            <a:r>
              <a:rPr lang="ru-RU" dirty="0" smtClean="0"/>
              <a:t>- задания</a:t>
            </a:r>
            <a:r>
              <a:rPr lang="ru-RU" dirty="0"/>
              <a:t>, которые подразумевающие умение читать или </a:t>
            </a:r>
            <a:r>
              <a:rPr lang="ru-RU" dirty="0" smtClean="0"/>
              <a:t>писать. </a:t>
            </a:r>
          </a:p>
          <a:p>
            <a:pPr indent="0">
              <a:buNone/>
            </a:pPr>
            <a:endParaRPr lang="ru-RU" dirty="0" smtClean="0"/>
          </a:p>
        </p:txBody>
      </p:sp>
      <p:pic>
        <p:nvPicPr>
          <p:cNvPr id="3074" name="Picture 2" descr="D:\Desktop\фото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43636" y="3643314"/>
            <a:ext cx="2214578" cy="1584807"/>
          </a:xfrm>
          <a:prstGeom prst="rect">
            <a:avLst/>
          </a:prstGeom>
          <a:noFill/>
        </p:spPr>
      </p:pic>
      <p:pic>
        <p:nvPicPr>
          <p:cNvPr id="3075" name="Picture 3" descr="D:\Desktop\фото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714488"/>
            <a:ext cx="2071702" cy="1553005"/>
          </a:xfrm>
          <a:prstGeom prst="rect">
            <a:avLst/>
          </a:prstGeom>
          <a:noFill/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285720" y="5429264"/>
            <a:ext cx="7286676" cy="665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>
              <a:spcBef>
                <a:spcPct val="20000"/>
              </a:spcBef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И вообще, это просто интересно!</a:t>
            </a:r>
          </a:p>
          <a:p>
            <a:pPr marL="342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196158" cy="838200"/>
          </a:xfrm>
        </p:spPr>
        <p:txBody>
          <a:bodyPr/>
          <a:lstStyle/>
          <a:p>
            <a:r>
              <a:rPr lang="ru-RU" dirty="0" smtClean="0"/>
              <a:t>Как создать </a:t>
            </a:r>
            <a:r>
              <a:rPr lang="ru-RU" b="1" dirty="0" err="1" smtClean="0"/>
              <a:t>Лепбук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357298"/>
            <a:ext cx="7858180" cy="478634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Технология </a:t>
            </a:r>
            <a:r>
              <a:rPr lang="ru-RU" dirty="0"/>
              <a:t>знакома тем, кто учился еще в советской школе, когда не было </a:t>
            </a:r>
            <a:r>
              <a:rPr lang="ru-RU" dirty="0" err="1"/>
              <a:t>соцсетей</a:t>
            </a:r>
            <a:r>
              <a:rPr lang="ru-RU" dirty="0"/>
              <a:t>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</a:t>
            </a:r>
            <a:r>
              <a:rPr lang="ru-RU" dirty="0"/>
              <a:t> </a:t>
            </a:r>
            <a:r>
              <a:rPr lang="ru-RU" b="1" dirty="0" err="1"/>
              <a:t>лепбуках</a:t>
            </a:r>
            <a:r>
              <a:rPr lang="ru-RU" dirty="0"/>
              <a:t> что-то есть от девических тетрадей с анкетами и тайными кармашками, в которых прятали любимые стихи, слова песен и фото любимых артистов, различные выражения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u="sng" dirty="0">
                <a:uFill>
                  <a:solidFill>
                    <a:schemeClr val="tx2">
                      <a:lumMod val="75000"/>
                    </a:schemeClr>
                  </a:solidFill>
                </a:uFill>
              </a:rPr>
              <a:t>Начинаем с выбора темы. </a:t>
            </a:r>
            <a:endParaRPr lang="ru-RU" u="sng" dirty="0" smtClean="0">
              <a:uFill>
                <a:solidFill>
                  <a:schemeClr val="tx2">
                    <a:lumMod val="75000"/>
                  </a:schemeClr>
                </a:solidFill>
              </a:uFill>
            </a:endParaRPr>
          </a:p>
          <a:p>
            <a:pPr indent="0">
              <a:buNone/>
            </a:pPr>
            <a:r>
              <a:rPr lang="ru-RU" dirty="0" smtClean="0"/>
              <a:t>Это </a:t>
            </a:r>
            <a:r>
              <a:rPr lang="ru-RU" dirty="0"/>
              <a:t>может быть любая </a:t>
            </a:r>
            <a:r>
              <a:rPr lang="ru-RU" dirty="0" smtClean="0"/>
              <a:t>тема: летний отдых, </a:t>
            </a:r>
            <a:r>
              <a:rPr lang="ru-RU" dirty="0"/>
              <a:t>домашние питомцы, увлечения детей, тема недели, литературные произведения, а так же частные, например -" Ворона", где собирается подробная </a:t>
            </a:r>
            <a:r>
              <a:rPr lang="ru-RU" b="1" dirty="0"/>
              <a:t>информация</a:t>
            </a:r>
            <a:r>
              <a:rPr lang="ru-RU" dirty="0"/>
              <a:t>, характеризующая эту птицу со всех сторон и т. 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429288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2200" dirty="0"/>
              <a:t>После того, как мы выбрали тему, мы должны набросать план нашего </a:t>
            </a:r>
            <a:r>
              <a:rPr lang="ru-RU" sz="2200" b="1" dirty="0" err="1"/>
              <a:t>лепбука</a:t>
            </a:r>
            <a:r>
              <a:rPr lang="ru-RU" sz="2200" dirty="0"/>
              <a:t>, который поможет нам полностью раскрыть тему. </a:t>
            </a:r>
            <a:r>
              <a:rPr lang="ru-RU" sz="2200" dirty="0" smtClean="0"/>
              <a:t> Детские </a:t>
            </a:r>
            <a:r>
              <a:rPr lang="ru-RU" sz="2200" dirty="0"/>
              <a:t>планы и планы </a:t>
            </a:r>
            <a:r>
              <a:rPr lang="ru-RU" sz="2200" b="1" dirty="0"/>
              <a:t>взрослого</a:t>
            </a:r>
            <a:r>
              <a:rPr lang="ru-RU" sz="2200" dirty="0"/>
              <a:t> могут отличаться кардинально, особенно у старших дошкольников -даже одну и ту же тему ребята раскроют каждый по-своему, но общий план они могут использовать.</a:t>
            </a:r>
          </a:p>
          <a:p>
            <a:pPr indent="0">
              <a:buNone/>
            </a:pPr>
            <a:endParaRPr lang="ru-RU" sz="2000" dirty="0" smtClean="0"/>
          </a:p>
          <a:p>
            <a:pPr indent="0">
              <a:buNone/>
            </a:pPr>
            <a:r>
              <a:rPr lang="ru-RU" sz="2000" dirty="0" smtClean="0"/>
              <a:t>Например</a:t>
            </a:r>
            <a:r>
              <a:rPr lang="ru-RU" sz="2000" dirty="0"/>
              <a:t>, план </a:t>
            </a:r>
            <a:r>
              <a:rPr lang="ru-RU" sz="2000" b="1" dirty="0" err="1"/>
              <a:t>лепбука</a:t>
            </a:r>
            <a:r>
              <a:rPr lang="ru-RU" sz="2000" b="1" dirty="0"/>
              <a:t> на тему </a:t>
            </a:r>
            <a:r>
              <a:rPr lang="ru-RU" sz="2000" dirty="0"/>
              <a:t>" Осень":</a:t>
            </a:r>
          </a:p>
          <a:p>
            <a:pPr indent="0">
              <a:buNone/>
            </a:pPr>
            <a:r>
              <a:rPr lang="ru-RU" sz="2000" dirty="0"/>
              <a:t>1. Кармашек с осенними стихотворениями.</a:t>
            </a:r>
          </a:p>
          <a:p>
            <a:pPr indent="0">
              <a:buNone/>
            </a:pPr>
            <a:r>
              <a:rPr lang="ru-RU" sz="2000" dirty="0"/>
              <a:t>2. Кармашек с загадками.</a:t>
            </a:r>
          </a:p>
          <a:p>
            <a:pPr indent="0">
              <a:buNone/>
            </a:pPr>
            <a:r>
              <a:rPr lang="ru-RU" sz="2000" dirty="0"/>
              <a:t>3. Конверт с осенними листьями.</a:t>
            </a:r>
          </a:p>
          <a:p>
            <a:pPr indent="0">
              <a:buNone/>
            </a:pPr>
            <a:r>
              <a:rPr lang="ru-RU" sz="2000" dirty="0"/>
              <a:t>4. Корзинка с плодами осени.</a:t>
            </a:r>
          </a:p>
          <a:p>
            <a:pPr indent="0">
              <a:buNone/>
            </a:pPr>
            <a:r>
              <a:rPr lang="ru-RU" sz="2000" dirty="0"/>
              <a:t>5. Кармашек для новых слов.</a:t>
            </a:r>
          </a:p>
          <a:p>
            <a:pPr indent="0">
              <a:buNone/>
            </a:pPr>
            <a:r>
              <a:rPr lang="ru-RU" sz="2000" dirty="0"/>
              <a:t>6. " Календарь погоды".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500034" y="1357298"/>
            <a:ext cx="4576308" cy="404178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Следующий этап самый интересный -создание макета. Здесь нет границ для фантазии, </a:t>
            </a:r>
            <a:r>
              <a:rPr lang="ru-RU" b="1" dirty="0"/>
              <a:t>формы могут быть любыми</a:t>
            </a:r>
            <a:r>
              <a:rPr lang="ru-RU" dirty="0"/>
              <a:t>, от игр до развивающих заданий, размещенных в кармашках, книжках-гармошках, вращающихся кругах, конвертиках разной </a:t>
            </a:r>
            <a:r>
              <a:rPr lang="ru-RU" b="1" dirty="0"/>
              <a:t>формы</a:t>
            </a:r>
            <a:r>
              <a:rPr lang="ru-RU" dirty="0"/>
              <a:t>, рисунках-загадках или просто рисунках.</a:t>
            </a:r>
          </a:p>
        </p:txBody>
      </p:sp>
      <p:pic>
        <p:nvPicPr>
          <p:cNvPr id="4098" name="Picture 2" descr="D:\Desktop\фото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 bwMode="auto">
          <a:xfrm>
            <a:off x="5314751" y="1316038"/>
            <a:ext cx="2956322" cy="39417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571744"/>
            <a:ext cx="8326460" cy="3214710"/>
          </a:xfrm>
        </p:spPr>
        <p:txBody>
          <a:bodyPr>
            <a:normAutofit fontScale="70000" lnSpcReduction="20000"/>
          </a:bodyPr>
          <a:lstStyle/>
          <a:p>
            <a:pPr indent="0">
              <a:buNone/>
            </a:pPr>
            <a:r>
              <a:rPr lang="ru-RU" dirty="0"/>
              <a:t> Данная </a:t>
            </a:r>
            <a:r>
              <a:rPr lang="ru-RU" b="1" dirty="0"/>
              <a:t>форма</a:t>
            </a:r>
            <a:r>
              <a:rPr lang="ru-RU" dirty="0"/>
              <a:t> работы помогает создать педагогам условия для поддержки детской инициативы и творчества в группе. Также можно узнать в процессе наблюдения, что вызывает у детей большой интерес, какие задания. В процессе творчества </a:t>
            </a:r>
            <a:r>
              <a:rPr lang="ru-RU" b="1" dirty="0"/>
              <a:t>ребенок</a:t>
            </a:r>
            <a:r>
              <a:rPr lang="ru-RU" dirty="0"/>
              <a:t> становится не только создателем собственной книги, но и дизайнером, художником -иллюстратором, сочинителем собственных историй, загадок, стихотворений, конечно, все в соответствии с возрастом. Такая увлекательная </a:t>
            </a:r>
            <a:r>
              <a:rPr lang="ru-RU" b="1" dirty="0"/>
              <a:t>форма</a:t>
            </a:r>
            <a:r>
              <a:rPr lang="ru-RU" dirty="0"/>
              <a:t> работы создает условия для развития личности, мотивации и способностей </a:t>
            </a:r>
            <a:r>
              <a:rPr lang="ru-RU" b="1" dirty="0"/>
              <a:t>ребенка</a:t>
            </a:r>
            <a:r>
              <a:rPr lang="ru-RU" dirty="0"/>
              <a:t>.</a:t>
            </a:r>
          </a:p>
        </p:txBody>
      </p:sp>
      <p:pic>
        <p:nvPicPr>
          <p:cNvPr id="5122" name="Picture 2" descr="D:\Desktop\фото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500042"/>
            <a:ext cx="3230563" cy="1951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69</TotalTime>
  <Words>65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Лепбук  как форма совместной деятельности взрослого и ребенка </vt:lpstr>
      <vt:lpstr>Слайд 2</vt:lpstr>
      <vt:lpstr>Слайд 3</vt:lpstr>
      <vt:lpstr> Чем стала привлекательной данная форма работы?  </vt:lpstr>
      <vt:lpstr>В-четвертых, задания варьируются в зависимости от возраста детей:</vt:lpstr>
      <vt:lpstr>Как создать Лепбук?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7</cp:revision>
  <dcterms:created xsi:type="dcterms:W3CDTF">2017-07-09T16:34:11Z</dcterms:created>
  <dcterms:modified xsi:type="dcterms:W3CDTF">2017-07-09T17:43:37Z</dcterms:modified>
</cp:coreProperties>
</file>