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7" r:id="rId20"/>
    <p:sldId id="278" r:id="rId21"/>
    <p:sldId id="279" r:id="rId22"/>
    <p:sldId id="280" r:id="rId23"/>
    <p:sldId id="282" r:id="rId24"/>
    <p:sldId id="283" r:id="rId25"/>
    <p:sldId id="284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ED48-36D3-4D97-A68F-AC20B44278ED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43ED48-36D3-4D97-A68F-AC20B44278ED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821D537-D155-4244-A549-5A7CFD731B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jpeg"/><Relationship Id="rId5" Type="http://schemas.openxmlformats.org/officeDocument/2006/relationships/image" Target="../media/image51.jpeg"/><Relationship Id="rId4" Type="http://schemas.openxmlformats.org/officeDocument/2006/relationships/image" Target="../media/image6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50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78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0.jpeg"/><Relationship Id="rId5" Type="http://schemas.openxmlformats.org/officeDocument/2006/relationships/image" Target="../media/image89.jpeg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image" Target="../media/image92.jpeg"/><Relationship Id="rId7" Type="http://schemas.openxmlformats.org/officeDocument/2006/relationships/image" Target="../media/image95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52400"/>
            <a:ext cx="8147248" cy="1548408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4800" b="1" i="1" dirty="0" smtClean="0">
                <a:solidFill>
                  <a:srgbClr val="C00000"/>
                </a:solidFill>
              </a:rPr>
              <a:t> мая – День Славянской письменности и культуры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5" y="1700808"/>
            <a:ext cx="6624736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2400"/>
            <a:ext cx="8643998" cy="1133460"/>
          </a:xfrm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Глаголица. Первая славянская азбука</a:t>
            </a:r>
            <a:r>
              <a:rPr lang="ru-RU" b="1" spc="0" dirty="0" smtClean="0">
                <a:ln/>
                <a:solidFill>
                  <a:schemeClr val="accent3"/>
                </a:solidFill>
                <a:effectLst/>
              </a:rPr>
              <a:t>.</a:t>
            </a:r>
            <a:endParaRPr lang="ru-RU" b="1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00174"/>
            <a:ext cx="3000396" cy="500066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просьбе князя Ростислава Кирилл и </a:t>
            </a:r>
            <a:r>
              <a:rPr lang="ru-RU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Мефодий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приехали к славянам, чтобы создать азбуку. </a:t>
            </a:r>
            <a:r>
              <a:rPr lang="ru-RU" b="1" i="1" u="sng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24 мая 863 года 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г. </a:t>
            </a:r>
            <a:r>
              <a:rPr lang="ru-RU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Плиске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братья Кирилл и </a:t>
            </a:r>
            <a:r>
              <a:rPr lang="ru-RU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Мефодий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огласили </a:t>
            </a:r>
            <a:r>
              <a:rPr lang="ru-RU" b="1" i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изобретение славянского алфавита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86116" y="6215082"/>
            <a:ext cx="5857884" cy="42862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" dirty="0" smtClean="0"/>
              <a:t>Глаголица. </a:t>
            </a:r>
            <a:r>
              <a:rPr lang="ru-RU" sz="2000" dirty="0" err="1" smtClean="0"/>
              <a:t>Башчанская</a:t>
            </a:r>
            <a:r>
              <a:rPr lang="ru-RU" sz="2000" dirty="0" smtClean="0"/>
              <a:t> плита – памятник глаголицы </a:t>
            </a:r>
            <a:r>
              <a:rPr lang="en-US" sz="2000" dirty="0" smtClean="0"/>
              <a:t>XI</a:t>
            </a:r>
            <a:r>
              <a:rPr lang="ru-RU" sz="2000" dirty="0" smtClean="0"/>
              <a:t>в.</a:t>
            </a:r>
            <a:endParaRPr lang="ru-RU" sz="2000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071546"/>
            <a:ext cx="2286016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500174"/>
            <a:ext cx="3071834" cy="47149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500438"/>
            <a:ext cx="2928926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Святые равноапостольные</a:t>
            </a:r>
            <a:b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братья Кирилл и </a:t>
            </a:r>
            <a:r>
              <a:rPr lang="ru-RU" b="1" spc="0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Мефодий</a:t>
            </a:r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5715016"/>
            <a:ext cx="3945664" cy="380984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00760" y="1428736"/>
            <a:ext cx="2707376" cy="5429264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Братья Кирилл и </a:t>
            </a:r>
            <a:r>
              <a:rPr lang="ru-RU" sz="2400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Мефодий</a:t>
            </a:r>
            <a:r>
              <a:rPr lang="ru-RU" sz="24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принесли на земли славян свет письмен-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2400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ности</a:t>
            </a:r>
            <a:r>
              <a:rPr lang="ru-RU" sz="24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 знаний. После смерти они были при -числены к лику святых и на иконах их всегда  </a:t>
            </a:r>
            <a:r>
              <a:rPr lang="ru-RU" sz="2400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изобра</a:t>
            </a:r>
            <a:r>
              <a:rPr lang="ru-RU" sz="24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  <a:p>
            <a:pPr>
              <a:buNone/>
            </a:pPr>
            <a:r>
              <a:rPr lang="ru-RU" sz="24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2400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жают</a:t>
            </a:r>
            <a:r>
              <a:rPr lang="ru-RU" sz="24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вместе.</a:t>
            </a:r>
          </a:p>
          <a:p>
            <a:pPr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428736"/>
            <a:ext cx="207170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714752"/>
            <a:ext cx="2071702" cy="3143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428736"/>
            <a:ext cx="3571900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5357826"/>
            <a:ext cx="4088540" cy="7381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5429264"/>
            <a:ext cx="3993260" cy="6667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3786214" cy="4786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HeroicExtremeRigh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Рисунок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714488"/>
            <a:ext cx="4000528" cy="4786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HeroicExtremeLeftFacing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Рисунок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928802"/>
            <a:ext cx="3071834" cy="4286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reflection blurRad="6350" stA="50000" endA="300" endPos="55500" dist="101600" dir="5400000" sy="-100000" algn="bl" rotWithShape="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52400"/>
            <a:ext cx="7643866" cy="12192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/>
              </a:rPr>
              <a:t>«</a:t>
            </a:r>
            <a:r>
              <a:rPr lang="ru-RU" b="1" spc="0" dirty="0" smtClean="0">
                <a:ln/>
                <a:solidFill>
                  <a:schemeClr val="accent3"/>
                </a:solidFill>
                <a:effectLst/>
              </a:rPr>
              <a:t>Из жизни русского алфавита»</a:t>
            </a:r>
            <a:endParaRPr lang="ru-RU" b="1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543956" cy="13716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Кириллица. </a:t>
            </a:r>
            <a:b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Вторая славянская азбука.</a:t>
            </a:r>
            <a:endParaRPr lang="ru-RU" sz="44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500174"/>
            <a:ext cx="2928958" cy="5143536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конце </a:t>
            </a:r>
            <a:r>
              <a:rPr lang="en-US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IX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 начале </a:t>
            </a:r>
            <a:r>
              <a:rPr lang="en-US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 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вв. </a:t>
            </a:r>
            <a:r>
              <a:rPr lang="ru-RU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последователя-ми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Кирилла и </a:t>
            </a:r>
            <a:r>
              <a:rPr lang="ru-RU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Мефодия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был создан новый славянский алфавит, состоящий из 43 букв. Создатели алфавита назвали его </a:t>
            </a:r>
            <a:r>
              <a:rPr lang="ru-RU" b="1" i="1" u="sng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кириллицей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 честь своего учителя Кирилла. </a:t>
            </a:r>
            <a:endParaRPr lang="ru-RU" b="1" dirty="0">
              <a:ln w="1905"/>
              <a:solidFill>
                <a:schemeClr val="bg2">
                  <a:lumMod val="1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214422"/>
            <a:ext cx="371477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  <a:softEdge rad="31750"/>
          </a:effectLst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571612"/>
            <a:ext cx="2643174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8001024" y="1643050"/>
            <a:ext cx="707112" cy="4929222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4500570"/>
            <a:ext cx="2428892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3716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«Тайный смысл</a:t>
            </a:r>
            <a:b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славянской азбуки»</a:t>
            </a:r>
            <a:endParaRPr lang="ru-RU" sz="48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868" y="3929066"/>
            <a:ext cx="5357850" cy="2714644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– Буквы, Ведающие и Говорящие Добро, Есть Жизнь Земли, и Как Люди Мыслю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3143272" cy="52149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1431" y="1333922"/>
            <a:ext cx="2928958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1270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1" y="4643446"/>
            <a:ext cx="313866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1357298"/>
            <a:ext cx="251459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2400"/>
            <a:ext cx="8572560" cy="776270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«Азбуку учат – во всю губу кричат!»</a:t>
            </a:r>
            <a:endParaRPr lang="ru-RU" sz="40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6286520"/>
            <a:ext cx="8358246" cy="57148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Первые школы на Руси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5429264"/>
            <a:ext cx="3850384" cy="66673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9144000" cy="53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2400"/>
            <a:ext cx="8429684" cy="77627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Гражданская азбука Петра </a:t>
            </a:r>
            <a:r>
              <a:rPr sz="4800" b="1" spc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I</a:t>
            </a:r>
            <a: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 </a:t>
            </a:r>
            <a:endParaRPr lang="ru-RU" sz="48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29322" y="1071546"/>
            <a:ext cx="2928958" cy="5572164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Кириллица просуществовала довольно долго, до эпохи Петра </a:t>
            </a:r>
            <a:r>
              <a:rPr lang="en-US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В 1710 г. царь-реформатор утвердил новый алфавит. Петр </a:t>
            </a:r>
            <a:r>
              <a:rPr lang="en-US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лично  разработал эскизы новых  букв. Новый шрифт получился более простым и округлым и получил название </a:t>
            </a:r>
            <a:r>
              <a:rPr lang="ru-RU" b="1" i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«гражданского шрифта».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3429024" cy="52149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000108"/>
            <a:ext cx="2143140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357430"/>
            <a:ext cx="1928826" cy="25717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357554" y="5072074"/>
            <a:ext cx="2643206" cy="164307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     Первая книга</a:t>
            </a:r>
            <a:r>
              <a:rPr lang="en-US" b="1" i="1" dirty="0" smtClean="0"/>
              <a:t> </a:t>
            </a:r>
            <a:r>
              <a:rPr lang="ru-RU" b="1" i="1" dirty="0" err="1" smtClean="0"/>
              <a:t>Петра,напеча-танная</a:t>
            </a:r>
            <a:r>
              <a:rPr lang="ru-RU" b="1" i="1" dirty="0" smtClean="0"/>
              <a:t>«</a:t>
            </a:r>
            <a:r>
              <a:rPr lang="ru-RU" b="1" i="1" dirty="0" err="1" smtClean="0"/>
              <a:t>граж-данским</a:t>
            </a:r>
            <a:r>
              <a:rPr lang="ru-RU" b="1" i="1" dirty="0" smtClean="0"/>
              <a:t> шрифтом»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5" y="1428736"/>
            <a:ext cx="1928795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История одной буквы: </a:t>
            </a:r>
            <a:b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                             буква </a:t>
            </a:r>
            <a:endParaRPr lang="ru-RU" sz="44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3000364" cy="5214974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азбуке Петра </a:t>
            </a:r>
            <a:r>
              <a:rPr lang="en-US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не было буквы Ё. До недавнего времени автором буквы Ё считался писатель Н.М. Карамзин. Однако  стал известен факт, что именно княгиня Е.Р. Дашкова  предложила использовать новую букву Ё</a:t>
            </a:r>
            <a:r>
              <a:rPr lang="en-US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   18 ноября 1784 г. Буква Ё получила официальное признание.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57554" y="6357958"/>
            <a:ext cx="3929090" cy="50004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          Княгиня Е.Р. Дашкова</a:t>
            </a:r>
            <a:endParaRPr lang="ru-RU" b="1" i="1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00042"/>
            <a:ext cx="1739504" cy="1876425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90000" dir="5400000" sy="-100000" algn="bl" rotWithShape="0"/>
            <a:softEdge rad="63500"/>
          </a:effectLst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428736"/>
            <a:ext cx="207170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0" name="Рисунок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3643314"/>
            <a:ext cx="2000264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6350" stA="50000" endA="300" endPos="90000" dir="5400000" sy="-100000" algn="bl" rotWithShape="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7" name="Рисунок 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3372" y="2500306"/>
            <a:ext cx="2928958" cy="38576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convex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19146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Современный алфавит.</a:t>
            </a:r>
            <a:endParaRPr lang="ru-RU" sz="48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5072074"/>
            <a:ext cx="5214974" cy="157163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200" b="1" i="1" dirty="0" smtClean="0"/>
              <a:t>         </a:t>
            </a:r>
            <a:r>
              <a:rPr lang="ru-RU" sz="4400" b="1" i="1" dirty="0" smtClean="0"/>
              <a:t>В.И. Ленин</a:t>
            </a:r>
          </a:p>
          <a:p>
            <a:pPr>
              <a:buNone/>
            </a:pPr>
            <a:endParaRPr lang="ru-RU" sz="3200" b="1" i="1" dirty="0" smtClean="0"/>
          </a:p>
          <a:p>
            <a:pPr>
              <a:buNone/>
            </a:pPr>
            <a:endParaRPr lang="ru-RU" sz="3200" b="1" i="1" dirty="0" smtClean="0"/>
          </a:p>
          <a:p>
            <a:pPr>
              <a:buNone/>
            </a:pPr>
            <a:endParaRPr lang="ru-RU" sz="3200" b="1" i="1" dirty="0" smtClean="0"/>
          </a:p>
          <a:p>
            <a:pPr>
              <a:buNone/>
            </a:pPr>
            <a:r>
              <a:rPr lang="ru-RU" sz="3200" b="1" i="1" dirty="0" smtClean="0"/>
              <a:t>                                                              </a:t>
            </a:r>
            <a:r>
              <a:rPr lang="ru-RU" sz="4400" b="1" i="1" dirty="0" smtClean="0"/>
              <a:t>А.А. Шахматов          </a:t>
            </a:r>
            <a:endParaRPr lang="ru-RU" sz="4400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2132" y="1142984"/>
            <a:ext cx="3357586" cy="5500726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Через 200 лет после  правления Петра </a:t>
            </a:r>
            <a:r>
              <a:rPr lang="en-US" sz="20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</a:t>
            </a:r>
            <a:r>
              <a:rPr lang="ru-RU" sz="20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русскую азбуку ждала новая реформа. Связана она была с революцией 1917 года во главе с В.И. Лениным.  По его инициативе  госкомиссия по просвещению во главе с В.А. Луначарским, опираясь на работу академика</a:t>
            </a:r>
          </a:p>
          <a:p>
            <a:pPr>
              <a:buNone/>
            </a:pPr>
            <a:r>
              <a:rPr lang="ru-RU" sz="20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А.А. Шахматова, подготовила введение нового алфавита.</a:t>
            </a:r>
          </a:p>
          <a:p>
            <a:pPr>
              <a:buNone/>
            </a:pP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2643206" cy="3857652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6" name="Содержимое 5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357430"/>
            <a:ext cx="2571768" cy="3857652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6350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47708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«Ушедшие» буквы</a:t>
            </a:r>
            <a:r>
              <a:rPr lang="ru-RU" sz="5400" b="1" spc="0" dirty="0" smtClean="0">
                <a:ln/>
                <a:solidFill>
                  <a:schemeClr val="accent3"/>
                </a:solidFill>
                <a:effectLst/>
              </a:rPr>
              <a:t>.</a:t>
            </a:r>
            <a:endParaRPr lang="ru-RU" sz="5400" b="1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43240" y="4071942"/>
            <a:ext cx="2714644" cy="2500330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   В.Володарский</a:t>
            </a:r>
            <a:endParaRPr lang="ru-RU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86446" y="1000108"/>
            <a:ext cx="3143272" cy="5857892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После революции обучение чтению и письму стало обязательным и массовым, что требовало упрощения алфавита. Из него был исключен ряд букв, считавшихся «историческим пережитком». Нововведение оказалось не по душе многим. Печать текстов старым алфавитом стала преследоваться ЧК и В. Володарским, который вошел в историю рьяным борцом с «ерами» и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«ятями».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000108"/>
            <a:ext cx="221454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4429132"/>
            <a:ext cx="1247780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5286388"/>
            <a:ext cx="1228728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4857760"/>
            <a:ext cx="1295403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12" name="Прямая со стрелкой 11"/>
          <p:cNvCxnSpPr/>
          <p:nvPr/>
        </p:nvCxnSpPr>
        <p:spPr>
          <a:xfrm>
            <a:off x="2428860" y="3929066"/>
            <a:ext cx="2000264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000232" y="3929066"/>
            <a:ext cx="1571636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1321571" y="4250537"/>
            <a:ext cx="1357322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428596" y="4572008"/>
            <a:ext cx="1500198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5572116"/>
            <a:ext cx="1285884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Рисунок 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071546"/>
            <a:ext cx="342237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500042"/>
            <a:ext cx="8501122" cy="1643074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3600" b="1" dirty="0" smtClean="0">
                <a:ln/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24 мая празднуют</a:t>
            </a:r>
          </a:p>
          <a:p>
            <a:pPr algn="ctr">
              <a:buNone/>
            </a:pPr>
            <a:r>
              <a:rPr lang="ru-RU" sz="3200" b="1" dirty="0" smtClean="0">
                <a:ln/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ДЕНЬ СЛАВЯНСКОЙ ПИСЬМЕННОСТИ</a:t>
            </a:r>
            <a:r>
              <a:rPr lang="ru-RU" sz="3600" b="1" dirty="0" smtClean="0">
                <a:ln/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>
              <a:buNone/>
            </a:pP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929198"/>
            <a:ext cx="8429684" cy="1500198"/>
          </a:xfrm>
          <a:effectLst>
            <a:glow rad="228600">
              <a:schemeClr val="accent4">
                <a:satMod val="175000"/>
                <a:alpha val="40000"/>
              </a:schemeClr>
            </a:glow>
            <a:outerShdw blurRad="95000" algn="tl" rotWithShape="0">
              <a:srgbClr val="000000">
                <a:alpha val="50000"/>
              </a:srgbClr>
            </a:outerShdw>
            <a:softEdge rad="635000"/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hardEdg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               </a:t>
            </a:r>
            <a:r>
              <a:rPr lang="ru-RU" b="1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знаете ли вы, как    возникла русская  письменность?</a:t>
            </a:r>
            <a:endParaRPr lang="ru-RU" b="1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428868"/>
            <a:ext cx="2286016" cy="2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3" name="Рисунок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071678"/>
            <a:ext cx="2476509" cy="3102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15" name="Рисунок 1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428868"/>
            <a:ext cx="221457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192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История одной буквы:</a:t>
            </a:r>
            <a:b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                        Буква </a:t>
            </a:r>
            <a:endParaRPr lang="ru-RU" sz="44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428736"/>
            <a:ext cx="20955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290" y="4214818"/>
            <a:ext cx="300042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142844" y="1500174"/>
            <a:ext cx="2786082" cy="5143536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2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Реформа правописания  1918 г. отменила и букву Ъ(ер) в конце слов на согласный. </a:t>
            </a:r>
          </a:p>
          <a:p>
            <a:pPr>
              <a:buNone/>
            </a:pPr>
            <a:r>
              <a:rPr lang="ru-RU" sz="32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О.И. </a:t>
            </a:r>
            <a:r>
              <a:rPr lang="ru-RU" sz="3200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Сенковский</a:t>
            </a:r>
            <a:r>
              <a:rPr lang="ru-RU" sz="32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писал так: «Пагубнее всех этот тунеядец Ъ, он пожирает более 8% времени и бумаги».</a:t>
            </a:r>
          </a:p>
          <a:p>
            <a:pPr>
              <a:buNone/>
            </a:pPr>
            <a:r>
              <a:rPr lang="ru-RU" sz="32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Ъ (ер) называли «самой  дорогой» буквой алфавита. С целью экономии буква была упразднена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9" y="1428736"/>
            <a:ext cx="414337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5" name="Стрелка вправо 14"/>
          <p:cNvSpPr/>
          <p:nvPr/>
        </p:nvSpPr>
        <p:spPr>
          <a:xfrm rot="20243559">
            <a:off x="4948675" y="5350751"/>
            <a:ext cx="377679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9080599">
            <a:off x="4542235" y="4270552"/>
            <a:ext cx="398322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3857628"/>
            <a:ext cx="33337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Стрелка вправо 16"/>
          <p:cNvSpPr/>
          <p:nvPr/>
        </p:nvSpPr>
        <p:spPr>
          <a:xfrm rot="16200000">
            <a:off x="3992779" y="4508287"/>
            <a:ext cx="857256" cy="556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500042"/>
            <a:ext cx="1643074" cy="152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13"/>
          <p:cNvPicPr>
            <a:picLocks noGrp="1"/>
          </p:cNvPicPr>
          <p:nvPr>
            <p:ph sz="half" idx="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3286116" y="5214950"/>
            <a:ext cx="1914528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56208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</a:t>
            </a:r>
            <a:r>
              <a:rPr lang="ru-RU" sz="36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День славянской письменности и культуры»</a:t>
            </a:r>
            <a:endParaRPr lang="ru-RU" sz="36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928802"/>
            <a:ext cx="3857620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357670"/>
            <a:ext cx="3857620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928802"/>
            <a:ext cx="3571900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</p:spPr>
      </p:pic>
      <p:pic>
        <p:nvPicPr>
          <p:cNvPr id="9" name="Рисунок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86256"/>
            <a:ext cx="3786214" cy="2571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  <a:softEdge rad="63500"/>
          </a:effectLst>
        </p:spPr>
      </p:pic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571736" y="2357430"/>
            <a:ext cx="3854677" cy="36433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Празднование Дня славянской письменности в Болгарии.</a:t>
            </a:r>
            <a:endParaRPr lang="ru-RU" sz="40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429132"/>
            <a:ext cx="6286512" cy="64294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i="1" dirty="0" smtClean="0"/>
              <a:t>Памятник Кириллу и </a:t>
            </a:r>
            <a:r>
              <a:rPr lang="ru-RU" b="1" i="1" dirty="0" err="1" smtClean="0"/>
              <a:t>Мефодию</a:t>
            </a:r>
            <a:r>
              <a:rPr lang="ru-RU" b="1" i="1" dirty="0" smtClean="0"/>
              <a:t> в Софии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00826" y="1428736"/>
            <a:ext cx="2500330" cy="5286412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самых истоков славянской письменности стояли братья Кирилл и </a:t>
            </a:r>
            <a:r>
              <a:rPr lang="ru-RU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Мефодий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ВБолгарии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уже с середины </a:t>
            </a:r>
            <a:r>
              <a:rPr lang="en-US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XIX 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в. 24 мая празднуется День славянской письменности. Там совершаются праздничные шествия со славянской азбукой и иконами святых.</a:t>
            </a:r>
            <a:endParaRPr lang="ru-RU" b="1" dirty="0">
              <a:ln w="1905"/>
              <a:solidFill>
                <a:schemeClr val="bg2">
                  <a:lumMod val="1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2428892" cy="30718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357298"/>
            <a:ext cx="40719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643446"/>
            <a:ext cx="2500330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4643446"/>
            <a:ext cx="3854538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142984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Празднование Дня славянской письменности в России.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2357454" cy="535785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России День славянской письменности отмечается с </a:t>
            </a:r>
            <a:r>
              <a:rPr lang="ru-RU" sz="31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24 мая 1986 г. 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с каждым годом приобретает все большую популярность. Все больше людей стремятся отдать дань великой истории славянской письменности, насчитывающей около </a:t>
            </a:r>
            <a:r>
              <a:rPr lang="ru-RU" sz="31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1150 лет!</a:t>
            </a:r>
          </a:p>
          <a:p>
            <a:pPr>
              <a:buNone/>
            </a:pP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14678" y="4429132"/>
            <a:ext cx="5929322" cy="78581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/>
              <a:t>Памятник Кириллу и </a:t>
            </a:r>
            <a:r>
              <a:rPr lang="ru-RU" b="1" i="1" dirty="0" err="1" smtClean="0"/>
              <a:t>Мефодию</a:t>
            </a:r>
            <a:r>
              <a:rPr lang="ru-RU" b="1" i="1" dirty="0" smtClean="0"/>
              <a:t> В Москве.</a:t>
            </a:r>
            <a:endParaRPr lang="ru-RU" b="1" i="1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214422"/>
            <a:ext cx="2786082" cy="32147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142984"/>
            <a:ext cx="342902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8" name="Содержимое 4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4714884"/>
            <a:ext cx="2000233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" name="Рисунок 8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4714884"/>
            <a:ext cx="214314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4714884"/>
            <a:ext cx="2071702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71472" y="6357958"/>
            <a:ext cx="3924328" cy="500042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                  В Коломне</a:t>
            </a:r>
            <a:endParaRPr lang="ru-RU" b="1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714876" y="6357958"/>
            <a:ext cx="3973512" cy="5000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i="1" dirty="0" smtClean="0"/>
              <a:t>В Самаре</a:t>
            </a:r>
            <a:endParaRPr lang="ru-RU" b="1" i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773222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Памятники Кириллу и </a:t>
            </a:r>
            <a:r>
              <a:rPr lang="ru-RU" b="1" spc="0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Мефодию</a:t>
            </a:r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357430"/>
            <a:ext cx="2786082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357430"/>
            <a:ext cx="2786082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000108"/>
            <a:ext cx="23574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3500438"/>
            <a:ext cx="3214678" cy="428628"/>
          </a:xfrm>
        </p:spPr>
        <p:txBody>
          <a:bodyPr/>
          <a:lstStyle/>
          <a:p>
            <a:r>
              <a:rPr lang="ru-RU" sz="2000" b="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Севастополе  </a:t>
            </a:r>
            <a:endParaRPr lang="ru-RU" sz="2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6429388" y="3500439"/>
            <a:ext cx="2714612" cy="428628"/>
          </a:xfrm>
        </p:spPr>
        <p:txBody>
          <a:bodyPr/>
          <a:lstStyle/>
          <a:p>
            <a:r>
              <a:rPr lang="ru-RU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</a:t>
            </a:r>
            <a:r>
              <a:rPr lang="ru-RU" sz="24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Охриде</a:t>
            </a:r>
            <a:endParaRPr lang="ru-RU" sz="2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714356"/>
            <a:ext cx="2786082" cy="17859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3714752"/>
            <a:ext cx="1928794" cy="3143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1000108"/>
            <a:ext cx="250033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18" name="Рисунок 17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643314"/>
            <a:ext cx="2071670" cy="32146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628" y="1285860"/>
            <a:ext cx="3686172" cy="5286412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секрет, что язык – живое явление. Произношение постоянно меняется, и внешнему облику древних букв никогда не поспеть за новым выговором устного языка. Кто знает, какие изменения ждут наш алфавит в будущем?! Об этом узнают только наши далекие потомки…</a:t>
            </a:r>
            <a:endParaRPr lang="ru-RU" b="1" dirty="0">
              <a:ln w="1905"/>
              <a:solidFill>
                <a:schemeClr val="bg2">
                  <a:lumMod val="1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52400"/>
            <a:ext cx="8258204" cy="84770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Эпилог: «А что же дальше?..»</a:t>
            </a:r>
            <a:endParaRPr lang="ru-RU" sz="44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928934"/>
            <a:ext cx="442915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142984"/>
            <a:ext cx="4357718" cy="1932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4770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А. Ахматова о русской речи.</a:t>
            </a:r>
            <a:endParaRPr lang="ru-RU" sz="48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43240" y="1785926"/>
            <a:ext cx="5786478" cy="357190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страшно под пулями 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мертвыми лечь,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горько остаться без крова.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 мы сохраним тебя русская речь,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Великое русское слово.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Свободным и чистым тебя пронесем.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внукам дадим, и от плена спасем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               навеки.</a:t>
            </a:r>
            <a:endParaRPr lang="ru-RU" b="1" dirty="0">
              <a:ln w="1905"/>
              <a:solidFill>
                <a:schemeClr val="bg2">
                  <a:lumMod val="1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14678" y="5500702"/>
            <a:ext cx="5564896" cy="59529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i="1" dirty="0" smtClean="0"/>
              <a:t>А.А. Ахматова</a:t>
            </a:r>
            <a:endParaRPr lang="ru-RU" sz="2400" b="1" i="1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2928926" cy="46434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500" dist="101600" dir="5400000" sy="-100000" algn="bl" rotWithShape="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5857892"/>
            <a:ext cx="8329642" cy="6429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152400"/>
            <a:ext cx="7560840" cy="118836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</a:t>
            </a:r>
            <a:r>
              <a:rPr lang="ru-RU" sz="44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Дорога к письменности»</a:t>
            </a:r>
            <a:endParaRPr lang="ru-RU" sz="44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421484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643050"/>
            <a:ext cx="278605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143380"/>
            <a:ext cx="207170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8" name="Рисунок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4143380"/>
            <a:ext cx="214314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" name="Рисунок 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4143380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5" name="Рисунок 4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4143380"/>
            <a:ext cx="228601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1643050"/>
            <a:ext cx="178591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57818" y="1071546"/>
            <a:ext cx="3429024" cy="5357850"/>
          </a:xfrm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hardEdg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Когда древние люди стали селиться в пещерах, они увидели на стенах царапины от </a:t>
            </a:r>
            <a:r>
              <a:rPr lang="ru-RU" sz="2800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ког</a:t>
            </a:r>
            <a:r>
              <a:rPr lang="ru-RU" sz="28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  <a:p>
            <a:pPr>
              <a:buNone/>
            </a:pPr>
            <a:r>
              <a:rPr lang="ru-RU" sz="28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2800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тей</a:t>
            </a:r>
            <a:r>
              <a:rPr lang="ru-RU" sz="28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медведей. Тогда люди </a:t>
            </a:r>
            <a:r>
              <a:rPr lang="ru-RU" sz="2800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поня</a:t>
            </a:r>
            <a:r>
              <a:rPr lang="ru-RU" sz="28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  <a:p>
            <a:pPr>
              <a:buNone/>
            </a:pPr>
            <a:r>
              <a:rPr lang="ru-RU" sz="28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ли, что на ровной поверхности можно нацарапать изображение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endParaRPr lang="ru-RU" b="1" dirty="0">
              <a:ln w="1905"/>
              <a:solidFill>
                <a:schemeClr val="bg2">
                  <a:lumMod val="1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52400"/>
            <a:ext cx="8358246" cy="77627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1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ДРЕВНИЕ ЛЮДИ. НАСКАЛЬНЫЕ РИСУНКИ</a:t>
            </a:r>
            <a:r>
              <a:rPr lang="ru-RU" b="1" spc="0" dirty="0" smtClean="0">
                <a:ln/>
                <a:solidFill>
                  <a:schemeClr val="accent3"/>
                </a:solidFill>
                <a:effectLst/>
              </a:rPr>
              <a:t>.</a:t>
            </a:r>
            <a:endParaRPr lang="ru-RU" b="1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357562"/>
            <a:ext cx="264320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142984"/>
            <a:ext cx="192882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" name="Рисунок 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071546"/>
            <a:ext cx="328614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Рисунок 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929066"/>
            <a:ext cx="257176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500174"/>
            <a:ext cx="3143272" cy="5000660"/>
          </a:xfrm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hardEdg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Около 5 тыс.лет назад в Египте были созданы первые письменные знаки – </a:t>
            </a:r>
            <a:r>
              <a:rPr lang="ru-RU" sz="2800" b="1" i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иероглифы</a:t>
            </a:r>
            <a:r>
              <a:rPr lang="ru-RU" sz="2800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«священные знаки». Иероглиф мог означать как целое слово, так и его часть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b="1" dirty="0">
              <a:ln w="1905"/>
              <a:solidFill>
                <a:schemeClr val="bg2">
                  <a:lumMod val="1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29684" cy="78581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ЕГИПЕТСКОЕ ИЕРОГЛИФИЧЕСКОЕ ПИСЬМО.</a:t>
            </a:r>
            <a:endParaRPr lang="ru-RU" sz="28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357298"/>
            <a:ext cx="1714512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4214818"/>
            <a:ext cx="1714512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3571876"/>
            <a:ext cx="357190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1214422"/>
            <a:ext cx="357190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0" y="1285860"/>
            <a:ext cx="2857488" cy="5572140"/>
          </a:xfrm>
          <a:scene3d>
            <a:camera prst="orthographicFront"/>
            <a:lightRig rig="threePt" dir="t"/>
          </a:scene3d>
          <a:sp3d prstMaterial="flat"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мужчина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женщина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старик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ходить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смотреть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скот</a:t>
            </a:r>
          </a:p>
          <a:p>
            <a:endParaRPr lang="ru-RU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85834"/>
          </a:xfr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ПРОЧТИ ЕГИПЕТСКИЕ ИЕРОГЛИФЫ!</a:t>
            </a:r>
            <a:endParaRPr lang="ru-RU" sz="36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3000364" y="1285860"/>
            <a:ext cx="2643206" cy="557214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      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хлеб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солнце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 рот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дом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пахать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землю</a:t>
            </a:r>
          </a:p>
          <a:p>
            <a:endParaRPr lang="ru-RU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             дорога</a:t>
            </a:r>
          </a:p>
          <a:p>
            <a:endParaRPr lang="ru-RU" dirty="0" smtClean="0"/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785818" cy="857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428868"/>
            <a:ext cx="785818" cy="785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429000"/>
            <a:ext cx="785818" cy="8239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5214950"/>
            <a:ext cx="823917" cy="4286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5786454"/>
            <a:ext cx="823917" cy="714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Содержимое 13"/>
          <p:cNvPicPr>
            <a:picLocks noGrp="1"/>
          </p:cNvPicPr>
          <p:nvPr>
            <p:ph sz="quarter" idx="4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3143240" y="2357430"/>
            <a:ext cx="785818" cy="785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14678" y="4071942"/>
            <a:ext cx="785818" cy="714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14678" y="4929198"/>
            <a:ext cx="785818" cy="7286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Рисунок 17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14678" y="5786454"/>
            <a:ext cx="785818" cy="733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143240" y="1500174"/>
            <a:ext cx="785818" cy="642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143240" y="3357562"/>
            <a:ext cx="1038231" cy="481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Рисунок 21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15008" y="1571612"/>
            <a:ext cx="1038231" cy="4810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Рисунок 22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29454" y="1428736"/>
            <a:ext cx="785818" cy="642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Содержимое 6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48" y="1214422"/>
            <a:ext cx="785818" cy="857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" name="Рисунок 2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500306"/>
            <a:ext cx="785818" cy="8239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" name="Рисунок 2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2857496"/>
            <a:ext cx="823917" cy="4286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" name="Рисунок 2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86710" y="2571744"/>
            <a:ext cx="823917" cy="714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" name="Содержимое 6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3786190"/>
            <a:ext cx="785818" cy="857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" name="Рисунок 28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58148" y="3857628"/>
            <a:ext cx="785818" cy="7286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" name="Содержимое 13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84" y="3857628"/>
            <a:ext cx="785818" cy="785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" name="Рисунок 30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282" y="4429132"/>
            <a:ext cx="819155" cy="6572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2" name="Рисунок 31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857884" y="5143512"/>
            <a:ext cx="819155" cy="785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3" name="Рисунок 32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54" y="5214950"/>
            <a:ext cx="785818" cy="714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4" name="Рисунок 33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929586" y="5214950"/>
            <a:ext cx="785818" cy="733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643570" y="1071546"/>
            <a:ext cx="3043230" cy="521497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Греки </a:t>
            </a:r>
            <a:r>
              <a:rPr lang="ru-RU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заимство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вали у </a:t>
            </a:r>
            <a:r>
              <a:rPr lang="ru-RU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фини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кийцев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слоговое письмо, но преобразовали его, создав первый в мире </a:t>
            </a:r>
            <a:r>
              <a:rPr lang="ru-RU" b="1" i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алфавит.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Буквы передают уже не слово, а звуки речи. Греческий алфавит – «прадедушка» славянской азбуки!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401080" cy="642942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ДРЕВНЯЯ ГРЕЦИЯ. ПЕРВЫЙ АЛФАВИТ.</a:t>
            </a:r>
            <a:endParaRPr lang="ru-RU" sz="32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71876"/>
            <a:ext cx="3171832" cy="2729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71546"/>
            <a:ext cx="285752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000108"/>
            <a:ext cx="221457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" name="Рисунок 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214818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1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</a:t>
            </a:r>
            <a:r>
              <a:rPr lang="ru-RU" sz="31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Бессмертный след Кирилла и </a:t>
            </a:r>
            <a:r>
              <a:rPr lang="ru-RU" sz="3100" b="1" spc="0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Мефодия</a:t>
            </a:r>
            <a:r>
              <a:rPr lang="ru-RU" sz="31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».</a:t>
            </a:r>
            <a:endParaRPr lang="ru-RU" sz="3100" b="1" spc="0" dirty="0">
              <a:ln/>
              <a:solidFill>
                <a:schemeClr val="accent3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071942"/>
            <a:ext cx="311943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357298"/>
            <a:ext cx="314327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10" name="Рисунок 9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500174"/>
            <a:ext cx="3143272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57158" y="3857628"/>
            <a:ext cx="3357586" cy="2786082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2357430"/>
            <a:ext cx="4572032" cy="28575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628" y="1428736"/>
            <a:ext cx="3686172" cy="5143536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происхождению братья были грека-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ми,  родились в 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г. </a:t>
            </a:r>
            <a:r>
              <a:rPr lang="ru-RU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Солунь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(</a:t>
            </a:r>
            <a:r>
              <a:rPr lang="ru-RU" b="1" dirty="0" err="1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Солоники</a:t>
            </a: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 </a:t>
            </a:r>
          </a:p>
          <a:p>
            <a:pPr>
              <a:buNone/>
            </a:pPr>
            <a:r>
              <a:rPr lang="ru-RU" b="1" dirty="0" smtClean="0">
                <a:ln w="1905"/>
                <a:solidFill>
                  <a:schemeClr val="bg2">
                    <a:lumMod val="1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на Границе Болгарии и Греции. Мальчики с детства знали два языка: греческий и славянский. Оба получили блестящее образование, жили духовной жизнью, не придавали значения богатству и славе.</a:t>
            </a:r>
            <a:endParaRPr lang="ru-RU" b="1" dirty="0">
              <a:ln w="1905"/>
              <a:solidFill>
                <a:schemeClr val="bg2">
                  <a:lumMod val="1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52400"/>
            <a:ext cx="8358246" cy="1219200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flat" dir="t">
              <a:rot lat="0" lon="0" rev="18900000"/>
            </a:lightRig>
          </a:scene3d>
          <a:sp3d>
            <a:bevelT w="165100" prst="coolSlant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spc="0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Солунские</a:t>
            </a:r>
            <a:r>
              <a:rPr lang="ru-RU" sz="40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братья </a:t>
            </a:r>
            <a:br>
              <a:rPr lang="ru-RU" sz="40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000" b="1" spc="0" dirty="0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Кирилл и </a:t>
            </a:r>
            <a:r>
              <a:rPr lang="ru-RU" sz="4000" b="1" spc="0" dirty="0" err="1" smtClean="0">
                <a:ln/>
                <a:solidFill>
                  <a:schemeClr val="accent3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Мефодий</a:t>
            </a:r>
            <a:r>
              <a:rPr lang="ru-RU" sz="4000" b="1" spc="0" dirty="0" smtClean="0">
                <a:ln/>
                <a:solidFill>
                  <a:schemeClr val="accent3"/>
                </a:solidFill>
                <a:effectLst/>
              </a:rPr>
              <a:t>.</a:t>
            </a:r>
            <a:endParaRPr lang="ru-RU" sz="4000" b="1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4500594" cy="5143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3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1194</TotalTime>
  <Words>942</Words>
  <Application>Microsoft Office PowerPoint</Application>
  <PresentationFormat>Экран (4:3)</PresentationFormat>
  <Paragraphs>108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Бумажная</vt:lpstr>
      <vt:lpstr>24 мая – День Славянской письменности и культуры</vt:lpstr>
      <vt:lpstr>               А знаете ли вы, как    возникла русская  письменность?</vt:lpstr>
      <vt:lpstr>«Дорога к письменности»</vt:lpstr>
      <vt:lpstr>ДРЕВНИЕ ЛЮДИ. НАСКАЛЬНЫЕ РИСУНКИ.</vt:lpstr>
      <vt:lpstr>ЕГИПЕТСКОЕ ИЕРОГЛИФИЧЕСКОЕ ПИСЬМО.</vt:lpstr>
      <vt:lpstr>ПРОЧТИ ЕГИПЕТСКИЕ ИЕРОГЛИФЫ!</vt:lpstr>
      <vt:lpstr>ДРЕВНЯЯ ГРЕЦИЯ. ПЕРВЫЙ АЛФАВИТ.</vt:lpstr>
      <vt:lpstr>«Бессмертный след Кирилла и Мефодия».</vt:lpstr>
      <vt:lpstr>Солунские братья  Кирилл и Мефодий.</vt:lpstr>
      <vt:lpstr>Глаголица. Первая славянская азбука.</vt:lpstr>
      <vt:lpstr>Святые равноапостольные братья Кирилл и Мефодий.</vt:lpstr>
      <vt:lpstr>«Из жизни русского алфавита»</vt:lpstr>
      <vt:lpstr>Кириллица.  Вторая славянская азбука.</vt:lpstr>
      <vt:lpstr>«Тайный смысл  славянской азбуки»</vt:lpstr>
      <vt:lpstr>«Азбуку учат – во всю губу кричат!»</vt:lpstr>
      <vt:lpstr>Гражданская азбука Петра I. </vt:lpstr>
      <vt:lpstr>История одной буквы:                                буква </vt:lpstr>
      <vt:lpstr>Современный алфавит.</vt:lpstr>
      <vt:lpstr>«Ушедшие» буквы.</vt:lpstr>
      <vt:lpstr>История одной буквы:                          Буква </vt:lpstr>
      <vt:lpstr>«День славянской письменности и культуры»</vt:lpstr>
      <vt:lpstr>Празднование Дня славянской письменности в Болгарии.</vt:lpstr>
      <vt:lpstr>Празднование Дня славянской письменности в России.</vt:lpstr>
      <vt:lpstr>Памятники Кириллу и Мефодию.</vt:lpstr>
      <vt:lpstr>Эпилог: «А что же дальше?..»</vt:lpstr>
      <vt:lpstr>А. Ахматова о русской речи.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АлеНина</cp:lastModifiedBy>
  <cp:revision>126</cp:revision>
  <dcterms:created xsi:type="dcterms:W3CDTF">2011-05-13T09:21:52Z</dcterms:created>
  <dcterms:modified xsi:type="dcterms:W3CDTF">2017-05-23T13:35:24Z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1795921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