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  <p:sldMasterId id="2147483698" r:id="rId3"/>
    <p:sldMasterId id="2147483724" r:id="rId4"/>
    <p:sldMasterId id="2147483737" r:id="rId5"/>
    <p:sldMasterId id="2147483750" r:id="rId6"/>
  </p:sldMasterIdLst>
  <p:sldIdLst>
    <p:sldId id="256" r:id="rId7"/>
    <p:sldId id="257" r:id="rId8"/>
    <p:sldId id="258" r:id="rId9"/>
    <p:sldId id="259" r:id="rId10"/>
    <p:sldId id="260" r:id="rId11"/>
    <p:sldId id="262" r:id="rId12"/>
    <p:sldId id="266" r:id="rId13"/>
    <p:sldId id="261" r:id="rId14"/>
    <p:sldId id="264" r:id="rId15"/>
    <p:sldId id="265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5" r:id="rId30"/>
    <p:sldId id="280" r:id="rId31"/>
    <p:sldId id="286" r:id="rId32"/>
    <p:sldId id="282" r:id="rId33"/>
    <p:sldId id="303" r:id="rId34"/>
    <p:sldId id="295" r:id="rId35"/>
    <p:sldId id="296" r:id="rId36"/>
    <p:sldId id="297" r:id="rId37"/>
    <p:sldId id="298" r:id="rId38"/>
    <p:sldId id="299" r:id="rId39"/>
    <p:sldId id="294" r:id="rId40"/>
    <p:sldId id="302" r:id="rId41"/>
    <p:sldId id="289" r:id="rId42"/>
    <p:sldId id="290" r:id="rId43"/>
    <p:sldId id="291" r:id="rId44"/>
    <p:sldId id="292" r:id="rId45"/>
    <p:sldId id="300" r:id="rId46"/>
    <p:sldId id="301" r:id="rId47"/>
    <p:sldId id="281" r:id="rId48"/>
    <p:sldId id="283" r:id="rId49"/>
    <p:sldId id="284" r:id="rId50"/>
    <p:sldId id="304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4660"/>
  </p:normalViewPr>
  <p:slideViewPr>
    <p:cSldViewPr>
      <p:cViewPr varScale="1">
        <p:scale>
          <a:sx n="63" d="100"/>
          <a:sy n="63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image" Target="../media/image37.wmf"/><Relationship Id="rId4" Type="http://schemas.openxmlformats.org/officeDocument/2006/relationships/image" Target="../media/image40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image" Target="../media/image42.wmf"/><Relationship Id="rId4" Type="http://schemas.openxmlformats.org/officeDocument/2006/relationships/image" Target="../media/image45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image" Target="../media/image49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image" Target="../media/image53.wmf"/><Relationship Id="rId7" Type="http://schemas.openxmlformats.org/officeDocument/2006/relationships/image" Target="../media/image57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6" Type="http://schemas.openxmlformats.org/officeDocument/2006/relationships/image" Target="../media/image56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Relationship Id="rId9" Type="http://schemas.openxmlformats.org/officeDocument/2006/relationships/image" Target="../media/image5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Relationship Id="rId5" Type="http://schemas.openxmlformats.org/officeDocument/2006/relationships/image" Target="../media/image70.wmf"/><Relationship Id="rId4" Type="http://schemas.openxmlformats.org/officeDocument/2006/relationships/image" Target="../media/image69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3" Type="http://schemas.openxmlformats.org/officeDocument/2006/relationships/image" Target="../media/image73.wmf"/><Relationship Id="rId7" Type="http://schemas.openxmlformats.org/officeDocument/2006/relationships/image" Target="../media/image77.wmf"/><Relationship Id="rId12" Type="http://schemas.openxmlformats.org/officeDocument/2006/relationships/image" Target="../media/image82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6" Type="http://schemas.openxmlformats.org/officeDocument/2006/relationships/image" Target="../media/image76.wmf"/><Relationship Id="rId11" Type="http://schemas.openxmlformats.org/officeDocument/2006/relationships/image" Target="../media/image81.wmf"/><Relationship Id="rId5" Type="http://schemas.openxmlformats.org/officeDocument/2006/relationships/image" Target="../media/image75.wmf"/><Relationship Id="rId10" Type="http://schemas.openxmlformats.org/officeDocument/2006/relationships/image" Target="../media/image80.wmf"/><Relationship Id="rId4" Type="http://schemas.openxmlformats.org/officeDocument/2006/relationships/image" Target="../media/image74.wmf"/><Relationship Id="rId9" Type="http://schemas.openxmlformats.org/officeDocument/2006/relationships/image" Target="../media/image79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92.wmf"/><Relationship Id="rId3" Type="http://schemas.openxmlformats.org/officeDocument/2006/relationships/image" Target="../media/image87.wmf"/><Relationship Id="rId7" Type="http://schemas.openxmlformats.org/officeDocument/2006/relationships/image" Target="../media/image91.wmf"/><Relationship Id="rId12" Type="http://schemas.openxmlformats.org/officeDocument/2006/relationships/image" Target="../media/image96.wmf"/><Relationship Id="rId2" Type="http://schemas.openxmlformats.org/officeDocument/2006/relationships/image" Target="../media/image86.wmf"/><Relationship Id="rId1" Type="http://schemas.openxmlformats.org/officeDocument/2006/relationships/image" Target="../media/image85.wmf"/><Relationship Id="rId6" Type="http://schemas.openxmlformats.org/officeDocument/2006/relationships/image" Target="../media/image90.wmf"/><Relationship Id="rId11" Type="http://schemas.openxmlformats.org/officeDocument/2006/relationships/image" Target="../media/image95.wmf"/><Relationship Id="rId5" Type="http://schemas.openxmlformats.org/officeDocument/2006/relationships/image" Target="../media/image89.wmf"/><Relationship Id="rId10" Type="http://schemas.openxmlformats.org/officeDocument/2006/relationships/image" Target="../media/image94.wmf"/><Relationship Id="rId4" Type="http://schemas.openxmlformats.org/officeDocument/2006/relationships/image" Target="../media/image88.wmf"/><Relationship Id="rId9" Type="http://schemas.openxmlformats.org/officeDocument/2006/relationships/image" Target="../media/image9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EE80943-7D7E-4EC8-BD55-FB4C33DE31A7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0419594-F227-4EEC-810D-AB3FD1563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0943-7D7E-4EC8-BD55-FB4C33DE31A7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9594-F227-4EEC-810D-AB3FD1563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0943-7D7E-4EC8-BD55-FB4C33DE31A7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9594-F227-4EEC-810D-AB3FD1563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6D9D8-B270-4281-9199-08E335380CE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6608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9C94B-ABA9-4E08-904D-00F6E239908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172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57C72-2EAD-4ED3-AA71-52EC356FF4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893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F94F3-DA9C-4FA2-9EA1-0B9D05134B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907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46678-62E6-4D90-84FF-31833DE25C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9991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34908-84C9-4CC6-A310-D2C9C901DA0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1580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42736-C813-40D7-82B1-239FF4D57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063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710DB-6CD3-427F-98FE-2652A6438EC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262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EE80943-7D7E-4EC8-BD55-FB4C33DE31A7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0419594-F227-4EEC-810D-AB3FD15636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19DF6-0CB0-47BB-A013-A69B49871BF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5431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852FD-9819-4D64-8741-2855A7F47BF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1900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3ABAC-BA85-47CE-A675-23D9AB291DD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853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C4BFE-37E3-4E22-94A5-64E3BCD36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9211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6D9D8-B270-4281-9199-08E335380CE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3320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9C94B-ABA9-4E08-904D-00F6E239908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6410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57C72-2EAD-4ED3-AA71-52EC356FF4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6060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F94F3-DA9C-4FA2-9EA1-0B9D05134B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207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46678-62E6-4D90-84FF-31833DE25C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0276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34908-84C9-4CC6-A310-D2C9C901DA0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232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EE80943-7D7E-4EC8-BD55-FB4C33DE31A7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0419594-F227-4EEC-810D-AB3FD1563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42736-C813-40D7-82B1-239FF4D57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8385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710DB-6CD3-427F-98FE-2652A6438EC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2993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19DF6-0CB0-47BB-A013-A69B49871BF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5086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852FD-9819-4D64-8741-2855A7F47BF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8294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3ABAC-BA85-47CE-A675-23D9AB291DD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2605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C4BFE-37E3-4E22-94A5-64E3BCD36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9613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6D9D8-B270-4281-9199-08E335380CE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575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9C94B-ABA9-4E08-904D-00F6E239908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4339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57C72-2EAD-4ED3-AA71-52EC356FF4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4054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F94F3-DA9C-4FA2-9EA1-0B9D05134B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89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0943-7D7E-4EC8-BD55-FB4C33DE31A7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9594-F227-4EEC-810D-AB3FD15636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46678-62E6-4D90-84FF-31833DE25C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6821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34908-84C9-4CC6-A310-D2C9C901DA0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03959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42736-C813-40D7-82B1-239FF4D57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9676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710DB-6CD3-427F-98FE-2652A6438EC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7172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19DF6-0CB0-47BB-A013-A69B49871BF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42452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852FD-9819-4D64-8741-2855A7F47BF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17231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3ABAC-BA85-47CE-A675-23D9AB291DD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14998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C4BFE-37E3-4E22-94A5-64E3BCD36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6148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6D9D8-B270-4281-9199-08E335380CE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88375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9C94B-ABA9-4E08-904D-00F6E239908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69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0943-7D7E-4EC8-BD55-FB4C33DE31A7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9594-F227-4EEC-810D-AB3FD15636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57C72-2EAD-4ED3-AA71-52EC356FF4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03356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F94F3-DA9C-4FA2-9EA1-0B9D05134B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15983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46678-62E6-4D90-84FF-31833DE25C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77447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34908-84C9-4CC6-A310-D2C9C901DA0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72734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42736-C813-40D7-82B1-239FF4D57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34816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710DB-6CD3-427F-98FE-2652A6438EC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2973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19DF6-0CB0-47BB-A013-A69B49871BF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5375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852FD-9819-4D64-8741-2855A7F47BF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55672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3ABAC-BA85-47CE-A675-23D9AB291DD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19524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C4BFE-37E3-4E22-94A5-64E3BCD36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768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EE80943-7D7E-4EC8-BD55-FB4C33DE31A7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0419594-F227-4EEC-810D-AB3FD15636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6D9D8-B270-4281-9199-08E335380CE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45730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9C94B-ABA9-4E08-904D-00F6E239908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39286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57C72-2EAD-4ED3-AA71-52EC356FF4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301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F94F3-DA9C-4FA2-9EA1-0B9D05134B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55700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46678-62E6-4D90-84FF-31833DE25C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40738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34908-84C9-4CC6-A310-D2C9C901DA0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27358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42736-C813-40D7-82B1-239FF4D57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01569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710DB-6CD3-427F-98FE-2652A6438EC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03921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19DF6-0CB0-47BB-A013-A69B49871BF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0682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852FD-9819-4D64-8741-2855A7F47BF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155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80943-7D7E-4EC8-BD55-FB4C33DE31A7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19594-F227-4EEC-810D-AB3FD1563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3ABAC-BA85-47CE-A675-23D9AB291DD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26671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C4BFE-37E3-4E22-94A5-64E3BCD36B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38333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6D9D8-B270-4281-9199-08E335380CE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53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EE80943-7D7E-4EC8-BD55-FB4C33DE31A7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0419594-F227-4EEC-810D-AB3FD15636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EE80943-7D7E-4EC8-BD55-FB4C33DE31A7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0419594-F227-4EEC-810D-AB3FD15636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EE80943-7D7E-4EC8-BD55-FB4C33DE31A7}" type="datetimeFigureOut">
              <a:rPr lang="ru-RU" smtClean="0"/>
              <a:pPr/>
              <a:t>28.07.2017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0419594-F227-4EEC-810D-AB3FD1563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63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359ED-1334-4854-AE42-D2D3998C64B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072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359ED-1334-4854-AE42-D2D3998C64B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948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359ED-1334-4854-AE42-D2D3998C64B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361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359ED-1334-4854-AE42-D2D3998C64B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917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359ED-1334-4854-AE42-D2D3998C64B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85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41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8.emf"/><Relationship Id="rId11" Type="http://schemas.openxmlformats.org/officeDocument/2006/relationships/image" Target="../media/image40.emf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4.bin"/><Relationship Id="rId4" Type="http://schemas.openxmlformats.org/officeDocument/2006/relationships/image" Target="../media/image37.wmf"/><Relationship Id="rId9" Type="http://schemas.openxmlformats.org/officeDocument/2006/relationships/image" Target="../media/image39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oleObject" Target="../embeddings/oleObject5.bin"/><Relationship Id="rId7" Type="http://schemas.openxmlformats.org/officeDocument/2006/relationships/image" Target="../media/image43.emf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45.emf"/><Relationship Id="rId5" Type="http://schemas.openxmlformats.org/officeDocument/2006/relationships/image" Target="../media/image41.gif"/><Relationship Id="rId10" Type="http://schemas.openxmlformats.org/officeDocument/2006/relationships/oleObject" Target="../embeddings/oleObject8.bin"/><Relationship Id="rId4" Type="http://schemas.openxmlformats.org/officeDocument/2006/relationships/image" Target="../media/image42.wmf"/><Relationship Id="rId9" Type="http://schemas.openxmlformats.org/officeDocument/2006/relationships/image" Target="../media/image44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oleObject" Target="../embeddings/oleObject9.bin"/><Relationship Id="rId7" Type="http://schemas.openxmlformats.org/officeDocument/2006/relationships/image" Target="../media/image47.wmf"/><Relationship Id="rId2" Type="http://schemas.openxmlformats.org/officeDocument/2006/relationships/slideLayout" Target="../slideLayouts/slideLayout3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41.gif"/><Relationship Id="rId4" Type="http://schemas.openxmlformats.org/officeDocument/2006/relationships/image" Target="../media/image46.wmf"/><Relationship Id="rId9" Type="http://schemas.openxmlformats.org/officeDocument/2006/relationships/image" Target="../media/image48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7" Type="http://schemas.openxmlformats.org/officeDocument/2006/relationships/image" Target="../media/image50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41.gif"/><Relationship Id="rId4" Type="http://schemas.openxmlformats.org/officeDocument/2006/relationships/image" Target="../media/image49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13" Type="http://schemas.openxmlformats.org/officeDocument/2006/relationships/oleObject" Target="../embeddings/oleObject19.bin"/><Relationship Id="rId18" Type="http://schemas.openxmlformats.org/officeDocument/2006/relationships/image" Target="../media/image58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55.wmf"/><Relationship Id="rId17" Type="http://schemas.openxmlformats.org/officeDocument/2006/relationships/oleObject" Target="../embeddings/oleObject21.bin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57.wmf"/><Relationship Id="rId20" Type="http://schemas.openxmlformats.org/officeDocument/2006/relationships/image" Target="../media/image59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52.w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5.bin"/><Relationship Id="rId15" Type="http://schemas.openxmlformats.org/officeDocument/2006/relationships/oleObject" Target="../embeddings/oleObject20.bin"/><Relationship Id="rId10" Type="http://schemas.openxmlformats.org/officeDocument/2006/relationships/image" Target="../media/image54.wmf"/><Relationship Id="rId19" Type="http://schemas.openxmlformats.org/officeDocument/2006/relationships/oleObject" Target="../embeddings/oleObject22.bin"/><Relationship Id="rId4" Type="http://schemas.openxmlformats.org/officeDocument/2006/relationships/image" Target="../media/image51.wmf"/><Relationship Id="rId9" Type="http://schemas.openxmlformats.org/officeDocument/2006/relationships/oleObject" Target="../embeddings/oleObject17.bin"/><Relationship Id="rId14" Type="http://schemas.openxmlformats.org/officeDocument/2006/relationships/image" Target="../media/image56.w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6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2.wmf"/><Relationship Id="rId11" Type="http://schemas.openxmlformats.org/officeDocument/2006/relationships/oleObject" Target="../embeddings/oleObject27.bin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64.wmf"/><Relationship Id="rId4" Type="http://schemas.openxmlformats.org/officeDocument/2006/relationships/image" Target="../media/image61.wmf"/><Relationship Id="rId9" Type="http://schemas.openxmlformats.org/officeDocument/2006/relationships/oleObject" Target="../embeddings/oleObject26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12" Type="http://schemas.openxmlformats.org/officeDocument/2006/relationships/image" Target="../media/image7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67.wmf"/><Relationship Id="rId11" Type="http://schemas.openxmlformats.org/officeDocument/2006/relationships/oleObject" Target="../embeddings/oleObject32.bin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69.wmf"/><Relationship Id="rId4" Type="http://schemas.openxmlformats.org/officeDocument/2006/relationships/image" Target="../media/image66.wmf"/><Relationship Id="rId9" Type="http://schemas.openxmlformats.org/officeDocument/2006/relationships/oleObject" Target="../embeddings/oleObject31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13" Type="http://schemas.openxmlformats.org/officeDocument/2006/relationships/oleObject" Target="../embeddings/oleObject38.bin"/><Relationship Id="rId18" Type="http://schemas.openxmlformats.org/officeDocument/2006/relationships/image" Target="../media/image78.wmf"/><Relationship Id="rId26" Type="http://schemas.openxmlformats.org/officeDocument/2006/relationships/image" Target="../media/image82.wmf"/><Relationship Id="rId3" Type="http://schemas.openxmlformats.org/officeDocument/2006/relationships/oleObject" Target="../embeddings/oleObject33.bin"/><Relationship Id="rId21" Type="http://schemas.openxmlformats.org/officeDocument/2006/relationships/oleObject" Target="../embeddings/oleObject42.bin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75.wmf"/><Relationship Id="rId17" Type="http://schemas.openxmlformats.org/officeDocument/2006/relationships/oleObject" Target="../embeddings/oleObject40.bin"/><Relationship Id="rId25" Type="http://schemas.openxmlformats.org/officeDocument/2006/relationships/oleObject" Target="../embeddings/oleObject4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7.wmf"/><Relationship Id="rId20" Type="http://schemas.openxmlformats.org/officeDocument/2006/relationships/image" Target="../media/image79.wmf"/><Relationship Id="rId29" Type="http://schemas.openxmlformats.org/officeDocument/2006/relationships/image" Target="../media/image84.png"/><Relationship Id="rId1" Type="http://schemas.openxmlformats.org/officeDocument/2006/relationships/vmlDrawing" Target="../drawings/vmlDrawing8.vml"/><Relationship Id="rId6" Type="http://schemas.openxmlformats.org/officeDocument/2006/relationships/image" Target="../media/image72.wmf"/><Relationship Id="rId11" Type="http://schemas.openxmlformats.org/officeDocument/2006/relationships/oleObject" Target="../embeddings/oleObject37.bin"/><Relationship Id="rId24" Type="http://schemas.openxmlformats.org/officeDocument/2006/relationships/image" Target="../media/image81.wmf"/><Relationship Id="rId5" Type="http://schemas.openxmlformats.org/officeDocument/2006/relationships/oleObject" Target="../embeddings/oleObject34.bin"/><Relationship Id="rId15" Type="http://schemas.openxmlformats.org/officeDocument/2006/relationships/oleObject" Target="../embeddings/oleObject39.bin"/><Relationship Id="rId23" Type="http://schemas.openxmlformats.org/officeDocument/2006/relationships/oleObject" Target="../embeddings/oleObject43.bin"/><Relationship Id="rId28" Type="http://schemas.openxmlformats.org/officeDocument/2006/relationships/image" Target="../media/image83.png"/><Relationship Id="rId10" Type="http://schemas.openxmlformats.org/officeDocument/2006/relationships/image" Target="../media/image74.wmf"/><Relationship Id="rId19" Type="http://schemas.openxmlformats.org/officeDocument/2006/relationships/oleObject" Target="../embeddings/oleObject41.bin"/><Relationship Id="rId4" Type="http://schemas.openxmlformats.org/officeDocument/2006/relationships/image" Target="../media/image71.wmf"/><Relationship Id="rId9" Type="http://schemas.openxmlformats.org/officeDocument/2006/relationships/oleObject" Target="../embeddings/oleObject36.bin"/><Relationship Id="rId14" Type="http://schemas.openxmlformats.org/officeDocument/2006/relationships/image" Target="../media/image76.wmf"/><Relationship Id="rId22" Type="http://schemas.openxmlformats.org/officeDocument/2006/relationships/image" Target="../media/image80.wmf"/><Relationship Id="rId27" Type="http://schemas.openxmlformats.org/officeDocument/2006/relationships/slide" Target="slide15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13" Type="http://schemas.openxmlformats.org/officeDocument/2006/relationships/oleObject" Target="../embeddings/oleObject50.bin"/><Relationship Id="rId18" Type="http://schemas.openxmlformats.org/officeDocument/2006/relationships/image" Target="../media/image92.wmf"/><Relationship Id="rId26" Type="http://schemas.openxmlformats.org/officeDocument/2006/relationships/image" Target="../media/image96.wmf"/><Relationship Id="rId3" Type="http://schemas.openxmlformats.org/officeDocument/2006/relationships/oleObject" Target="../embeddings/oleObject45.bin"/><Relationship Id="rId21" Type="http://schemas.openxmlformats.org/officeDocument/2006/relationships/oleObject" Target="../embeddings/oleObject54.bin"/><Relationship Id="rId7" Type="http://schemas.openxmlformats.org/officeDocument/2006/relationships/oleObject" Target="../embeddings/oleObject47.bin"/><Relationship Id="rId12" Type="http://schemas.openxmlformats.org/officeDocument/2006/relationships/image" Target="../media/image89.wmf"/><Relationship Id="rId17" Type="http://schemas.openxmlformats.org/officeDocument/2006/relationships/oleObject" Target="../embeddings/oleObject52.bin"/><Relationship Id="rId25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1.wmf"/><Relationship Id="rId20" Type="http://schemas.openxmlformats.org/officeDocument/2006/relationships/image" Target="../media/image93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86.wmf"/><Relationship Id="rId11" Type="http://schemas.openxmlformats.org/officeDocument/2006/relationships/oleObject" Target="../embeddings/oleObject49.bin"/><Relationship Id="rId24" Type="http://schemas.openxmlformats.org/officeDocument/2006/relationships/image" Target="../media/image95.wmf"/><Relationship Id="rId5" Type="http://schemas.openxmlformats.org/officeDocument/2006/relationships/oleObject" Target="../embeddings/oleObject46.bin"/><Relationship Id="rId15" Type="http://schemas.openxmlformats.org/officeDocument/2006/relationships/oleObject" Target="../embeddings/oleObject51.bin"/><Relationship Id="rId23" Type="http://schemas.openxmlformats.org/officeDocument/2006/relationships/oleObject" Target="../embeddings/oleObject55.bin"/><Relationship Id="rId10" Type="http://schemas.openxmlformats.org/officeDocument/2006/relationships/image" Target="../media/image88.wmf"/><Relationship Id="rId19" Type="http://schemas.openxmlformats.org/officeDocument/2006/relationships/oleObject" Target="../embeddings/oleObject53.bin"/><Relationship Id="rId4" Type="http://schemas.openxmlformats.org/officeDocument/2006/relationships/image" Target="../media/image85.wmf"/><Relationship Id="rId9" Type="http://schemas.openxmlformats.org/officeDocument/2006/relationships/oleObject" Target="../embeddings/oleObject48.bin"/><Relationship Id="rId14" Type="http://schemas.openxmlformats.org/officeDocument/2006/relationships/image" Target="../media/image90.wmf"/><Relationship Id="rId22" Type="http://schemas.openxmlformats.org/officeDocument/2006/relationships/image" Target="../media/image94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55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97.wm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6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leng.ru/d/math/math1627.htm" TargetMode="External"/><Relationship Id="rId2" Type="http://schemas.openxmlformats.org/officeDocument/2006/relationships/hyperlink" Target="http://www.alleng.ru/d/math/math1144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lleng.ru/d/math/math884.htm" TargetMode="External"/><Relationship Id="rId5" Type="http://schemas.openxmlformats.org/officeDocument/2006/relationships/hyperlink" Target="http://www.alleng.ru/d/math/math996.htm" TargetMode="External"/><Relationship Id="rId4" Type="http://schemas.openxmlformats.org/officeDocument/2006/relationships/hyperlink" Target="http://www.alleng.ru/d/math/math1209.htm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Квадратные корни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864399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785818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1" y="1571612"/>
            <a:ext cx="8215370" cy="37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8001024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14422"/>
            <a:ext cx="7143799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57166"/>
            <a:ext cx="250033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7929618" cy="3498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52"/>
            <a:ext cx="678661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429000"/>
            <a:ext cx="628654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85728"/>
            <a:ext cx="521497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785926"/>
            <a:ext cx="3086103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714488"/>
            <a:ext cx="3143272" cy="381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285992"/>
            <a:ext cx="385765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2285992"/>
            <a:ext cx="342902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1" y="121841"/>
            <a:ext cx="7919413" cy="6521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57166"/>
            <a:ext cx="585791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500174"/>
            <a:ext cx="5786477" cy="492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66"/>
            <a:ext cx="6203935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4143380"/>
            <a:ext cx="557216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8286808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5"/>
            <a:ext cx="621510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496"/>
            <a:ext cx="8358245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42"/>
            <a:ext cx="800105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628654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67"/>
            <a:ext cx="7858148" cy="4734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290"/>
            <a:ext cx="8158896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8143931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678" y="857232"/>
            <a:ext cx="8866921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9"/>
            <a:ext cx="8001056" cy="469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001056" cy="469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8496944" cy="144016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Преобразование выражений, содержащих квадратные корни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1988840"/>
            <a:ext cx="5254352" cy="4386082"/>
          </a:xfrm>
        </p:spPr>
        <p:txBody>
          <a:bodyPr/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800" dirty="0" smtClean="0"/>
              <a:t>Упрощение выражений</a:t>
            </a:r>
          </a:p>
          <a:p>
            <a:endParaRPr lang="ru-RU" sz="28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dirty="0" smtClean="0"/>
              <a:t>Сокращение дробей</a:t>
            </a:r>
          </a:p>
          <a:p>
            <a:endParaRPr lang="ru-RU" sz="2800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dirty="0">
                <a:solidFill>
                  <a:srgbClr val="FF0000"/>
                </a:solidFill>
              </a:rPr>
              <a:t>Освобождение от иррациональности в знаменателе дроби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185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6972289"/>
              </p:ext>
            </p:extLst>
          </p:nvPr>
        </p:nvGraphicFramePr>
        <p:xfrm>
          <a:off x="3886200" y="2209800"/>
          <a:ext cx="3135313" cy="385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0" name="Формула" r:id="rId3" imgW="622080" imgH="774360" progId="Equation.3">
                  <p:embed/>
                </p:oleObj>
              </mc:Choice>
              <mc:Fallback>
                <p:oleObj name="Формула" r:id="rId3" imgW="622080" imgH="774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2209800"/>
                        <a:ext cx="3135313" cy="3859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002060"/>
                </a:solidFill>
              </a:rPr>
              <a:t>Устный счёт</a:t>
            </a:r>
          </a:p>
        </p:txBody>
      </p:sp>
      <p:graphicFrame>
        <p:nvGraphicFramePr>
          <p:cNvPr id="16400" name="Object 16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6934200" y="2209800"/>
          <a:ext cx="1600200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1" name="Формула" r:id="rId5" imgW="304560" imgH="228600" progId="Equation.3">
                  <p:embed/>
                </p:oleObj>
              </mc:Choice>
              <mc:Fallback>
                <p:oleObj name="Формула" r:id="rId5" imgW="304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lum bright="-100000" contrast="100000"/>
                        <a:grayscl/>
                        <a:biLevel thresh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4200" y="2209800"/>
                        <a:ext cx="1600200" cy="120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381000" y="1447800"/>
            <a:ext cx="85344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600" b="1" i="1" dirty="0">
                <a:solidFill>
                  <a:srgbClr val="FFFFFF"/>
                </a:solidFill>
              </a:rPr>
              <a:t> </a:t>
            </a:r>
            <a:r>
              <a:rPr lang="ru-RU" sz="3600" b="1" i="1" dirty="0">
                <a:solidFill>
                  <a:srgbClr val="002060"/>
                </a:solidFill>
                <a:latin typeface="Arial Unicode MS" pitchFamily="34" charset="-128"/>
                <a:cs typeface="Times New Roman" pitchFamily="18" charset="0"/>
              </a:rPr>
              <a:t>Вынесите множитель из-под знака </a:t>
            </a:r>
            <a:r>
              <a:rPr lang="ru-RU" sz="3600" b="1" i="1" dirty="0">
                <a:solidFill>
                  <a:srgbClr val="002060"/>
                </a:solidFill>
                <a:latin typeface="Arial Unicode MS" pitchFamily="34" charset="-128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3600" b="1" i="1" dirty="0">
                <a:solidFill>
                  <a:srgbClr val="002060"/>
                </a:solidFill>
                <a:latin typeface="Arial Unicode MS" pitchFamily="34" charset="-128"/>
              </a:rPr>
              <a:t>    </a:t>
            </a:r>
            <a:r>
              <a:rPr lang="ru-RU" sz="3600" b="1" i="1" dirty="0">
                <a:solidFill>
                  <a:srgbClr val="002060"/>
                </a:solidFill>
                <a:latin typeface="Arial Unicode MS" pitchFamily="34" charset="-128"/>
                <a:cs typeface="Times New Roman" pitchFamily="18" charset="0"/>
              </a:rPr>
              <a:t>корня:</a:t>
            </a:r>
            <a:endParaRPr lang="ru-RU" sz="3600" b="1" i="1" dirty="0">
              <a:solidFill>
                <a:srgbClr val="002060"/>
              </a:solidFill>
              <a:latin typeface="Arial Unicode MS" pitchFamily="34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3600" b="1" i="1" dirty="0">
              <a:solidFill>
                <a:srgbClr val="FFFFFF"/>
              </a:solidFill>
              <a:latin typeface="Arial Unicode MS" pitchFamily="34" charset="-128"/>
            </a:endParaRPr>
          </a:p>
        </p:txBody>
      </p:sp>
      <p:pic>
        <p:nvPicPr>
          <p:cNvPr id="1033" name="Рисунок 4" descr="01b1848c8c3bd904634b7622259b2e7f.gif">
            <a:hlinkClick r:id="" action="ppaction://noaction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816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AutoShape 15"/>
          <p:cNvSpPr>
            <a:spLocks noChangeArrowheads="1"/>
          </p:cNvSpPr>
          <p:nvPr/>
        </p:nvSpPr>
        <p:spPr bwMode="auto">
          <a:xfrm>
            <a:off x="609600" y="3200400"/>
            <a:ext cx="2971800" cy="1981200"/>
          </a:xfrm>
          <a:prstGeom prst="cloudCallout">
            <a:avLst>
              <a:gd name="adj1" fmla="val -23398"/>
              <a:gd name="adj2" fmla="val 64583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>
                <a:solidFill>
                  <a:srgbClr val="000000"/>
                </a:solidFill>
              </a:rPr>
              <a:t>Немного подумайте</a:t>
            </a:r>
          </a:p>
        </p:txBody>
      </p:sp>
      <p:graphicFrame>
        <p:nvGraphicFramePr>
          <p:cNvPr id="16406" name="Object 22"/>
          <p:cNvGraphicFramePr>
            <a:graphicFrameLocks noChangeAspect="1"/>
          </p:cNvGraphicFramePr>
          <p:nvPr/>
        </p:nvGraphicFramePr>
        <p:xfrm>
          <a:off x="6858000" y="3429000"/>
          <a:ext cx="1933575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2" name="Формула" r:id="rId8" imgW="368280" imgH="228600" progId="Equation.3">
                  <p:embed/>
                </p:oleObj>
              </mc:Choice>
              <mc:Fallback>
                <p:oleObj name="Формула" r:id="rId8" imgW="368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lum bright="-100000" contrast="100000"/>
                        <a:grayscl/>
                        <a:biLevel thresh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3429000"/>
                        <a:ext cx="1933575" cy="120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9"/>
          <p:cNvGraphicFramePr>
            <a:graphicFrameLocks noChangeAspect="1"/>
          </p:cNvGraphicFramePr>
          <p:nvPr/>
        </p:nvGraphicFramePr>
        <p:xfrm>
          <a:off x="7162800" y="5029200"/>
          <a:ext cx="933450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3" name="Формула" r:id="rId10" imgW="177480" imgH="177480" progId="Equation.3">
                  <p:embed/>
                </p:oleObj>
              </mc:Choice>
              <mc:Fallback>
                <p:oleObj name="Формула" r:id="rId10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lum bright="-100000" contrast="100000"/>
                        <a:grayscl/>
                        <a:biLevel thresh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5029200"/>
                        <a:ext cx="933450" cy="93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29975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1"/>
            <a:ext cx="850109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rgbClr val="FFC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002060"/>
                </a:solidFill>
              </a:rPr>
              <a:t>Устный счёт</a:t>
            </a:r>
          </a:p>
        </p:txBody>
      </p:sp>
      <p:sp>
        <p:nvSpPr>
          <p:cNvPr id="205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1143000" y="1295400"/>
            <a:ext cx="9906000" cy="1143000"/>
          </a:xfrm>
        </p:spPr>
        <p:txBody>
          <a:bodyPr/>
          <a:lstStyle/>
          <a:p>
            <a:pPr marL="2209800" lvl="4" indent="-381000" eaLnBrk="1" hangingPunct="1">
              <a:spcBef>
                <a:spcPct val="0"/>
              </a:spcBef>
              <a:buFontTx/>
              <a:buNone/>
            </a:pPr>
            <a:r>
              <a:rPr lang="ru-RU" sz="1600" smtClean="0"/>
              <a:t> </a:t>
            </a:r>
            <a:r>
              <a:rPr lang="ru-RU" sz="3600" b="1" i="1" smtClean="0">
                <a:solidFill>
                  <a:srgbClr val="002060"/>
                </a:solidFill>
                <a:latin typeface="Times New Roman" pitchFamily="18" charset="0"/>
              </a:rPr>
              <a:t>Внесите множитель под знак корня:</a:t>
            </a:r>
          </a:p>
          <a:p>
            <a:pPr marL="609600" indent="-609600" eaLnBrk="1" hangingPunct="1">
              <a:buFontTx/>
              <a:buNone/>
            </a:pPr>
            <a:endParaRPr lang="ru-RU" sz="3600" b="1" i="1" smtClean="0">
              <a:solidFill>
                <a:schemeClr val="bg1"/>
              </a:solidFill>
              <a:latin typeface="Times New Roman" pitchFamily="18" charset="0"/>
            </a:endParaRPr>
          </a:p>
        </p:txBody>
      </p:sp>
      <p:graphicFrame>
        <p:nvGraphicFramePr>
          <p:cNvPr id="2050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15118849"/>
              </p:ext>
            </p:extLst>
          </p:nvPr>
        </p:nvGraphicFramePr>
        <p:xfrm>
          <a:off x="4191000" y="2286000"/>
          <a:ext cx="2679700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4" name="Формула" r:id="rId3" imgW="698400" imgH="774360" progId="Equation.3">
                  <p:embed/>
                </p:oleObj>
              </mc:Choice>
              <mc:Fallback>
                <p:oleObj name="Формула" r:id="rId3" imgW="698400" imgH="7743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2286000"/>
                        <a:ext cx="2679700" cy="304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7" name="Рисунок 4" descr="01b1848c8c3bd904634b7622259b2e7f.gif">
            <a:hlinkClick r:id="" action="ppaction://noaction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2578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AutoShape 8"/>
          <p:cNvSpPr>
            <a:spLocks noChangeArrowheads="1"/>
          </p:cNvSpPr>
          <p:nvPr/>
        </p:nvSpPr>
        <p:spPr bwMode="auto">
          <a:xfrm>
            <a:off x="457200" y="2971800"/>
            <a:ext cx="2971800" cy="2209800"/>
          </a:xfrm>
          <a:prstGeom prst="cloudCallout">
            <a:avLst>
              <a:gd name="adj1" fmla="val -18269"/>
              <a:gd name="adj2" fmla="val 63074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>
                <a:solidFill>
                  <a:srgbClr val="000000"/>
                </a:solidFill>
              </a:rPr>
              <a:t>Немного подумайте</a:t>
            </a:r>
          </a:p>
        </p:txBody>
      </p:sp>
      <p:graphicFrame>
        <p:nvGraphicFramePr>
          <p:cNvPr id="17417" name="Object 9"/>
          <p:cNvGraphicFramePr>
            <a:graphicFrameLocks noChangeAspect="1"/>
          </p:cNvGraphicFramePr>
          <p:nvPr/>
        </p:nvGraphicFramePr>
        <p:xfrm>
          <a:off x="6705600" y="2209800"/>
          <a:ext cx="1524000" cy="1096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5" name="Формула" r:id="rId6" imgW="317160" imgH="228600" progId="Equation.3">
                  <p:embed/>
                </p:oleObj>
              </mc:Choice>
              <mc:Fallback>
                <p:oleObj name="Формула" r:id="rId6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lum bright="-100000"/>
                        <a:grayscl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2209800"/>
                        <a:ext cx="1524000" cy="1096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8" name="Object 10"/>
          <p:cNvGraphicFramePr>
            <a:graphicFrameLocks noChangeAspect="1"/>
          </p:cNvGraphicFramePr>
          <p:nvPr/>
        </p:nvGraphicFramePr>
        <p:xfrm>
          <a:off x="6858000" y="3352800"/>
          <a:ext cx="1524000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6" name="Формула" r:id="rId8" imgW="355320" imgH="253800" progId="Equation.3">
                  <p:embed/>
                </p:oleObj>
              </mc:Choice>
              <mc:Fallback>
                <p:oleObj name="Формула" r:id="rId8" imgW="35532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lum bright="-100000" contrast="-10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3352800"/>
                        <a:ext cx="1524000" cy="1089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5"/>
          <p:cNvGraphicFramePr>
            <a:graphicFrameLocks noChangeAspect="1"/>
          </p:cNvGraphicFramePr>
          <p:nvPr/>
        </p:nvGraphicFramePr>
        <p:xfrm>
          <a:off x="6551613" y="4392613"/>
          <a:ext cx="1238250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7" name="Формула" r:id="rId10" imgW="317160" imgH="228600" progId="Equation.3">
                  <p:embed/>
                </p:oleObj>
              </mc:Choice>
              <mc:Fallback>
                <p:oleObj name="Формула" r:id="rId10" imgW="3171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lum bright="-100000" contrast="-10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1613" y="4392613"/>
                        <a:ext cx="1238250" cy="89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7630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tDnDiag">
          <a:fgClr>
            <a:srgbClr val="FFC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002060"/>
                </a:solidFill>
              </a:rPr>
              <a:t>Устный счёт</a:t>
            </a:r>
          </a:p>
        </p:txBody>
      </p:sp>
      <p:sp>
        <p:nvSpPr>
          <p:cNvPr id="30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53400" cy="990600"/>
          </a:xfrm>
        </p:spPr>
        <p:txBody>
          <a:bodyPr/>
          <a:lstStyle/>
          <a:p>
            <a:pPr marL="609600" indent="-609600" eaLnBrk="1" hangingPunct="1">
              <a:spcBef>
                <a:spcPct val="0"/>
              </a:spcBef>
              <a:buFontTx/>
              <a:buNone/>
            </a:pPr>
            <a:r>
              <a:rPr lang="ru-RU" sz="3600" b="1" i="1" smtClean="0">
                <a:solidFill>
                  <a:srgbClr val="002060"/>
                </a:solidFill>
                <a:latin typeface="Times New Roman" pitchFamily="18" charset="0"/>
              </a:rPr>
              <a:t>Возведите в квадрат:</a:t>
            </a:r>
          </a:p>
          <a:p>
            <a:pPr marL="609600" indent="-609600" eaLnBrk="1" hangingPunct="1"/>
            <a:endParaRPr lang="ru-RU" sz="3600" b="1" i="1" smtClean="0">
              <a:solidFill>
                <a:schemeClr val="bg1"/>
              </a:solidFill>
              <a:latin typeface="Times New Roman" pitchFamily="18" charset="0"/>
            </a:endParaRPr>
          </a:p>
        </p:txBody>
      </p:sp>
      <p:graphicFrame>
        <p:nvGraphicFramePr>
          <p:cNvPr id="3074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85787105"/>
              </p:ext>
            </p:extLst>
          </p:nvPr>
        </p:nvGraphicFramePr>
        <p:xfrm>
          <a:off x="3352800" y="2057400"/>
          <a:ext cx="3740150" cy="2613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2" name="Формула" r:id="rId3" imgW="799920" imgH="558720" progId="Equation.3">
                  <p:embed/>
                </p:oleObj>
              </mc:Choice>
              <mc:Fallback>
                <p:oleObj name="Формула" r:id="rId3" imgW="799920" imgH="558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057400"/>
                        <a:ext cx="3740150" cy="2613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80" name="Рисунок 4" descr="01b1848c8c3bd904634b7622259b2e7f.gif">
            <a:hlinkClick r:id="" action="ppaction://noaction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1600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1" name="AutoShape 8"/>
          <p:cNvSpPr>
            <a:spLocks noChangeArrowheads="1"/>
          </p:cNvSpPr>
          <p:nvPr/>
        </p:nvSpPr>
        <p:spPr bwMode="auto">
          <a:xfrm>
            <a:off x="228600" y="3048000"/>
            <a:ext cx="3048000" cy="2133600"/>
          </a:xfrm>
          <a:prstGeom prst="cloudCallout">
            <a:avLst>
              <a:gd name="adj1" fmla="val -20065"/>
              <a:gd name="adj2" fmla="val 63542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>
                <a:solidFill>
                  <a:srgbClr val="000000"/>
                </a:solidFill>
              </a:rPr>
              <a:t>Немного подумайте</a:t>
            </a:r>
          </a:p>
        </p:txBody>
      </p:sp>
      <p:graphicFrame>
        <p:nvGraphicFramePr>
          <p:cNvPr id="1844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3640298"/>
              </p:ext>
            </p:extLst>
          </p:nvPr>
        </p:nvGraphicFramePr>
        <p:xfrm>
          <a:off x="6477000" y="2286000"/>
          <a:ext cx="600075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3" name="Формула" r:id="rId6" imgW="114120" imgH="177480" progId="Equation.3">
                  <p:embed/>
                </p:oleObj>
              </mc:Choice>
              <mc:Fallback>
                <p:oleObj name="Формула" r:id="rId6" imgW="1141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2286000"/>
                        <a:ext cx="600075" cy="93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8479541"/>
              </p:ext>
            </p:extLst>
          </p:nvPr>
        </p:nvGraphicFramePr>
        <p:xfrm>
          <a:off x="7239000" y="3733800"/>
          <a:ext cx="600075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4" name="Формула" r:id="rId8" imgW="114120" imgH="177480" progId="Equation.3">
                  <p:embed/>
                </p:oleObj>
              </mc:Choice>
              <mc:Fallback>
                <p:oleObj name="Формула" r:id="rId8" imgW="1141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3733800"/>
                        <a:ext cx="600075" cy="93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06304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rgbClr val="FFC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smtClean="0">
                <a:solidFill>
                  <a:srgbClr val="002060"/>
                </a:solidFill>
              </a:rPr>
              <a:t>Устный счёт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53400" cy="9144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sz="3600" b="1" i="1" smtClean="0">
                <a:solidFill>
                  <a:srgbClr val="002060"/>
                </a:solidFill>
                <a:latin typeface="Times New Roman" pitchFamily="18" charset="0"/>
              </a:rPr>
              <a:t>Приведите подобные слагаемые:</a:t>
            </a:r>
          </a:p>
          <a:p>
            <a:pPr marL="609600" indent="-609600" eaLnBrk="1" hangingPunct="1"/>
            <a:endParaRPr lang="ru-RU" sz="3600" b="1" i="1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609600" indent="-609600" eaLnBrk="1" hangingPunct="1"/>
            <a:endParaRPr lang="ru-RU" sz="2800" smtClean="0"/>
          </a:p>
        </p:txBody>
      </p:sp>
      <p:graphicFrame>
        <p:nvGraphicFramePr>
          <p:cNvPr id="4098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58024969"/>
              </p:ext>
            </p:extLst>
          </p:nvPr>
        </p:nvGraphicFramePr>
        <p:xfrm>
          <a:off x="1143000" y="2362200"/>
          <a:ext cx="5213350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0" name="Формула" r:id="rId3" imgW="1257120" imgH="228600" progId="Equation.3">
                  <p:embed/>
                </p:oleObj>
              </mc:Choice>
              <mc:Fallback>
                <p:oleObj name="Формула" r:id="rId3" imgW="1257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362200"/>
                        <a:ext cx="5213350" cy="947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3" name="Рисунок 4" descr="01b1848c8c3bd904634b7622259b2e7f.gif">
            <a:hlinkClick r:id="" action="ppaction://noaction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53340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533400" y="3581400"/>
            <a:ext cx="3048000" cy="1600200"/>
          </a:xfrm>
          <a:prstGeom prst="cloudCallout">
            <a:avLst>
              <a:gd name="adj1" fmla="val -20065"/>
              <a:gd name="adj2" fmla="val 68056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>
                <a:solidFill>
                  <a:srgbClr val="000000"/>
                </a:solidFill>
              </a:rPr>
              <a:t>Немного подумайте</a:t>
            </a:r>
          </a:p>
        </p:txBody>
      </p:sp>
      <p:graphicFrame>
        <p:nvGraphicFramePr>
          <p:cNvPr id="19465" name="Object 9"/>
          <p:cNvGraphicFramePr>
            <a:graphicFrameLocks noChangeAspect="1"/>
          </p:cNvGraphicFramePr>
          <p:nvPr/>
        </p:nvGraphicFramePr>
        <p:xfrm>
          <a:off x="6515100" y="2209800"/>
          <a:ext cx="2200275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1" name="Формула" r:id="rId6" imgW="419040" imgH="228600" progId="Equation.3">
                  <p:embed/>
                </p:oleObj>
              </mc:Choice>
              <mc:Fallback>
                <p:oleObj name="Формула" r:id="rId6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lum bright="-100000" contrast="-10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5100" y="2209800"/>
                        <a:ext cx="2200275" cy="120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6075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0">
          <a:fgClr>
            <a:srgbClr val="FFC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8991600" cy="11430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002060"/>
                </a:solidFill>
                <a:latin typeface="Georgia" pitchFamily="18" charset="0"/>
              </a:rPr>
              <a:t>Установите соответствие</a:t>
            </a: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5122" name="Object 12"/>
          <p:cNvGraphicFramePr>
            <a:graphicFrameLocks noChangeAspect="1"/>
          </p:cNvGraphicFramePr>
          <p:nvPr/>
        </p:nvGraphicFramePr>
        <p:xfrm>
          <a:off x="2124075" y="1397000"/>
          <a:ext cx="1800225" cy="1112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6" name="Формула" r:id="rId3" imgW="317362" imgH="228501" progId="Equation.3">
                  <p:embed/>
                </p:oleObj>
              </mc:Choice>
              <mc:Fallback>
                <p:oleObj name="Формула" r:id="rId3" imgW="317362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1397000"/>
                        <a:ext cx="1800225" cy="1112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5123" name="Object 11"/>
          <p:cNvGraphicFramePr>
            <a:graphicFrameLocks noChangeAspect="1"/>
          </p:cNvGraphicFramePr>
          <p:nvPr/>
        </p:nvGraphicFramePr>
        <p:xfrm>
          <a:off x="0" y="1412875"/>
          <a:ext cx="1547813" cy="1112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7" name="Формула" r:id="rId5" imgW="304536" imgH="215713" progId="Equation.3">
                  <p:embed/>
                </p:oleObj>
              </mc:Choice>
              <mc:Fallback>
                <p:oleObj name="Формула" r:id="rId5" imgW="304536" imgH="2157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412875"/>
                        <a:ext cx="1547813" cy="1112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4476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5124" name="Object 10"/>
          <p:cNvGraphicFramePr>
            <a:graphicFrameLocks noChangeAspect="1"/>
          </p:cNvGraphicFramePr>
          <p:nvPr/>
        </p:nvGraphicFramePr>
        <p:xfrm>
          <a:off x="4140200" y="1460500"/>
          <a:ext cx="1727200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8" name="Формула" r:id="rId7" imgW="291973" imgH="228501" progId="Equation.3">
                  <p:embed/>
                </p:oleObj>
              </mc:Choice>
              <mc:Fallback>
                <p:oleObj name="Формула" r:id="rId7" imgW="291973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200" y="1460500"/>
                        <a:ext cx="1727200" cy="1069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250825" y="10525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5125" name="Object 9"/>
          <p:cNvGraphicFramePr>
            <a:graphicFrameLocks noChangeAspect="1"/>
          </p:cNvGraphicFramePr>
          <p:nvPr/>
        </p:nvGraphicFramePr>
        <p:xfrm>
          <a:off x="6477000" y="1371600"/>
          <a:ext cx="1223963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9" name="Формула" r:id="rId9" imgW="228600" imgH="228600" progId="Equation.3">
                  <p:embed/>
                </p:oleObj>
              </mc:Choice>
              <mc:Fallback>
                <p:oleObj name="Формула" r:id="rId9" imgW="228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1371600"/>
                        <a:ext cx="1223963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graphicFrame>
        <p:nvGraphicFramePr>
          <p:cNvPr id="5126" name="Object 8"/>
          <p:cNvGraphicFramePr>
            <a:graphicFrameLocks noChangeAspect="1"/>
          </p:cNvGraphicFramePr>
          <p:nvPr/>
        </p:nvGraphicFramePr>
        <p:xfrm>
          <a:off x="395288" y="4273550"/>
          <a:ext cx="1368425" cy="102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0" name="Формула" r:id="rId11" imgW="304668" imgH="228501" progId="Equation.3">
                  <p:embed/>
                </p:oleObj>
              </mc:Choice>
              <mc:Fallback>
                <p:oleObj name="Формула" r:id="rId11" imgW="304668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4273550"/>
                        <a:ext cx="1368425" cy="1027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3563938" y="4365625"/>
          <a:ext cx="1368425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1" name="Формула" r:id="rId13" imgW="304668" imgH="228501" progId="Equation.3">
                  <p:embed/>
                </p:oleObj>
              </mc:Choice>
              <mc:Fallback>
                <p:oleObj name="Формула" r:id="rId13" imgW="304668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4365625"/>
                        <a:ext cx="1368425" cy="969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9" name="Rectangle 19"/>
          <p:cNvSpPr>
            <a:spLocks noChangeArrowheads="1"/>
          </p:cNvSpPr>
          <p:nvPr/>
        </p:nvSpPr>
        <p:spPr bwMode="auto">
          <a:xfrm>
            <a:off x="0" y="13620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5128" name="Object 6"/>
          <p:cNvGraphicFramePr>
            <a:graphicFrameLocks noChangeAspect="1"/>
          </p:cNvGraphicFramePr>
          <p:nvPr/>
        </p:nvGraphicFramePr>
        <p:xfrm>
          <a:off x="2051050" y="4292600"/>
          <a:ext cx="1150938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2" name="Формула" r:id="rId15" imgW="304536" imgH="215713" progId="Equation.3">
                  <p:embed/>
                </p:oleObj>
              </mc:Choice>
              <mc:Fallback>
                <p:oleObj name="Формула" r:id="rId15" imgW="304536" imgH="2157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4292600"/>
                        <a:ext cx="1150938" cy="906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611188" y="19161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5129" name="Object 5"/>
          <p:cNvGraphicFramePr>
            <a:graphicFrameLocks noChangeAspect="1"/>
          </p:cNvGraphicFramePr>
          <p:nvPr/>
        </p:nvGraphicFramePr>
        <p:xfrm>
          <a:off x="5292725" y="4365625"/>
          <a:ext cx="12954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3" name="Формула" r:id="rId17" imgW="317087" imgH="215619" progId="Equation.3">
                  <p:embed/>
                </p:oleObj>
              </mc:Choice>
              <mc:Fallback>
                <p:oleObj name="Формула" r:id="rId17" imgW="317087" imgH="21561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4365625"/>
                        <a:ext cx="1295400" cy="901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539750" y="20605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graphicFrame>
        <p:nvGraphicFramePr>
          <p:cNvPr id="5130" name="Object 4"/>
          <p:cNvGraphicFramePr>
            <a:graphicFrameLocks noChangeAspect="1"/>
          </p:cNvGraphicFramePr>
          <p:nvPr/>
        </p:nvGraphicFramePr>
        <p:xfrm>
          <a:off x="7162800" y="4343400"/>
          <a:ext cx="1296988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4" name="Формула" r:id="rId19" imgW="304560" imgH="228600" progId="Equation.3">
                  <p:embed/>
                </p:oleObj>
              </mc:Choice>
              <mc:Fallback>
                <p:oleObj name="Формула" r:id="rId19" imgW="304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4343400"/>
                        <a:ext cx="1296988" cy="971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22" name="Line 22"/>
          <p:cNvSpPr>
            <a:spLocks noChangeShapeType="1"/>
          </p:cNvSpPr>
          <p:nvPr/>
        </p:nvSpPr>
        <p:spPr bwMode="auto">
          <a:xfrm>
            <a:off x="1331913" y="2565400"/>
            <a:ext cx="2735262" cy="17272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1223" name="Line 23"/>
          <p:cNvSpPr>
            <a:spLocks noChangeShapeType="1"/>
          </p:cNvSpPr>
          <p:nvPr/>
        </p:nvSpPr>
        <p:spPr bwMode="auto">
          <a:xfrm flipH="1">
            <a:off x="1403350" y="2636838"/>
            <a:ext cx="1655763" cy="1368425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1224" name="Line 24"/>
          <p:cNvSpPr>
            <a:spLocks noChangeShapeType="1"/>
          </p:cNvSpPr>
          <p:nvPr/>
        </p:nvSpPr>
        <p:spPr bwMode="auto">
          <a:xfrm flipH="1">
            <a:off x="2916238" y="2492375"/>
            <a:ext cx="2160587" cy="1728788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1225" name="Line 25"/>
          <p:cNvSpPr>
            <a:spLocks noChangeShapeType="1"/>
          </p:cNvSpPr>
          <p:nvPr/>
        </p:nvSpPr>
        <p:spPr bwMode="auto">
          <a:xfrm flipH="1">
            <a:off x="5715000" y="2590800"/>
            <a:ext cx="1447800" cy="16002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6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2" grpId="0" animBg="1"/>
      <p:bldP spid="51223" grpId="0" animBg="1"/>
      <p:bldP spid="51224" grpId="0" animBg="1"/>
      <p:bldP spid="5122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Устно 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57298"/>
            <a:ext cx="8424936" cy="509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1840" y="3124200"/>
            <a:ext cx="5326360" cy="189436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освобождение от иррациональности в знаменателе дроби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Ø"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110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TextBox 1"/>
          <p:cNvSpPr txBox="1">
            <a:spLocks noChangeArrowheads="1"/>
          </p:cNvSpPr>
          <p:nvPr/>
        </p:nvSpPr>
        <p:spPr bwMode="auto">
          <a:xfrm>
            <a:off x="323850" y="333375"/>
            <a:ext cx="84248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960000"/>
                </a:solidFill>
                <a:latin typeface="Calibri" pitchFamily="34" charset="0"/>
              </a:rPr>
              <a:t>Избавление от</a:t>
            </a:r>
            <a:r>
              <a:rPr lang="ru-RU" sz="3600" b="1">
                <a:solidFill>
                  <a:srgbClr val="960000"/>
                </a:solidFill>
                <a:latin typeface="Arial" charset="0"/>
              </a:rPr>
              <a:t> </a:t>
            </a:r>
            <a:r>
              <a:rPr lang="ru-RU" sz="3600" b="1">
                <a:solidFill>
                  <a:srgbClr val="960000"/>
                </a:solidFill>
                <a:latin typeface="Calibri" pitchFamily="34" charset="0"/>
              </a:rPr>
              <a:t>иррациональности в знаменателе: </a:t>
            </a:r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1042988" y="1916113"/>
          <a:ext cx="2503487" cy="187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Формула" r:id="rId3" imgW="558720" imgH="419040" progId="Equation.3">
                  <p:embed/>
                </p:oleObj>
              </mc:Choice>
              <mc:Fallback>
                <p:oleObj name="Формула" r:id="rId3" imgW="558720" imgH="4190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916113"/>
                        <a:ext cx="2503487" cy="187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714750" y="4143375"/>
          <a:ext cx="2498725" cy="193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Формула" r:id="rId5" imgW="558720" imgH="431640" progId="Equation.3">
                  <p:embed/>
                </p:oleObj>
              </mc:Choice>
              <mc:Fallback>
                <p:oleObj name="Формула" r:id="rId5" imgW="558720" imgH="431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50" y="4143375"/>
                        <a:ext cx="2498725" cy="193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14313" y="4214813"/>
          <a:ext cx="3143250" cy="209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Формула" r:id="rId7" imgW="761760" imgH="507960" progId="Equation.3">
                  <p:embed/>
                </p:oleObj>
              </mc:Choice>
              <mc:Fallback>
                <p:oleObj name="Формула" r:id="rId7" imgW="761760" imgH="5079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3" y="4214813"/>
                        <a:ext cx="3143250" cy="209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3714750" y="1857375"/>
          <a:ext cx="4357688" cy="191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Формула" r:id="rId9" imgW="1066680" imgH="469800" progId="Equation.3">
                  <p:embed/>
                </p:oleObj>
              </mc:Choice>
              <mc:Fallback>
                <p:oleObj name="Формула" r:id="rId9" imgW="1066680" imgH="469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50" y="1857375"/>
                        <a:ext cx="4357688" cy="191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6429375" y="4143375"/>
          <a:ext cx="1985963" cy="192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Формула" r:id="rId11" imgW="444240" imgH="431640" progId="Equation.3">
                  <p:embed/>
                </p:oleObj>
              </mc:Choice>
              <mc:Fallback>
                <p:oleObj name="Формула" r:id="rId11" imgW="444240" imgH="4316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75" y="4143375"/>
                        <a:ext cx="1985963" cy="1928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0" name="TextBox 9"/>
          <p:cNvSpPr txBox="1">
            <a:spLocks noChangeArrowheads="1"/>
          </p:cNvSpPr>
          <p:nvPr/>
        </p:nvSpPr>
        <p:spPr bwMode="auto">
          <a:xfrm>
            <a:off x="642938" y="2500313"/>
            <a:ext cx="571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1)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/>
          <p:cNvGraphicFramePr>
            <a:graphicFrameLocks noChangeAspect="1"/>
          </p:cNvGraphicFramePr>
          <p:nvPr/>
        </p:nvGraphicFramePr>
        <p:xfrm>
          <a:off x="714375" y="714375"/>
          <a:ext cx="2000250" cy="157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Формула" r:id="rId3" imgW="583920" imgH="419040" progId="Equation.3">
                  <p:embed/>
                </p:oleObj>
              </mc:Choice>
              <mc:Fallback>
                <p:oleObj name="Формула" r:id="rId3" imgW="583920" imgH="4190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" y="714375"/>
                        <a:ext cx="2000250" cy="1576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2928938" y="642938"/>
          <a:ext cx="2143125" cy="166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Формула" r:id="rId5" imgW="647640" imgH="457200" progId="Equation.3">
                  <p:embed/>
                </p:oleObj>
              </mc:Choice>
              <mc:Fallback>
                <p:oleObj name="Формула" r:id="rId5" imgW="64764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38" y="642938"/>
                        <a:ext cx="2143125" cy="1662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5357813" y="714375"/>
          <a:ext cx="3144837" cy="161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Формула" r:id="rId7" imgW="990360" imgH="507960" progId="Equation.3">
                  <p:embed/>
                </p:oleObj>
              </mc:Choice>
              <mc:Fallback>
                <p:oleObj name="Формула" r:id="rId7" imgW="990360" imgH="5079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3" y="714375"/>
                        <a:ext cx="3144837" cy="1614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6"/>
          <p:cNvGraphicFramePr>
            <a:graphicFrameLocks noChangeAspect="1"/>
          </p:cNvGraphicFramePr>
          <p:nvPr/>
        </p:nvGraphicFramePr>
        <p:xfrm>
          <a:off x="827088" y="2924175"/>
          <a:ext cx="7429500" cy="257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Формула" r:id="rId9" imgW="1981080" imgH="685800" progId="Equation.3">
                  <p:embed/>
                </p:oleObj>
              </mc:Choice>
              <mc:Fallback>
                <p:oleObj name="Формула" r:id="rId9" imgW="1981080" imgH="6858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2924175"/>
                        <a:ext cx="7429500" cy="2571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3" name="TextBox 9"/>
          <p:cNvSpPr txBox="1">
            <a:spLocks noChangeArrowheads="1"/>
          </p:cNvSpPr>
          <p:nvPr/>
        </p:nvSpPr>
        <p:spPr bwMode="auto">
          <a:xfrm>
            <a:off x="0" y="1000125"/>
            <a:ext cx="500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2</a:t>
            </a:r>
            <a:r>
              <a:rPr lang="ru-RU" sz="2800"/>
              <a:t>)</a:t>
            </a:r>
          </a:p>
        </p:txBody>
      </p:sp>
      <p:graphicFrame>
        <p:nvGraphicFramePr>
          <p:cNvPr id="9222" name="Object 7"/>
          <p:cNvGraphicFramePr>
            <a:graphicFrameLocks noChangeAspect="1"/>
          </p:cNvGraphicFramePr>
          <p:nvPr/>
        </p:nvGraphicFramePr>
        <p:xfrm>
          <a:off x="4264025" y="246380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Формула" r:id="rId11" imgW="114120" imgH="215640" progId="Equation.3">
                  <p:embed/>
                </p:oleObj>
              </mc:Choice>
              <mc:Fallback>
                <p:oleObj name="Формула" r:id="rId11" imgW="114120" imgH="215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4025" y="246380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5000625" y="1214438"/>
            <a:ext cx="3746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0000"/>
                </a:solidFill>
              </a:rPr>
              <a:t>=</a:t>
            </a:r>
          </a:p>
        </p:txBody>
      </p:sp>
      <p:sp>
        <p:nvSpPr>
          <p:cNvPr id="9225" name="Прямоугольник 21"/>
          <p:cNvSpPr>
            <a:spLocks noChangeArrowheads="1"/>
          </p:cNvSpPr>
          <p:nvPr/>
        </p:nvSpPr>
        <p:spPr bwMode="auto">
          <a:xfrm>
            <a:off x="6429375" y="4357688"/>
            <a:ext cx="571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428625" y="3571875"/>
            <a:ext cx="285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0000"/>
                </a:solidFill>
              </a:rPr>
              <a:t>=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4" name="TextBox 3"/>
          <p:cNvSpPr txBox="1">
            <a:spLocks noChangeArrowheads="1"/>
          </p:cNvSpPr>
          <p:nvPr/>
        </p:nvSpPr>
        <p:spPr bwMode="auto">
          <a:xfrm>
            <a:off x="1214438" y="357188"/>
            <a:ext cx="6429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 b="1" dirty="0" smtClean="0"/>
              <a:t>Самостоятельная  работа</a:t>
            </a:r>
            <a:endParaRPr lang="ru-RU" sz="1800" b="1" dirty="0"/>
          </a:p>
        </p:txBody>
      </p:sp>
      <p:sp>
        <p:nvSpPr>
          <p:cNvPr id="10255" name="TextBox 4"/>
          <p:cNvSpPr txBox="1">
            <a:spLocks noChangeArrowheads="1"/>
          </p:cNvSpPr>
          <p:nvPr/>
        </p:nvSpPr>
        <p:spPr bwMode="auto">
          <a:xfrm>
            <a:off x="1357313" y="714375"/>
            <a:ext cx="1428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dirty="0"/>
              <a:t>Вариант 1</a:t>
            </a:r>
          </a:p>
        </p:txBody>
      </p:sp>
      <p:sp>
        <p:nvSpPr>
          <p:cNvPr id="10256" name="TextBox 11"/>
          <p:cNvSpPr txBox="1">
            <a:spLocks noChangeArrowheads="1"/>
          </p:cNvSpPr>
          <p:nvPr/>
        </p:nvSpPr>
        <p:spPr bwMode="auto">
          <a:xfrm>
            <a:off x="5572125" y="714375"/>
            <a:ext cx="1428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Вариант 2</a:t>
            </a:r>
          </a:p>
        </p:txBody>
      </p:sp>
      <p:sp>
        <p:nvSpPr>
          <p:cNvPr id="10257" name="TextBox 12"/>
          <p:cNvSpPr txBox="1">
            <a:spLocks noChangeArrowheads="1"/>
          </p:cNvSpPr>
          <p:nvPr/>
        </p:nvSpPr>
        <p:spPr bwMode="auto">
          <a:xfrm>
            <a:off x="1285875" y="1071563"/>
            <a:ext cx="6143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/>
              <a:t>Упростите выражение:</a:t>
            </a:r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1071563" y="1500188"/>
          <a:ext cx="1685925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2" name="Формула" r:id="rId3" imgW="1079280" imgH="228600" progId="Equation.3">
                  <p:embed/>
                </p:oleObj>
              </mc:Choice>
              <mc:Fallback>
                <p:oleObj name="Формула" r:id="rId3" imgW="107928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63" y="1500188"/>
                        <a:ext cx="1685925" cy="357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1000125" y="2000250"/>
          <a:ext cx="1816100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3" name="Формула" r:id="rId5" imgW="1117440" imgH="228600" progId="Equation.3">
                  <p:embed/>
                </p:oleObj>
              </mc:Choice>
              <mc:Fallback>
                <p:oleObj name="Формула" r:id="rId5" imgW="111744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25" y="2000250"/>
                        <a:ext cx="1816100" cy="371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4" name="Object 6"/>
          <p:cNvGraphicFramePr>
            <a:graphicFrameLocks noChangeAspect="1"/>
          </p:cNvGraphicFramePr>
          <p:nvPr/>
        </p:nvGraphicFramePr>
        <p:xfrm>
          <a:off x="5357813" y="1500188"/>
          <a:ext cx="1785937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4" name="Формула" r:id="rId7" imgW="1143000" imgH="228600" progId="Equation.3">
                  <p:embed/>
                </p:oleObj>
              </mc:Choice>
              <mc:Fallback>
                <p:oleObj name="Формула" r:id="rId7" imgW="114300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3" y="1500188"/>
                        <a:ext cx="1785937" cy="357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5357813" y="2000250"/>
          <a:ext cx="1774825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5" name="Формула" r:id="rId9" imgW="1091880" imgH="228600" progId="Equation.3">
                  <p:embed/>
                </p:oleObj>
              </mc:Choice>
              <mc:Fallback>
                <p:oleObj name="Формула" r:id="rId9" imgW="109188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3" y="2000250"/>
                        <a:ext cx="1774825" cy="371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8" name="TextBox 17"/>
          <p:cNvSpPr txBox="1">
            <a:spLocks noChangeArrowheads="1"/>
          </p:cNvSpPr>
          <p:nvPr/>
        </p:nvSpPr>
        <p:spPr bwMode="auto">
          <a:xfrm>
            <a:off x="642938" y="2500313"/>
            <a:ext cx="76438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/>
              <a:t>Сократите дробь:</a:t>
            </a:r>
          </a:p>
        </p:txBody>
      </p:sp>
      <p:graphicFrame>
        <p:nvGraphicFramePr>
          <p:cNvPr id="10246" name="Object 8"/>
          <p:cNvGraphicFramePr>
            <a:graphicFrameLocks noChangeAspect="1"/>
          </p:cNvGraphicFramePr>
          <p:nvPr/>
        </p:nvGraphicFramePr>
        <p:xfrm>
          <a:off x="1643063" y="2857500"/>
          <a:ext cx="700087" cy="642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6" name="Формула" r:id="rId11" imgW="469800" imgH="431640" progId="Equation.3">
                  <p:embed/>
                </p:oleObj>
              </mc:Choice>
              <mc:Fallback>
                <p:oleObj name="Формула" r:id="rId11" imgW="469800" imgH="4316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63" y="2857500"/>
                        <a:ext cx="700087" cy="642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7" name="Object 7"/>
          <p:cNvGraphicFramePr>
            <a:graphicFrameLocks noChangeAspect="1"/>
          </p:cNvGraphicFramePr>
          <p:nvPr/>
        </p:nvGraphicFramePr>
        <p:xfrm>
          <a:off x="1571625" y="3643313"/>
          <a:ext cx="911225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7" name="Формула" r:id="rId13" imgW="647640" imgH="457200" progId="Equation.3">
                  <p:embed/>
                </p:oleObj>
              </mc:Choice>
              <mc:Fallback>
                <p:oleObj name="Формула" r:id="rId13" imgW="647640" imgH="457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25" y="3643313"/>
                        <a:ext cx="911225" cy="642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8" name="Object 10"/>
          <p:cNvGraphicFramePr>
            <a:graphicFrameLocks noChangeAspect="1"/>
          </p:cNvGraphicFramePr>
          <p:nvPr/>
        </p:nvGraphicFramePr>
        <p:xfrm>
          <a:off x="5857875" y="2857500"/>
          <a:ext cx="714375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8" name="Формула" r:id="rId15" imgW="469800" imgH="431640" progId="Equation.3">
                  <p:embed/>
                </p:oleObj>
              </mc:Choice>
              <mc:Fallback>
                <p:oleObj name="Формула" r:id="rId15" imgW="469800" imgH="4316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7875" y="2857500"/>
                        <a:ext cx="714375" cy="657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9" name="Object 11"/>
          <p:cNvGraphicFramePr>
            <a:graphicFrameLocks noChangeAspect="1"/>
          </p:cNvGraphicFramePr>
          <p:nvPr/>
        </p:nvGraphicFramePr>
        <p:xfrm>
          <a:off x="5868988" y="3571875"/>
          <a:ext cx="755650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9" name="Формула" r:id="rId17" imgW="520560" imgH="457200" progId="Equation.3">
                  <p:embed/>
                </p:oleObj>
              </mc:Choice>
              <mc:Fallback>
                <p:oleObj name="Формула" r:id="rId17" imgW="520560" imgH="4572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988" y="3571875"/>
                        <a:ext cx="755650" cy="663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9" name="TextBox 22"/>
          <p:cNvSpPr txBox="1">
            <a:spLocks noChangeArrowheads="1"/>
          </p:cNvSpPr>
          <p:nvPr/>
        </p:nvSpPr>
        <p:spPr bwMode="auto">
          <a:xfrm>
            <a:off x="500063" y="4286250"/>
            <a:ext cx="8143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800"/>
              <a:t>Освободитесь от иррациональности в знаменателе дроби:</a:t>
            </a:r>
          </a:p>
        </p:txBody>
      </p:sp>
      <p:graphicFrame>
        <p:nvGraphicFramePr>
          <p:cNvPr id="10250" name="Object 12"/>
          <p:cNvGraphicFramePr>
            <a:graphicFrameLocks noChangeAspect="1"/>
          </p:cNvGraphicFramePr>
          <p:nvPr/>
        </p:nvGraphicFramePr>
        <p:xfrm>
          <a:off x="1785938" y="4786313"/>
          <a:ext cx="500062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0" name="Формула" r:id="rId19" imgW="266400" imgH="419040" progId="Equation.3">
                  <p:embed/>
                </p:oleObj>
              </mc:Choice>
              <mc:Fallback>
                <p:oleObj name="Формула" r:id="rId19" imgW="266400" imgH="4190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5938" y="4786313"/>
                        <a:ext cx="500062" cy="78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1" name="Object 11"/>
          <p:cNvGraphicFramePr>
            <a:graphicFrameLocks noChangeAspect="1"/>
          </p:cNvGraphicFramePr>
          <p:nvPr/>
        </p:nvGraphicFramePr>
        <p:xfrm>
          <a:off x="6000750" y="4786313"/>
          <a:ext cx="476250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1" name="Формула" r:id="rId21" imgW="253800" imgH="419040" progId="Equation.3">
                  <p:embed/>
                </p:oleObj>
              </mc:Choice>
              <mc:Fallback>
                <p:oleObj name="Формула" r:id="rId21" imgW="253800" imgH="4190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50" y="4786313"/>
                        <a:ext cx="476250" cy="78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2" name="Object 14"/>
          <p:cNvGraphicFramePr>
            <a:graphicFrameLocks noChangeAspect="1"/>
          </p:cNvGraphicFramePr>
          <p:nvPr/>
        </p:nvGraphicFramePr>
        <p:xfrm>
          <a:off x="1500188" y="5643563"/>
          <a:ext cx="1003300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2" name="Формула" r:id="rId23" imgW="583920" imgH="457200" progId="Equation.3">
                  <p:embed/>
                </p:oleObj>
              </mc:Choice>
              <mc:Fallback>
                <p:oleObj name="Формула" r:id="rId23" imgW="583920" imgH="4572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88" y="5643563"/>
                        <a:ext cx="1003300" cy="78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3" name="Object 19"/>
          <p:cNvGraphicFramePr>
            <a:graphicFrameLocks noChangeAspect="1"/>
          </p:cNvGraphicFramePr>
          <p:nvPr/>
        </p:nvGraphicFramePr>
        <p:xfrm>
          <a:off x="5715000" y="5643563"/>
          <a:ext cx="1112838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3" name="Формула" r:id="rId25" imgW="647640" imgH="457200" progId="Equation.3">
                  <p:embed/>
                </p:oleObj>
              </mc:Choice>
              <mc:Fallback>
                <p:oleObj name="Формула" r:id="rId25" imgW="647640" imgH="4572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5643563"/>
                        <a:ext cx="1112838" cy="785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3500438" y="6215063"/>
            <a:ext cx="1611312" cy="433387"/>
            <a:chOff x="385" y="3883"/>
            <a:chExt cx="1015" cy="273"/>
          </a:xfrm>
        </p:grpSpPr>
        <p:pic>
          <p:nvPicPr>
            <p:cNvPr id="10261" name="Picture 28" descr="back">
              <a:hlinkClick r:id="rId2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 rot="-8872539">
              <a:off x="385" y="3883"/>
              <a:ext cx="320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Text Box 29"/>
            <p:cNvPicPr>
              <a:picLocks noChangeArrowheads="1"/>
            </p:cNvPicPr>
            <p:nvPr/>
          </p:nvPicPr>
          <p:blipFill>
            <a:blip r:embed="rId29" cstate="print"/>
            <a:srcRect/>
            <a:stretch>
              <a:fillRect/>
            </a:stretch>
          </p:blipFill>
          <p:spPr bwMode="auto">
            <a:xfrm>
              <a:off x="676" y="3862"/>
              <a:ext cx="764" cy="27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0" y="549275"/>
            <a:ext cx="8899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Ответы к задачам для самостоятельного решения</a:t>
            </a:r>
          </a:p>
        </p:txBody>
      </p:sp>
      <p:sp>
        <p:nvSpPr>
          <p:cNvPr id="79880" name="Text Box 8"/>
          <p:cNvSpPr txBox="1">
            <a:spLocks noChangeArrowheads="1"/>
          </p:cNvSpPr>
          <p:nvPr/>
        </p:nvSpPr>
        <p:spPr bwMode="auto">
          <a:xfrm>
            <a:off x="714375" y="1714500"/>
            <a:ext cx="571500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1.  </a:t>
            </a:r>
            <a:endParaRPr lang="en-US" sz="28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9881" name="Text Box 9"/>
          <p:cNvSpPr txBox="1">
            <a:spLocks noChangeArrowheads="1"/>
          </p:cNvSpPr>
          <p:nvPr/>
        </p:nvSpPr>
        <p:spPr bwMode="auto">
          <a:xfrm>
            <a:off x="714375" y="2357438"/>
            <a:ext cx="542925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2.</a:t>
            </a:r>
            <a:endParaRPr lang="en-US" sz="28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9882" name="Text Box 10"/>
          <p:cNvSpPr txBox="1">
            <a:spLocks noChangeArrowheads="1"/>
          </p:cNvSpPr>
          <p:nvPr/>
        </p:nvSpPr>
        <p:spPr bwMode="auto">
          <a:xfrm>
            <a:off x="714375" y="3000375"/>
            <a:ext cx="642938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3.</a:t>
            </a:r>
            <a:endParaRPr lang="en-US" sz="28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9883" name="Text Box 11"/>
          <p:cNvSpPr txBox="1">
            <a:spLocks noChangeArrowheads="1"/>
          </p:cNvSpPr>
          <p:nvPr/>
        </p:nvSpPr>
        <p:spPr bwMode="auto">
          <a:xfrm>
            <a:off x="714375" y="4143375"/>
            <a:ext cx="542925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4.</a:t>
            </a:r>
            <a:endParaRPr lang="en-US" sz="28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4375" y="5000625"/>
            <a:ext cx="5715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5.</a:t>
            </a:r>
            <a:endParaRPr lang="en-US" sz="28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14375" y="5572125"/>
            <a:ext cx="5429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6.</a:t>
            </a:r>
            <a:endParaRPr lang="en-US" sz="28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28750" y="1143000"/>
            <a:ext cx="1477963" cy="369888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pitchFamily="34" charset="0"/>
              </a:rPr>
              <a:t>I- </a:t>
            </a:r>
            <a:r>
              <a:rPr lang="ru-RU" sz="1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pitchFamily="34" charset="0"/>
              </a:rPr>
              <a:t>вариант</a:t>
            </a:r>
            <a:endParaRPr lang="en-US" sz="18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215063" y="1143000"/>
            <a:ext cx="1644650" cy="369888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pitchFamily="34" charset="0"/>
              </a:rPr>
              <a:t>II - </a:t>
            </a:r>
            <a:r>
              <a:rPr lang="ru-RU" sz="1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pitchFamily="34" charset="0"/>
              </a:rPr>
              <a:t>вариант</a:t>
            </a:r>
            <a:endParaRPr lang="en-US" sz="18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128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200">
                <a:cs typeface="Times New Roman" pitchFamily="18" charset="0"/>
              </a:rPr>
              <a:t> </a:t>
            </a:r>
            <a:endParaRPr lang="ru-RU" sz="1800"/>
          </a:p>
        </p:txBody>
      </p:sp>
      <p:sp>
        <p:nvSpPr>
          <p:cNvPr id="11290" name="Rectangle 20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100"/>
              <a:t> </a:t>
            </a:r>
            <a:endParaRPr lang="ru-RU" sz="1800"/>
          </a:p>
        </p:txBody>
      </p:sp>
      <p:sp>
        <p:nvSpPr>
          <p:cNvPr id="30" name="Text Box 8"/>
          <p:cNvSpPr txBox="1">
            <a:spLocks noChangeArrowheads="1"/>
          </p:cNvSpPr>
          <p:nvPr/>
        </p:nvSpPr>
        <p:spPr bwMode="auto">
          <a:xfrm>
            <a:off x="5429250" y="1714500"/>
            <a:ext cx="571500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1.</a:t>
            </a:r>
            <a:r>
              <a:rPr lang="ru-RU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</a:t>
            </a:r>
            <a:endParaRPr lang="en-US" sz="2800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5429250" y="2357438"/>
            <a:ext cx="544513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2.</a:t>
            </a:r>
            <a:endParaRPr lang="en-US" sz="28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2" name="Text Box 10"/>
          <p:cNvSpPr txBox="1">
            <a:spLocks noChangeArrowheads="1"/>
          </p:cNvSpPr>
          <p:nvPr/>
        </p:nvSpPr>
        <p:spPr bwMode="auto">
          <a:xfrm>
            <a:off x="5429250" y="3000375"/>
            <a:ext cx="642938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3.</a:t>
            </a:r>
            <a:endParaRPr lang="en-US" sz="28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5429250" y="4143375"/>
            <a:ext cx="544513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4.</a:t>
            </a:r>
            <a:endParaRPr lang="en-US" sz="28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429250" y="5000625"/>
            <a:ext cx="5715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5.</a:t>
            </a:r>
            <a:endParaRPr lang="en-US" sz="28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429250" y="5572125"/>
            <a:ext cx="544513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6.</a:t>
            </a:r>
            <a:endParaRPr lang="en-US" sz="28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graphicFrame>
        <p:nvGraphicFramePr>
          <p:cNvPr id="11266" name="Object 30"/>
          <p:cNvGraphicFramePr>
            <a:graphicFrameLocks noChangeAspect="1"/>
          </p:cNvGraphicFramePr>
          <p:nvPr/>
        </p:nvGraphicFramePr>
        <p:xfrm>
          <a:off x="1714500" y="1714500"/>
          <a:ext cx="619125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6" name="Формула" r:id="rId3" imgW="304560" imgH="228600" progId="Equation.3">
                  <p:embed/>
                </p:oleObj>
              </mc:Choice>
              <mc:Fallback>
                <p:oleObj name="Формула" r:id="rId3" imgW="304560" imgH="22860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500" y="1714500"/>
                        <a:ext cx="619125" cy="463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7" name="Object 31"/>
          <p:cNvGraphicFramePr>
            <a:graphicFrameLocks noChangeAspect="1"/>
          </p:cNvGraphicFramePr>
          <p:nvPr/>
        </p:nvGraphicFramePr>
        <p:xfrm>
          <a:off x="1714500" y="2357438"/>
          <a:ext cx="619125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7" name="Формула" r:id="rId5" imgW="304560" imgH="228600" progId="Equation.3">
                  <p:embed/>
                </p:oleObj>
              </mc:Choice>
              <mc:Fallback>
                <p:oleObj name="Формула" r:id="rId5" imgW="304560" imgH="22860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500" y="2357438"/>
                        <a:ext cx="619125" cy="463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8" name="Object 32"/>
          <p:cNvGraphicFramePr>
            <a:graphicFrameLocks noChangeAspect="1"/>
          </p:cNvGraphicFramePr>
          <p:nvPr/>
        </p:nvGraphicFramePr>
        <p:xfrm>
          <a:off x="1500188" y="2857500"/>
          <a:ext cx="1000125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8" name="Формула" r:id="rId7" imgW="469800" imgH="419040" progId="Equation.3">
                  <p:embed/>
                </p:oleObj>
              </mc:Choice>
              <mc:Fallback>
                <p:oleObj name="Формула" r:id="rId7" imgW="469800" imgH="41904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88" y="2857500"/>
                        <a:ext cx="1000125" cy="892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33"/>
          <p:cNvGraphicFramePr>
            <a:graphicFrameLocks noChangeAspect="1"/>
          </p:cNvGraphicFramePr>
          <p:nvPr/>
        </p:nvGraphicFramePr>
        <p:xfrm>
          <a:off x="1714500" y="3857625"/>
          <a:ext cx="571500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9" name="Формула" r:id="rId9" imgW="266400" imgH="457200" progId="Equation.3">
                  <p:embed/>
                </p:oleObj>
              </mc:Choice>
              <mc:Fallback>
                <p:oleObj name="Формула" r:id="rId9" imgW="266400" imgH="45720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500" y="3857625"/>
                        <a:ext cx="571500" cy="979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0" name="Object 34"/>
          <p:cNvGraphicFramePr>
            <a:graphicFrameLocks noChangeAspect="1"/>
          </p:cNvGraphicFramePr>
          <p:nvPr/>
        </p:nvGraphicFramePr>
        <p:xfrm>
          <a:off x="1643063" y="4979988"/>
          <a:ext cx="7143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0" name="Формула" r:id="rId11" imgW="317160" imgH="228600" progId="Equation.3">
                  <p:embed/>
                </p:oleObj>
              </mc:Choice>
              <mc:Fallback>
                <p:oleObj name="Формула" r:id="rId11" imgW="317160" imgH="228600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3063" y="4979988"/>
                        <a:ext cx="714375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1" name="Object 35"/>
          <p:cNvGraphicFramePr>
            <a:graphicFrameLocks noChangeAspect="1"/>
          </p:cNvGraphicFramePr>
          <p:nvPr/>
        </p:nvGraphicFramePr>
        <p:xfrm>
          <a:off x="1428750" y="5570538"/>
          <a:ext cx="1143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1" name="Формула" r:id="rId13" imgW="520560" imgH="228600" progId="Equation.3">
                  <p:embed/>
                </p:oleObj>
              </mc:Choice>
              <mc:Fallback>
                <p:oleObj name="Формула" r:id="rId13" imgW="520560" imgH="22860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0" y="5570538"/>
                        <a:ext cx="1143000" cy="501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2" name="Object 36"/>
          <p:cNvGraphicFramePr>
            <a:graphicFrameLocks noChangeAspect="1"/>
          </p:cNvGraphicFramePr>
          <p:nvPr/>
        </p:nvGraphicFramePr>
        <p:xfrm>
          <a:off x="6643688" y="1714500"/>
          <a:ext cx="642937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2" name="Формула" r:id="rId15" imgW="241200" imgH="228600" progId="Equation.3">
                  <p:embed/>
                </p:oleObj>
              </mc:Choice>
              <mc:Fallback>
                <p:oleObj name="Формула" r:id="rId15" imgW="241200" imgH="228600" progId="Equation.3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3688" y="1714500"/>
                        <a:ext cx="642937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3" name="Object 37"/>
          <p:cNvGraphicFramePr>
            <a:graphicFrameLocks noChangeAspect="1"/>
          </p:cNvGraphicFramePr>
          <p:nvPr/>
        </p:nvGraphicFramePr>
        <p:xfrm>
          <a:off x="6643688" y="2357438"/>
          <a:ext cx="684212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3" name="Формула" r:id="rId17" imgW="317160" imgH="215640" progId="Equation.3">
                  <p:embed/>
                </p:oleObj>
              </mc:Choice>
              <mc:Fallback>
                <p:oleObj name="Формула" r:id="rId17" imgW="317160" imgH="21564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3688" y="2357438"/>
                        <a:ext cx="684212" cy="465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4" name="Object 11"/>
          <p:cNvGraphicFramePr>
            <a:graphicFrameLocks noChangeAspect="1"/>
          </p:cNvGraphicFramePr>
          <p:nvPr/>
        </p:nvGraphicFramePr>
        <p:xfrm>
          <a:off x="6500813" y="2928938"/>
          <a:ext cx="1000125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4" name="Формула" r:id="rId19" imgW="469800" imgH="419040" progId="Equation.3">
                  <p:embed/>
                </p:oleObj>
              </mc:Choice>
              <mc:Fallback>
                <p:oleObj name="Формула" r:id="rId19" imgW="469800" imgH="4190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0813" y="2928938"/>
                        <a:ext cx="1000125" cy="892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5" name="Object 12"/>
          <p:cNvGraphicFramePr>
            <a:graphicFrameLocks noChangeAspect="1"/>
          </p:cNvGraphicFramePr>
          <p:nvPr/>
        </p:nvGraphicFramePr>
        <p:xfrm>
          <a:off x="6729413" y="3929063"/>
          <a:ext cx="542925" cy="979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5" name="Формула" r:id="rId21" imgW="253800" imgH="457200" progId="Equation.3">
                  <p:embed/>
                </p:oleObj>
              </mc:Choice>
              <mc:Fallback>
                <p:oleObj name="Формула" r:id="rId21" imgW="253800" imgH="4572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9413" y="3929063"/>
                        <a:ext cx="542925" cy="979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6" name="Object 40"/>
          <p:cNvGraphicFramePr>
            <a:graphicFrameLocks noChangeAspect="1"/>
          </p:cNvGraphicFramePr>
          <p:nvPr/>
        </p:nvGraphicFramePr>
        <p:xfrm>
          <a:off x="6643688" y="5000625"/>
          <a:ext cx="6858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6" name="Формула" r:id="rId23" imgW="304560" imgH="228600" progId="Equation.3">
                  <p:embed/>
                </p:oleObj>
              </mc:Choice>
              <mc:Fallback>
                <p:oleObj name="Формула" r:id="rId23" imgW="304560" imgH="22860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3688" y="5000625"/>
                        <a:ext cx="685800" cy="514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7" name="Object 41"/>
          <p:cNvGraphicFramePr>
            <a:graphicFrameLocks noChangeAspect="1"/>
          </p:cNvGraphicFramePr>
          <p:nvPr/>
        </p:nvGraphicFramePr>
        <p:xfrm>
          <a:off x="6429375" y="5572125"/>
          <a:ext cx="114300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7" name="Формула" r:id="rId25" imgW="520560" imgH="228600" progId="Equation.3">
                  <p:embed/>
                </p:oleObj>
              </mc:Choice>
              <mc:Fallback>
                <p:oleObj name="Формула" r:id="rId25" imgW="520560" imgH="22860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75" y="5572125"/>
                        <a:ext cx="1143000" cy="501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00174"/>
            <a:ext cx="735811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Box 1"/>
          <p:cNvSpPr txBox="1">
            <a:spLocks noChangeArrowheads="1"/>
          </p:cNvSpPr>
          <p:nvPr/>
        </p:nvSpPr>
        <p:spPr bwMode="auto">
          <a:xfrm>
            <a:off x="304800" y="914400"/>
            <a:ext cx="86106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Немецкие математики </a:t>
            </a:r>
            <a:r>
              <a:rPr lang="en-AU" sz="3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XV </a:t>
            </a:r>
            <a:r>
              <a:rPr lang="ru-RU" sz="3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в. для обозначения квадратного корня пользовались точкой    ·5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30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Позднее вместо точки стали ставить ромбик    </a:t>
            </a:r>
            <a:r>
              <a:rPr lang="ru-RU" sz="3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5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                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Затем        5 .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300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Затем знак  и черту стали соединять.    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2800">
              <a:solidFill>
                <a:srgbClr val="000000"/>
              </a:solidFill>
            </a:endParaRPr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6781800" y="3886200"/>
          <a:ext cx="762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Формула" r:id="rId3" imgW="228600" imgH="228600" progId="Equation.3">
                  <p:embed/>
                </p:oleObj>
              </mc:Choice>
              <mc:Fallback>
                <p:oleObj name="Формула" r:id="rId3" imgW="2286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3886200"/>
                        <a:ext cx="7620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124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Documents and Settings\Сергей\Рабочий стол\корень\Новая папка\Herbert_Spenc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228600"/>
            <a:ext cx="3209903" cy="3733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762000"/>
            <a:ext cx="883920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3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«Дороги не те знания,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которые откладываются в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мозгу, как жир, дороги те,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которые превращаются в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умственные мышцы».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>
              <a:solidFill>
                <a:srgbClr val="000000"/>
              </a:solidFill>
              <a:latin typeface="Georgia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                                                       </a:t>
            </a:r>
            <a:r>
              <a:rPr lang="ru-RU" sz="3600" i="1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Г. Спенсер</a:t>
            </a:r>
            <a:r>
              <a:rPr lang="ru-RU" sz="3600">
                <a:solidFill>
                  <a:srgbClr val="000000"/>
                </a:solidFill>
                <a:latin typeface="Georgia" pitchFamily="18" charset="0"/>
                <a:cs typeface="Times New Roman" pitchFamily="18" charset="0"/>
              </a:rPr>
              <a:t>.</a:t>
            </a:r>
            <a:endParaRPr lang="ru-RU" sz="3600">
              <a:solidFill>
                <a:srgbClr val="0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01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8929718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378621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428604"/>
            <a:ext cx="364333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2214554"/>
            <a:ext cx="350046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4286256"/>
            <a:ext cx="628654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735811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429000"/>
            <a:ext cx="800105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материалы: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hlinkClick r:id="rId2"/>
              </a:rPr>
              <a:t>Алгебра. Тематические тесты. 8 класс. </a:t>
            </a:r>
            <a:r>
              <a:rPr lang="ru-RU" i="1" dirty="0" err="1">
                <a:hlinkClick r:id="rId2"/>
              </a:rPr>
              <a:t>Дудницын</a:t>
            </a:r>
            <a:r>
              <a:rPr lang="ru-RU" i="1" dirty="0">
                <a:hlinkClick r:id="rId2"/>
              </a:rPr>
              <a:t> Ю.П., </a:t>
            </a:r>
            <a:r>
              <a:rPr lang="ru-RU" i="1" dirty="0" err="1">
                <a:hlinkClick r:id="rId2"/>
              </a:rPr>
              <a:t>Кронгауз</a:t>
            </a:r>
            <a:r>
              <a:rPr lang="ru-RU" i="1" dirty="0">
                <a:hlinkClick r:id="rId2"/>
              </a:rPr>
              <a:t> В.Л.</a:t>
            </a:r>
            <a:r>
              <a:rPr lang="ru-RU" dirty="0">
                <a:hlinkClick r:id="rId2"/>
              </a:rPr>
              <a:t> </a:t>
            </a:r>
            <a:endParaRPr lang="ru-RU" dirty="0" smtClean="0"/>
          </a:p>
          <a:p>
            <a:r>
              <a:rPr lang="ru-RU" dirty="0" smtClean="0">
                <a:hlinkClick r:id="rId3"/>
              </a:rPr>
              <a:t>Алгебра</a:t>
            </a:r>
            <a:r>
              <a:rPr lang="ru-RU" dirty="0">
                <a:hlinkClick r:id="rId3"/>
              </a:rPr>
              <a:t>. 8 класс. Дидактические материалы к учебнику Макарычева Ю.Н. - </a:t>
            </a:r>
            <a:r>
              <a:rPr lang="ru-RU" i="1" dirty="0" err="1">
                <a:hlinkClick r:id="rId3"/>
              </a:rPr>
              <a:t>Звавич</a:t>
            </a:r>
            <a:r>
              <a:rPr lang="ru-RU" i="1" dirty="0">
                <a:hlinkClick r:id="rId3"/>
              </a:rPr>
              <a:t> Л.И., Дьяконова Н.В.</a:t>
            </a:r>
            <a:r>
              <a:rPr lang="ru-RU" dirty="0">
                <a:hlinkClick r:id="rId3"/>
              </a:rPr>
              <a:t> </a:t>
            </a:r>
            <a:endParaRPr lang="ru-RU" dirty="0" smtClean="0"/>
          </a:p>
          <a:p>
            <a:r>
              <a:rPr lang="ru-RU" dirty="0" smtClean="0">
                <a:hlinkClick r:id="rId4"/>
              </a:rPr>
              <a:t>Самостоятельные </a:t>
            </a:r>
            <a:r>
              <a:rPr lang="ru-RU" dirty="0">
                <a:hlinkClick r:id="rId4"/>
              </a:rPr>
              <a:t>и контрольные работы по алгебре. 8 класс. К учебнику Макарычева Ю.Н. и др. </a:t>
            </a:r>
            <a:r>
              <a:rPr lang="ru-RU" i="1" dirty="0">
                <a:hlinkClick r:id="rId4"/>
              </a:rPr>
              <a:t>Глазков Ю.А., </a:t>
            </a:r>
            <a:r>
              <a:rPr lang="ru-RU" i="1" dirty="0" err="1">
                <a:hlinkClick r:id="rId4"/>
              </a:rPr>
              <a:t>Гаиашвили</a:t>
            </a:r>
            <a:r>
              <a:rPr lang="ru-RU" i="1" dirty="0">
                <a:hlinkClick r:id="rId4"/>
              </a:rPr>
              <a:t> М.Я.</a:t>
            </a:r>
            <a:r>
              <a:rPr lang="ru-RU" dirty="0">
                <a:hlinkClick r:id="rId4"/>
              </a:rPr>
              <a:t> </a:t>
            </a:r>
            <a:endParaRPr lang="ru-RU" dirty="0" smtClean="0"/>
          </a:p>
          <a:p>
            <a:r>
              <a:rPr lang="ru-RU" dirty="0" smtClean="0">
                <a:hlinkClick r:id="rId5"/>
              </a:rPr>
              <a:t>Тесты </a:t>
            </a:r>
            <a:r>
              <a:rPr lang="ru-RU" dirty="0">
                <a:hlinkClick r:id="rId5"/>
              </a:rPr>
              <a:t>по алгебре. 8 класс: к учебнику Макарычева Ю.Н. и др. - </a:t>
            </a:r>
            <a:r>
              <a:rPr lang="ru-RU" i="1" dirty="0">
                <a:hlinkClick r:id="rId5"/>
              </a:rPr>
              <a:t>Глазков Ю.А., </a:t>
            </a:r>
            <a:r>
              <a:rPr lang="ru-RU" i="1" dirty="0" err="1">
                <a:hlinkClick r:id="rId5"/>
              </a:rPr>
              <a:t>Гаиашвили</a:t>
            </a:r>
            <a:r>
              <a:rPr lang="ru-RU" i="1" dirty="0">
                <a:hlinkClick r:id="rId5"/>
              </a:rPr>
              <a:t> М.Я.</a:t>
            </a:r>
            <a:r>
              <a:rPr lang="ru-RU" dirty="0">
                <a:hlinkClick r:id="rId5"/>
              </a:rPr>
              <a:t> </a:t>
            </a:r>
            <a:endParaRPr lang="ru-RU" dirty="0" smtClean="0"/>
          </a:p>
          <a:p>
            <a:r>
              <a:rPr lang="ru-RU" dirty="0" smtClean="0">
                <a:hlinkClick r:id="rId6"/>
              </a:rPr>
              <a:t>Уроки </a:t>
            </a:r>
            <a:r>
              <a:rPr lang="ru-RU" dirty="0">
                <a:hlinkClick r:id="rId6"/>
              </a:rPr>
              <a:t>алгебры в 8 классе. Книга для учителя. </a:t>
            </a:r>
            <a:r>
              <a:rPr lang="ru-RU" i="1" dirty="0">
                <a:hlinkClick r:id="rId6"/>
              </a:rPr>
              <a:t>Жохов В.И., </a:t>
            </a:r>
            <a:r>
              <a:rPr lang="ru-RU" i="1" dirty="0" err="1">
                <a:hlinkClick r:id="rId6"/>
              </a:rPr>
              <a:t>Карташева</a:t>
            </a:r>
            <a:r>
              <a:rPr lang="ru-RU" i="1" dirty="0">
                <a:hlinkClick r:id="rId6"/>
              </a:rPr>
              <a:t> Г.Д.</a:t>
            </a:r>
            <a:r>
              <a:rPr lang="ru-RU" dirty="0">
                <a:hlinkClick r:id="rId6"/>
              </a:rPr>
              <a:t>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7189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215369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42852"/>
            <a:ext cx="8501090" cy="635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3657600" cy="510065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6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60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0,6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5</a:t>
            </a:r>
            <a:r>
              <a:rPr lang="en-US" dirty="0" smtClean="0"/>
              <a:t>/3</a:t>
            </a:r>
            <a:endParaRPr lang="ru-RU" dirty="0" smtClean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1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5,1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- 9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12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270248" y="1000108"/>
            <a:ext cx="3657600" cy="517209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8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80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0,8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6</a:t>
            </a:r>
            <a:r>
              <a:rPr lang="en-US" dirty="0" smtClean="0"/>
              <a:t>/</a:t>
            </a:r>
            <a:r>
              <a:rPr lang="ru-RU" dirty="0" smtClean="0"/>
              <a:t>5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- 1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8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- 14,2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- 2</a:t>
            </a:r>
          </a:p>
          <a:p>
            <a:pPr marL="457200" indent="-457200">
              <a:buNone/>
            </a:pPr>
            <a:r>
              <a:rPr lang="ru-RU" dirty="0" smtClean="0"/>
              <a:t>Оценки: </a:t>
            </a:r>
            <a:r>
              <a:rPr lang="ru-RU" b="1" dirty="0" smtClean="0">
                <a:solidFill>
                  <a:srgbClr val="FF0000"/>
                </a:solidFill>
              </a:rPr>
              <a:t>5</a:t>
            </a:r>
            <a:r>
              <a:rPr lang="ru-RU" dirty="0" smtClean="0"/>
              <a:t> –8</a:t>
            </a:r>
          </a:p>
          <a:p>
            <a:pPr marL="457200" indent="-457200">
              <a:buNone/>
            </a:pPr>
            <a:r>
              <a:rPr lang="ru-RU" dirty="0" smtClean="0"/>
              <a:t>                 </a:t>
            </a:r>
            <a:r>
              <a:rPr lang="ru-RU" b="1" dirty="0" smtClean="0">
                <a:solidFill>
                  <a:srgbClr val="FF0000"/>
                </a:solidFill>
              </a:rPr>
              <a:t>4</a:t>
            </a:r>
            <a:r>
              <a:rPr lang="ru-RU" dirty="0" smtClean="0"/>
              <a:t> – 7</a:t>
            </a:r>
          </a:p>
          <a:p>
            <a:pPr marL="457200" indent="-457200">
              <a:buNone/>
            </a:pPr>
            <a:r>
              <a:rPr lang="ru-RU" dirty="0" smtClean="0"/>
              <a:t>                  </a:t>
            </a:r>
            <a:r>
              <a:rPr lang="ru-RU" b="1" dirty="0" smtClean="0">
                <a:solidFill>
                  <a:srgbClr val="FF0000"/>
                </a:solidFill>
              </a:rPr>
              <a:t>3</a:t>
            </a:r>
            <a:r>
              <a:rPr lang="ru-RU" dirty="0" smtClean="0"/>
              <a:t> – 6-5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871540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572560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916</TotalTime>
  <Words>333</Words>
  <Application>Microsoft Office PowerPoint</Application>
  <PresentationFormat>Экран (4:3)</PresentationFormat>
  <Paragraphs>91</Paragraphs>
  <Slides>45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52" baseType="lpstr">
      <vt:lpstr>Эркер</vt:lpstr>
      <vt:lpstr>1_Оформление по умолчанию</vt:lpstr>
      <vt:lpstr>2_Оформление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Формула</vt:lpstr>
      <vt:lpstr>Квадратные корни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Преобразование выражений, содержащих квадратные корни</vt:lpstr>
      <vt:lpstr>Устный счёт</vt:lpstr>
      <vt:lpstr>Устный счёт</vt:lpstr>
      <vt:lpstr>Устный счёт</vt:lpstr>
      <vt:lpstr>Устный счёт</vt:lpstr>
      <vt:lpstr>Установите соответствие</vt:lpstr>
      <vt:lpstr>Устно </vt:lpstr>
      <vt:lpstr>освобождение от иррациональности в знаменателе дроби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материалы: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Квадратные корни </dc:title>
  <dc:creator>Татьяна Ивановна</dc:creator>
  <cp:lastModifiedBy>Горбуновы</cp:lastModifiedBy>
  <cp:revision>32</cp:revision>
  <dcterms:created xsi:type="dcterms:W3CDTF">2009-10-25T12:18:13Z</dcterms:created>
  <dcterms:modified xsi:type="dcterms:W3CDTF">2017-07-28T06:45:31Z</dcterms:modified>
</cp:coreProperties>
</file>